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1" r:id="rId6"/>
    <p:sldId id="272" r:id="rId7"/>
    <p:sldId id="260" r:id="rId8"/>
    <p:sldId id="273" r:id="rId9"/>
    <p:sldId id="274" r:id="rId10"/>
    <p:sldId id="275" r:id="rId11"/>
    <p:sldId id="276" r:id="rId12"/>
    <p:sldId id="277" r:id="rId13"/>
    <p:sldId id="278" r:id="rId14"/>
    <p:sldId id="279" r:id="rId15"/>
    <p:sldId id="263" r:id="rId16"/>
    <p:sldId id="270" r:id="rId17"/>
    <p:sldId id="264" r:id="rId18"/>
    <p:sldId id="280" r:id="rId19"/>
    <p:sldId id="281" r:id="rId20"/>
    <p:sldId id="282" r:id="rId21"/>
    <p:sldId id="283" r:id="rId22"/>
    <p:sldId id="284" r:id="rId23"/>
    <p:sldId id="265" r:id="rId24"/>
    <p:sldId id="268" r:id="rId2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7DA42BFF-0DC8-4E6C-A084-37C8891C6767}" type="datetimeFigureOut">
              <a:rPr lang="fa-IR" smtClean="0"/>
              <a:t>23/09/1438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2101062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DA42BFF-0DC8-4E6C-A084-37C8891C6767}" type="datetimeFigureOut">
              <a:rPr lang="fa-IR" smtClean="0"/>
              <a:t>23/09/1438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923557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DA42BFF-0DC8-4E6C-A084-37C8891C6767}" type="datetimeFigureOut">
              <a:rPr lang="fa-IR" smtClean="0"/>
              <a:t>23/09/1438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3115770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7DA42BFF-0DC8-4E6C-A084-37C8891C6767}" type="datetimeFigureOut">
              <a:rPr lang="fa-IR" smtClean="0"/>
              <a:t>23/09/1438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1752055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A42BFF-0DC8-4E6C-A084-37C8891C6767}" type="datetimeFigureOut">
              <a:rPr lang="fa-IR" smtClean="0"/>
              <a:t>23/09/1438</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3669277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7DA42BFF-0DC8-4E6C-A084-37C8891C6767}" type="datetimeFigureOut">
              <a:rPr lang="fa-IR" smtClean="0"/>
              <a:t>23/09/1438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1589334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7DA42BFF-0DC8-4E6C-A084-37C8891C6767}" type="datetimeFigureOut">
              <a:rPr lang="fa-IR" smtClean="0"/>
              <a:t>23/09/1438</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1571318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7DA42BFF-0DC8-4E6C-A084-37C8891C6767}" type="datetimeFigureOut">
              <a:rPr lang="fa-IR" smtClean="0"/>
              <a:t>23/09/1438</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68855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42BFF-0DC8-4E6C-A084-37C8891C6767}" type="datetimeFigureOut">
              <a:rPr lang="fa-IR" smtClean="0"/>
              <a:t>23/09/1438</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573821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42BFF-0DC8-4E6C-A084-37C8891C6767}" type="datetimeFigureOut">
              <a:rPr lang="fa-IR" smtClean="0"/>
              <a:t>23/09/1438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3311914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A42BFF-0DC8-4E6C-A084-37C8891C6767}" type="datetimeFigureOut">
              <a:rPr lang="fa-IR" smtClean="0"/>
              <a:t>23/09/1438</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113F412-CF87-45E0-B056-A31375312FE1}" type="slidenum">
              <a:rPr lang="fa-IR" smtClean="0"/>
              <a:t>‹#›</a:t>
            </a:fld>
            <a:endParaRPr lang="fa-IR"/>
          </a:p>
        </p:txBody>
      </p:sp>
    </p:spTree>
    <p:extLst>
      <p:ext uri="{BB962C8B-B14F-4D97-AF65-F5344CB8AC3E}">
        <p14:creationId xmlns:p14="http://schemas.microsoft.com/office/powerpoint/2010/main" val="3924792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DA42BFF-0DC8-4E6C-A084-37C8891C6767}" type="datetimeFigureOut">
              <a:rPr lang="fa-IR" smtClean="0"/>
              <a:t>23/09/1438</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113F412-CF87-45E0-B056-A31375312FE1}" type="slidenum">
              <a:rPr lang="fa-IR" smtClean="0"/>
              <a:t>‹#›</a:t>
            </a:fld>
            <a:endParaRPr lang="fa-IR"/>
          </a:p>
        </p:txBody>
      </p:sp>
    </p:spTree>
    <p:extLst>
      <p:ext uri="{BB962C8B-B14F-4D97-AF65-F5344CB8AC3E}">
        <p14:creationId xmlns:p14="http://schemas.microsoft.com/office/powerpoint/2010/main" val="676511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40170" y="379493"/>
            <a:ext cx="6993228" cy="6233059"/>
          </a:xfrm>
        </p:spPr>
      </p:pic>
    </p:spTree>
    <p:extLst>
      <p:ext uri="{BB962C8B-B14F-4D97-AF65-F5344CB8AC3E}">
        <p14:creationId xmlns:p14="http://schemas.microsoft.com/office/powerpoint/2010/main" val="20585167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1853" y="437881"/>
            <a:ext cx="10515600" cy="716700"/>
          </a:xfrm>
        </p:spPr>
        <p:txBody>
          <a:bodyPr>
            <a:noAutofit/>
          </a:bodyPr>
          <a:lstStyle/>
          <a:p>
            <a:r>
              <a:rPr lang="fa-IR" sz="4800" b="1" dirty="0">
                <a:solidFill>
                  <a:srgbClr val="C00000"/>
                </a:solidFill>
                <a:cs typeface="Afra Light" pitchFamily="2" charset="-78"/>
              </a:rPr>
              <a:t>انواع چارت از نظر نحوه ارائه مطالب:</a:t>
            </a:r>
            <a:endParaRPr lang="fa-IR" sz="4800" dirty="0">
              <a:solidFill>
                <a:srgbClr val="FF0000"/>
              </a:solidFill>
              <a:cs typeface="Afra Light" pitchFamily="2" charset="-78"/>
            </a:endParaRPr>
          </a:p>
        </p:txBody>
      </p:sp>
      <p:sp>
        <p:nvSpPr>
          <p:cNvPr id="3" name="Content Placeholder 2"/>
          <p:cNvSpPr>
            <a:spLocks noGrp="1"/>
          </p:cNvSpPr>
          <p:nvPr>
            <p:ph idx="1"/>
          </p:nvPr>
        </p:nvSpPr>
        <p:spPr>
          <a:xfrm>
            <a:off x="1521853" y="1632442"/>
            <a:ext cx="10515600" cy="4351338"/>
          </a:xfrm>
        </p:spPr>
        <p:txBody>
          <a:bodyPr/>
          <a:lstStyle/>
          <a:p>
            <a:pPr marL="0" indent="0">
              <a:buNone/>
            </a:pPr>
            <a:r>
              <a:rPr lang="fa-IR" dirty="0" smtClean="0">
                <a:cs typeface="B Nazanin" panose="00000400000000000000" pitchFamily="2" charset="-78"/>
              </a:rPr>
              <a:t>1- </a:t>
            </a:r>
            <a:r>
              <a:rPr lang="fa-IR" b="1" dirty="0" smtClean="0">
                <a:cs typeface="B Nazanin" panose="00000400000000000000" pitchFamily="2" charset="-78"/>
              </a:rPr>
              <a:t>چارتهایی </a:t>
            </a:r>
            <a:r>
              <a:rPr lang="fa-IR" b="1" dirty="0">
                <a:cs typeface="B Nazanin" panose="00000400000000000000" pitchFamily="2" charset="-78"/>
              </a:rPr>
              <a:t>كه مطالب را به صورت مرحله به مرحله ارائه می دهند :</a:t>
            </a:r>
          </a:p>
          <a:p>
            <a:pPr marL="0" indent="0">
              <a:buNone/>
            </a:pPr>
            <a:r>
              <a:rPr lang="fa-IR" dirty="0">
                <a:solidFill>
                  <a:srgbClr val="FF0000"/>
                </a:solidFill>
                <a:cs typeface="B Nazanin" panose="00000400000000000000" pitchFamily="2" charset="-78"/>
              </a:rPr>
              <a:t>چارت های برگردان ( فیلیپ چارت )</a:t>
            </a:r>
          </a:p>
          <a:p>
            <a:pPr marL="0" indent="0">
              <a:buNone/>
            </a:pPr>
            <a:r>
              <a:rPr lang="fa-IR" dirty="0">
                <a:solidFill>
                  <a:srgbClr val="FF0000"/>
                </a:solidFill>
                <a:cs typeface="B Nazanin" panose="00000400000000000000" pitchFamily="2" charset="-78"/>
              </a:rPr>
              <a:t> چارت های </a:t>
            </a:r>
            <a:r>
              <a:rPr lang="fa-IR" dirty="0" smtClean="0">
                <a:solidFill>
                  <a:srgbClr val="FF0000"/>
                </a:solidFill>
                <a:cs typeface="B Nazanin" panose="00000400000000000000" pitchFamily="2" charset="-78"/>
              </a:rPr>
              <a:t>پوششی</a:t>
            </a:r>
          </a:p>
          <a:p>
            <a:pPr marL="0" indent="0">
              <a:buNone/>
            </a:pPr>
            <a:endParaRPr lang="fa-IR" dirty="0">
              <a:cs typeface="B Nazanin" panose="00000400000000000000" pitchFamily="2" charset="-78"/>
            </a:endParaRPr>
          </a:p>
          <a:p>
            <a:pPr marL="0" indent="0">
              <a:buNone/>
            </a:pPr>
            <a:r>
              <a:rPr lang="fa-IR" b="1" dirty="0">
                <a:cs typeface="B Nazanin" panose="00000400000000000000" pitchFamily="2" charset="-78"/>
              </a:rPr>
              <a:t>2- چارت هایی كه مطالب را به صورت همزمان ارائه می دهند :</a:t>
            </a:r>
          </a:p>
          <a:p>
            <a:pPr marL="0" indent="0">
              <a:buNone/>
            </a:pPr>
            <a:r>
              <a:rPr lang="fa-IR" dirty="0">
                <a:solidFill>
                  <a:srgbClr val="FF0000"/>
                </a:solidFill>
                <a:cs typeface="B Nazanin" panose="00000400000000000000" pitchFamily="2" charset="-78"/>
              </a:rPr>
              <a:t>چارت های جریانی</a:t>
            </a:r>
            <a:r>
              <a:rPr lang="fa-IR" dirty="0" smtClean="0">
                <a:solidFill>
                  <a:srgbClr val="FF0000"/>
                </a:solidFill>
                <a:cs typeface="B Nazanin" panose="00000400000000000000" pitchFamily="2" charset="-78"/>
              </a:rPr>
              <a:t>، شاخه </a:t>
            </a:r>
            <a:r>
              <a:rPr lang="fa-IR" dirty="0">
                <a:solidFill>
                  <a:srgbClr val="FF0000"/>
                </a:solidFill>
                <a:cs typeface="B Nazanin" panose="00000400000000000000" pitchFamily="2" charset="-78"/>
              </a:rPr>
              <a:t>ای، درختی ، جدولی ، نقشه ای و تصویری</a:t>
            </a:r>
          </a:p>
          <a:p>
            <a:pPr marL="0" indent="0">
              <a:buNone/>
            </a:pPr>
            <a:endParaRPr lang="fa-IR" dirty="0">
              <a:cs typeface="B Nazanin" panose="00000400000000000000" pitchFamily="2" charset="-78"/>
            </a:endParaRPr>
          </a:p>
        </p:txBody>
      </p:sp>
    </p:spTree>
    <p:extLst>
      <p:ext uri="{BB962C8B-B14F-4D97-AF65-F5344CB8AC3E}">
        <p14:creationId xmlns:p14="http://schemas.microsoft.com/office/powerpoint/2010/main" val="160108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17" y="0"/>
            <a:ext cx="10515600" cy="991673"/>
          </a:xfrm>
        </p:spPr>
        <p:txBody>
          <a:bodyPr>
            <a:normAutofit/>
          </a:bodyPr>
          <a:lstStyle/>
          <a:p>
            <a:r>
              <a:rPr lang="fa-IR" sz="4800" dirty="0" smtClean="0">
                <a:solidFill>
                  <a:srgbClr val="FF0000"/>
                </a:solidFill>
                <a:cs typeface="B Homa" panose="00000400000000000000" pitchFamily="2" charset="-78"/>
              </a:rPr>
              <a:t>چارت های </a:t>
            </a:r>
            <a:r>
              <a:rPr lang="fa-IR" sz="4800" dirty="0">
                <a:solidFill>
                  <a:srgbClr val="FF0000"/>
                </a:solidFill>
                <a:cs typeface="B Homa" panose="00000400000000000000" pitchFamily="2" charset="-78"/>
              </a:rPr>
              <a:t>برگردان:</a:t>
            </a:r>
          </a:p>
        </p:txBody>
      </p:sp>
      <p:sp>
        <p:nvSpPr>
          <p:cNvPr id="3" name="Content Placeholder 2"/>
          <p:cNvSpPr>
            <a:spLocks noGrp="1"/>
          </p:cNvSpPr>
          <p:nvPr>
            <p:ph idx="1"/>
          </p:nvPr>
        </p:nvSpPr>
        <p:spPr>
          <a:xfrm>
            <a:off x="1559417" y="991673"/>
            <a:ext cx="10515600" cy="4351338"/>
          </a:xfrm>
        </p:spPr>
        <p:txBody>
          <a:bodyPr>
            <a:normAutofit/>
          </a:bodyPr>
          <a:lstStyle/>
          <a:p>
            <a:pPr>
              <a:lnSpc>
                <a:spcPct val="150000"/>
              </a:lnSpc>
            </a:pPr>
            <a:r>
              <a:rPr lang="fa-IR" sz="2400" dirty="0">
                <a:cs typeface="B Nazanin" panose="00000400000000000000" pitchFamily="2" charset="-78"/>
              </a:rPr>
              <a:t> در این نوع از چارتها اطلاعات تقسیم شده و هر بخش یا مرحله بر روی یك صفحه قرار می گیرد . سپس یك طرف از این صفحه ها به هم وصل می شوند، هنگام ارائه مطالب در هر زمان بر حسب نیاز ، صفحه ها به ترتیب برگردانده شده و در مقابل دید تماشاگران قرار داده می شوند.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9417" y="2850814"/>
            <a:ext cx="8331558" cy="3743168"/>
          </a:xfrm>
          <a:prstGeom prst="rect">
            <a:avLst/>
          </a:prstGeom>
        </p:spPr>
      </p:pic>
    </p:spTree>
    <p:extLst>
      <p:ext uri="{BB962C8B-B14F-4D97-AF65-F5344CB8AC3E}">
        <p14:creationId xmlns:p14="http://schemas.microsoft.com/office/powerpoint/2010/main" val="2048917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733" y="1"/>
            <a:ext cx="10515600" cy="978794"/>
          </a:xfrm>
        </p:spPr>
        <p:txBody>
          <a:bodyPr/>
          <a:lstStyle/>
          <a:p>
            <a:r>
              <a:rPr lang="fa-IR" b="1" dirty="0" smtClean="0">
                <a:solidFill>
                  <a:srgbClr val="C00000"/>
                </a:solidFill>
                <a:cs typeface="B Homa" panose="00000400000000000000" pitchFamily="2" charset="-78"/>
              </a:rPr>
              <a:t>چارت های </a:t>
            </a:r>
            <a:r>
              <a:rPr lang="fa-IR" b="1" dirty="0">
                <a:solidFill>
                  <a:srgbClr val="C00000"/>
                </a:solidFill>
                <a:cs typeface="B Homa" panose="00000400000000000000" pitchFamily="2" charset="-78"/>
              </a:rPr>
              <a:t>پوششی :</a:t>
            </a:r>
            <a:endParaRPr lang="fa-IR" dirty="0">
              <a:cs typeface="B Homa" panose="00000400000000000000" pitchFamily="2" charset="-78"/>
            </a:endParaRPr>
          </a:p>
        </p:txBody>
      </p:sp>
      <p:sp>
        <p:nvSpPr>
          <p:cNvPr id="3" name="Content Placeholder 2"/>
          <p:cNvSpPr>
            <a:spLocks noGrp="1"/>
          </p:cNvSpPr>
          <p:nvPr>
            <p:ph idx="1"/>
          </p:nvPr>
        </p:nvSpPr>
        <p:spPr>
          <a:xfrm>
            <a:off x="1676400" y="978795"/>
            <a:ext cx="10515600" cy="4351338"/>
          </a:xfrm>
        </p:spPr>
        <p:txBody>
          <a:bodyPr>
            <a:normAutofit/>
          </a:bodyPr>
          <a:lstStyle/>
          <a:p>
            <a:pPr>
              <a:lnSpc>
                <a:spcPct val="150000"/>
              </a:lnSpc>
            </a:pPr>
            <a:r>
              <a:rPr lang="fa-IR" sz="2400" b="1" dirty="0">
                <a:solidFill>
                  <a:srgbClr val="002060"/>
                </a:solidFill>
                <a:cs typeface="B Nazanin" panose="00000400000000000000" pitchFamily="2" charset="-78"/>
              </a:rPr>
              <a:t> در چارتهای پوششی گر چه اطلاعات بر روی یك سطح قرار دارند اما هر بخش بوسیله كاغذ پوشانده شده است. هنگام ارائه مطالب ، كاغذی كه بر روی هر بخش قرارداده شده ، یكی یكی برداشته      می شوند و فقط بخشی كه مورد نیاز است در مقابل دید بیننده قرار می گیرد .</a:t>
            </a:r>
            <a:endParaRPr lang="fa-IR" sz="2400" b="1"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2642" y="2756079"/>
            <a:ext cx="9307133" cy="4101921"/>
          </a:xfrm>
          <a:prstGeom prst="rect">
            <a:avLst/>
          </a:prstGeom>
        </p:spPr>
      </p:pic>
    </p:spTree>
    <p:extLst>
      <p:ext uri="{BB962C8B-B14F-4D97-AF65-F5344CB8AC3E}">
        <p14:creationId xmlns:p14="http://schemas.microsoft.com/office/powerpoint/2010/main" val="1657446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3507" y="0"/>
            <a:ext cx="10515600" cy="1325563"/>
          </a:xfrm>
        </p:spPr>
        <p:txBody>
          <a:bodyPr/>
          <a:lstStyle/>
          <a:p>
            <a:r>
              <a:rPr lang="fa-IR" b="1" dirty="0" smtClean="0">
                <a:solidFill>
                  <a:srgbClr val="C00000"/>
                </a:solidFill>
              </a:rPr>
              <a:t>چارت های سازمانی ( جریانی) </a:t>
            </a:r>
            <a:r>
              <a:rPr lang="fa-IR" b="1" dirty="0">
                <a:solidFill>
                  <a:srgbClr val="C00000"/>
                </a:solidFill>
              </a:rPr>
              <a:t>:</a:t>
            </a:r>
            <a:endParaRPr lang="fa-IR" b="1" dirty="0"/>
          </a:p>
        </p:txBody>
      </p:sp>
      <p:sp>
        <p:nvSpPr>
          <p:cNvPr id="3" name="Content Placeholder 2"/>
          <p:cNvSpPr>
            <a:spLocks noGrp="1"/>
          </p:cNvSpPr>
          <p:nvPr>
            <p:ph idx="1"/>
          </p:nvPr>
        </p:nvSpPr>
        <p:spPr>
          <a:xfrm>
            <a:off x="1443507" y="1325563"/>
            <a:ext cx="10515600" cy="4351338"/>
          </a:xfrm>
        </p:spPr>
        <p:txBody>
          <a:bodyPr>
            <a:normAutofit/>
          </a:bodyPr>
          <a:lstStyle/>
          <a:p>
            <a:pPr>
              <a:lnSpc>
                <a:spcPct val="150000"/>
              </a:lnSpc>
            </a:pPr>
            <a:r>
              <a:rPr lang="fa-IR" sz="2400" b="1" dirty="0">
                <a:cs typeface="B Nazanin" panose="00000400000000000000" pitchFamily="2" charset="-78"/>
              </a:rPr>
              <a:t> </a:t>
            </a:r>
            <a:r>
              <a:rPr lang="fa-IR" sz="2400" b="1" dirty="0">
                <a:solidFill>
                  <a:srgbClr val="002060"/>
                </a:solidFill>
                <a:cs typeface="B Nazanin" panose="00000400000000000000" pitchFamily="2" charset="-78"/>
              </a:rPr>
              <a:t>در این چارتها گام هایی كه در تهیه یك چیز طی می شود ، یا رویدادهایی كه به دنبال هم می آیند بر روی یك صفحه نمایش داده می شوند .</a:t>
            </a:r>
            <a:endParaRPr lang="fa-IR" sz="2400"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307" y="2130706"/>
            <a:ext cx="6907741" cy="446327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3135" y="2651125"/>
            <a:ext cx="4425971" cy="3942857"/>
          </a:xfrm>
          <a:prstGeom prst="rect">
            <a:avLst/>
          </a:prstGeom>
        </p:spPr>
      </p:pic>
    </p:spTree>
    <p:extLst>
      <p:ext uri="{BB962C8B-B14F-4D97-AF65-F5344CB8AC3E}">
        <p14:creationId xmlns:p14="http://schemas.microsoft.com/office/powerpoint/2010/main" val="4108300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cs typeface="B Homa" panose="00000400000000000000" pitchFamily="2" charset="-78"/>
              </a:rPr>
              <a:t>چارت شاخه ای :</a:t>
            </a:r>
            <a:endParaRPr lang="fa-IR"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0011" y="1891774"/>
            <a:ext cx="8770178" cy="4045387"/>
          </a:xfrm>
        </p:spPr>
      </p:pic>
    </p:spTree>
    <p:extLst>
      <p:ext uri="{BB962C8B-B14F-4D97-AF65-F5344CB8AC3E}">
        <p14:creationId xmlns:p14="http://schemas.microsoft.com/office/powerpoint/2010/main" val="3026199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418" y="125976"/>
            <a:ext cx="10515600" cy="595241"/>
          </a:xfrm>
        </p:spPr>
        <p:txBody>
          <a:bodyPr>
            <a:noAutofit/>
          </a:bodyPr>
          <a:lstStyle/>
          <a:p>
            <a:r>
              <a:rPr lang="fa-IR" sz="3600" b="1" dirty="0" smtClean="0">
                <a:solidFill>
                  <a:srgbClr val="FF0000"/>
                </a:solidFill>
                <a:cs typeface="Aban Light" pitchFamily="2" charset="-78"/>
              </a:rPr>
              <a:t>پوستر	:</a:t>
            </a:r>
            <a:endParaRPr lang="fa-IR" sz="3600" b="1" dirty="0">
              <a:solidFill>
                <a:srgbClr val="FF0000"/>
              </a:solidFill>
              <a:cs typeface="Aban Light" pitchFamily="2" charset="-78"/>
            </a:endParaRPr>
          </a:p>
        </p:txBody>
      </p:sp>
      <p:sp>
        <p:nvSpPr>
          <p:cNvPr id="3" name="Content Placeholder 2"/>
          <p:cNvSpPr>
            <a:spLocks noGrp="1"/>
          </p:cNvSpPr>
          <p:nvPr>
            <p:ph idx="1"/>
          </p:nvPr>
        </p:nvSpPr>
        <p:spPr>
          <a:xfrm>
            <a:off x="1091418" y="721217"/>
            <a:ext cx="10515600" cy="3659579"/>
          </a:xfrm>
        </p:spPr>
        <p:txBody>
          <a:bodyPr>
            <a:normAutofit/>
          </a:bodyPr>
          <a:lstStyle/>
          <a:p>
            <a:pPr marL="0" indent="0">
              <a:lnSpc>
                <a:spcPct val="150000"/>
              </a:lnSpc>
              <a:buNone/>
            </a:pPr>
            <a:r>
              <a:rPr lang="fa-IR" dirty="0" smtClean="0">
                <a:cs typeface="B Nazanin" panose="00000400000000000000" pitchFamily="2" charset="-78"/>
              </a:rPr>
              <a:t>پوسترها یا اعلان، صفحات کاغذی در ابعاد تقریباً بزرگ هستند که بر روی آنها نوشته‌ها، طرح‌ها، نقاشی‌ها و نظیر آن چاپ شده است. </a:t>
            </a:r>
          </a:p>
          <a:p>
            <a:pPr>
              <a:lnSpc>
                <a:spcPct val="150000"/>
              </a:lnSpc>
            </a:pPr>
            <a:endParaRPr lang="fa-IR"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1370" y="1571223"/>
            <a:ext cx="5190185" cy="5190185"/>
          </a:xfrm>
          <a:prstGeom prst="rect">
            <a:avLst/>
          </a:prstGeom>
        </p:spPr>
      </p:pic>
    </p:spTree>
    <p:extLst>
      <p:ext uri="{BB962C8B-B14F-4D97-AF65-F5344CB8AC3E}">
        <p14:creationId xmlns:p14="http://schemas.microsoft.com/office/powerpoint/2010/main" val="103513284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8496" y="274973"/>
            <a:ext cx="10143186" cy="2455348"/>
          </a:xfrm>
        </p:spPr>
        <p:txBody>
          <a:bodyPr>
            <a:normAutofit fontScale="90000"/>
          </a:bodyPr>
          <a:lstStyle/>
          <a:p>
            <a:pPr marL="457200" lvl="0" indent="-457200">
              <a:lnSpc>
                <a:spcPct val="150000"/>
              </a:lnSpc>
              <a:spcBef>
                <a:spcPts val="1000"/>
              </a:spcBef>
              <a:buFont typeface="Wingdings" panose="05000000000000000000" pitchFamily="2" charset="2"/>
              <a:buChar char="q"/>
            </a:pPr>
            <a:r>
              <a:rPr lang="fa-IR" sz="2800" b="1" dirty="0">
                <a:solidFill>
                  <a:prstClr val="black"/>
                </a:solidFill>
                <a:latin typeface="Calibri" panose="020F0502020204030204"/>
                <a:cs typeface="B Nazanin" panose="00000400000000000000" pitchFamily="2" charset="-78"/>
              </a:rPr>
              <a:t>اهداف پوسترها چند منظوره است، یک پوستر ممکن است برای تبلیغات باشد و یا برای تکثیر یک اثر هنری با هدف اقتصادی و فرهنگی و فروش ارزان قیمت از آن استفاده شود.</a:t>
            </a:r>
            <a:br>
              <a:rPr lang="fa-IR" sz="2800" b="1" dirty="0">
                <a:solidFill>
                  <a:prstClr val="black"/>
                </a:solidFill>
                <a:latin typeface="Calibri" panose="020F0502020204030204"/>
                <a:cs typeface="B Nazanin" panose="00000400000000000000" pitchFamily="2" charset="-78"/>
              </a:rPr>
            </a:br>
            <a:r>
              <a:rPr lang="fa-IR" sz="2800" b="1" dirty="0">
                <a:solidFill>
                  <a:prstClr val="black"/>
                </a:solidFill>
                <a:latin typeface="Calibri" panose="020F0502020204030204"/>
                <a:cs typeface="B Nazanin" panose="00000400000000000000" pitchFamily="2" charset="-78"/>
              </a:rPr>
              <a:t> </a:t>
            </a:r>
            <a:r>
              <a:rPr lang="fa-IR" sz="2800" b="1" dirty="0" smtClean="0">
                <a:solidFill>
                  <a:prstClr val="black"/>
                </a:solidFill>
                <a:latin typeface="Calibri" panose="020F0502020204030204"/>
                <a:cs typeface="B Nazanin" panose="00000400000000000000" pitchFamily="2" charset="-78"/>
              </a:rPr>
              <a:t>* از </a:t>
            </a:r>
            <a:r>
              <a:rPr lang="fa-IR" sz="2800" b="1" dirty="0">
                <a:solidFill>
                  <a:prstClr val="black"/>
                </a:solidFill>
                <a:latin typeface="Calibri" panose="020F0502020204030204"/>
                <a:cs typeface="B Nazanin" panose="00000400000000000000" pitchFamily="2" charset="-78"/>
              </a:rPr>
              <a:t>پوسترها برای امور آموزشی استفاده زیادی می‌شود.</a:t>
            </a:r>
            <a:r>
              <a:rPr lang="fa-IR" sz="2800" dirty="0">
                <a:solidFill>
                  <a:prstClr val="black"/>
                </a:solidFill>
                <a:latin typeface="Calibri" panose="020F0502020204030204"/>
                <a:cs typeface="B Nazanin" panose="00000400000000000000" pitchFamily="2" charset="-78"/>
              </a:rPr>
              <a:t/>
            </a:r>
            <a:br>
              <a:rPr lang="fa-IR" sz="2800" dirty="0">
                <a:solidFill>
                  <a:prstClr val="black"/>
                </a:solidFill>
                <a:latin typeface="Calibri" panose="020F0502020204030204"/>
                <a:cs typeface="B Nazanin" panose="00000400000000000000" pitchFamily="2" charset="-78"/>
              </a:rPr>
            </a:br>
            <a:endParaRPr lang="fa-I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7529" y="2008457"/>
            <a:ext cx="5225991" cy="4521132"/>
          </a:xfrm>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375" y="2003627"/>
            <a:ext cx="5061397" cy="45259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59231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419" y="351058"/>
            <a:ext cx="10515600" cy="886900"/>
          </a:xfrm>
          <a:noFill/>
        </p:spPr>
        <p:txBody>
          <a:bodyPr>
            <a:noAutofit/>
          </a:bodyPr>
          <a:lstStyle/>
          <a:p>
            <a:r>
              <a:rPr lang="fa-IR" sz="3200" b="1" dirty="0" smtClean="0">
                <a:solidFill>
                  <a:srgbClr val="FF0000"/>
                </a:solidFill>
                <a:cs typeface="Aban Light" pitchFamily="2" charset="-78"/>
              </a:rPr>
              <a:t>«پوسترها» به گونه های مختلف تقسیم می شود:</a:t>
            </a:r>
            <a:br>
              <a:rPr lang="fa-IR" sz="3200" b="1" dirty="0" smtClean="0">
                <a:solidFill>
                  <a:srgbClr val="FF0000"/>
                </a:solidFill>
                <a:cs typeface="Aban Light" pitchFamily="2" charset="-78"/>
              </a:rPr>
            </a:br>
            <a:endParaRPr lang="fa-IR" sz="3200" b="1" dirty="0">
              <a:solidFill>
                <a:srgbClr val="FF0000"/>
              </a:solidFill>
              <a:cs typeface="Aban Light" pitchFamily="2" charset="-78"/>
            </a:endParaRPr>
          </a:p>
        </p:txBody>
      </p:sp>
      <p:sp>
        <p:nvSpPr>
          <p:cNvPr id="3" name="Content Placeholder 2"/>
          <p:cNvSpPr>
            <a:spLocks noGrp="1"/>
          </p:cNvSpPr>
          <p:nvPr>
            <p:ph idx="1"/>
          </p:nvPr>
        </p:nvSpPr>
        <p:spPr>
          <a:xfrm>
            <a:off x="1091419" y="1012874"/>
            <a:ext cx="10515600" cy="5627077"/>
          </a:xfrm>
          <a:noFill/>
        </p:spPr>
        <p:txBody>
          <a:bodyPr>
            <a:noAutofit/>
          </a:bodyPr>
          <a:lstStyle/>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1 – پوستر با عناوین «شناختی» : (مثل پوسترهای بازیکنان فوتبال، معرفی شهرهای دیدنی و... )</a:t>
            </a:r>
          </a:p>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 2 - پوستر با مطالب و عناوین «خبری»: (بطورمثال پوستربا عناوین جشنواره ها و سمینارها و... )</a:t>
            </a:r>
          </a:p>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3 - پوستر با عناوین «آموزشی و تربیتی»: (مثلا نمایشگاه لوازم آموزشی و کمک آموزشی - پوستر بهداشت و سلامتی)</a:t>
            </a:r>
          </a:p>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4 - پوستر با عنوان «فرا خوان و یا دعوت به بازدید»: (مثل فراخوان و یا دعوت به سمینار - فعالیت هنری و... )</a:t>
            </a:r>
          </a:p>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5 - پوستر جهت «اطلاع رسانی» : (کمک به مردم محروم و زلزله زده بم - عناوین سیاسی - فرهنگی و... ) .</a:t>
            </a:r>
          </a:p>
          <a:p>
            <a:pPr marL="0" indent="0">
              <a:buNone/>
            </a:pPr>
            <a:endParaRPr lang="fa-IR" sz="2000" b="1" dirty="0" smtClean="0">
              <a:cs typeface="B Nazanin" panose="00000400000000000000" pitchFamily="2" charset="-78"/>
            </a:endParaRPr>
          </a:p>
          <a:p>
            <a:pPr marL="0" indent="0">
              <a:buNone/>
            </a:pPr>
            <a:r>
              <a:rPr lang="fa-IR" sz="2000" b="1" dirty="0" smtClean="0">
                <a:cs typeface="B Nazanin" panose="00000400000000000000" pitchFamily="2" charset="-78"/>
              </a:rPr>
              <a:t>6 - پوستر با موضوع «اقتصاد و تجارت» : (پوستربرای فعا لیت های تجاری مثل عطرها - پوشاک - فروش فوق العاده محصولات یک موسسه - تبلیغ ساعت های... ) .</a:t>
            </a:r>
            <a:endParaRPr lang="fa-IR" sz="2000" b="1" dirty="0">
              <a:cs typeface="B Nazanin" panose="00000400000000000000" pitchFamily="2" charset="-78"/>
            </a:endParaRPr>
          </a:p>
        </p:txBody>
      </p:sp>
    </p:spTree>
    <p:extLst>
      <p:ext uri="{BB962C8B-B14F-4D97-AF65-F5344CB8AC3E}">
        <p14:creationId xmlns:p14="http://schemas.microsoft.com/office/powerpoint/2010/main" val="3583447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4145" y="94668"/>
            <a:ext cx="3474355" cy="1154583"/>
          </a:xfrm>
          <a:solidFill>
            <a:srgbClr val="FFFF00"/>
          </a:solidFill>
        </p:spPr>
        <p:txBody>
          <a:bodyPr/>
          <a:lstStyle/>
          <a:p>
            <a:r>
              <a:rPr lang="fa-IR" dirty="0" smtClean="0">
                <a:solidFill>
                  <a:srgbClr val="FF0000"/>
                </a:solidFill>
                <a:cs typeface="B Homa" panose="00000400000000000000" pitchFamily="2" charset="-78"/>
              </a:rPr>
              <a:t>پوستر شناختی </a:t>
            </a:r>
            <a:endParaRPr lang="fa-IR"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9196" y="589252"/>
            <a:ext cx="6082003" cy="608200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203" y="1519707"/>
            <a:ext cx="4863966" cy="5151548"/>
          </a:xfrm>
          <a:prstGeom prst="rect">
            <a:avLst/>
          </a:prstGeom>
        </p:spPr>
      </p:pic>
    </p:spTree>
    <p:extLst>
      <p:ext uri="{BB962C8B-B14F-4D97-AF65-F5344CB8AC3E}">
        <p14:creationId xmlns:p14="http://schemas.microsoft.com/office/powerpoint/2010/main" val="3847248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2637" y="0"/>
            <a:ext cx="2827984" cy="1325563"/>
          </a:xfrm>
          <a:solidFill>
            <a:srgbClr val="FFFF00"/>
          </a:solidFill>
        </p:spPr>
        <p:txBody>
          <a:bodyPr/>
          <a:lstStyle/>
          <a:p>
            <a:r>
              <a:rPr lang="fa-IR" dirty="0" smtClean="0">
                <a:solidFill>
                  <a:srgbClr val="FF0000"/>
                </a:solidFill>
                <a:cs typeface="B Homa" panose="00000400000000000000" pitchFamily="2" charset="-78"/>
              </a:rPr>
              <a:t>پوستر خبری</a:t>
            </a:r>
            <a:endParaRPr lang="fa-IR"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763" y="360608"/>
            <a:ext cx="5093000" cy="624625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195" y="1325563"/>
            <a:ext cx="5784760" cy="5281299"/>
          </a:xfrm>
          <a:prstGeom prst="rect">
            <a:avLst/>
          </a:prstGeom>
        </p:spPr>
      </p:pic>
    </p:spTree>
    <p:extLst>
      <p:ext uri="{BB962C8B-B14F-4D97-AF65-F5344CB8AC3E}">
        <p14:creationId xmlns:p14="http://schemas.microsoft.com/office/powerpoint/2010/main" val="2952415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580271" y="896171"/>
            <a:ext cx="9144000" cy="4716838"/>
          </a:xfrm>
          <a:noFill/>
        </p:spPr>
        <p:txBody>
          <a:bodyPr>
            <a:noAutofit/>
          </a:bodyPr>
          <a:lstStyle/>
          <a:p>
            <a:pPr>
              <a:lnSpc>
                <a:spcPct val="150000"/>
              </a:lnSpc>
            </a:pPr>
            <a:r>
              <a:rPr lang="fa-IR" sz="4800" b="1" dirty="0" smtClean="0">
                <a:solidFill>
                  <a:srgbClr val="FF0000"/>
                </a:solidFill>
                <a:cs typeface="Afra" pitchFamily="2" charset="-78"/>
              </a:rPr>
              <a:t>موضوع کنفرانس : </a:t>
            </a:r>
            <a:r>
              <a:rPr lang="fa-IR" sz="4800" b="1" dirty="0" smtClean="0">
                <a:solidFill>
                  <a:srgbClr val="002060"/>
                </a:solidFill>
                <a:cs typeface="Afra" pitchFamily="2" charset="-78"/>
              </a:rPr>
              <a:t>نمودار و پوستر</a:t>
            </a:r>
          </a:p>
          <a:p>
            <a:pPr>
              <a:lnSpc>
                <a:spcPct val="150000"/>
              </a:lnSpc>
            </a:pPr>
            <a:r>
              <a:rPr lang="fa-IR" sz="4800" b="1" dirty="0" smtClean="0">
                <a:solidFill>
                  <a:srgbClr val="FF0000"/>
                </a:solidFill>
                <a:cs typeface="Afra" pitchFamily="2" charset="-78"/>
              </a:rPr>
              <a:t>تهیه کنندگان : </a:t>
            </a:r>
            <a:r>
              <a:rPr lang="fa-IR" sz="4800" b="1" dirty="0" smtClean="0">
                <a:solidFill>
                  <a:srgbClr val="002060"/>
                </a:solidFill>
                <a:cs typeface="Afra" pitchFamily="2" charset="-78"/>
              </a:rPr>
              <a:t>سهیلی </a:t>
            </a:r>
            <a:r>
              <a:rPr lang="fa-IR" sz="4800" b="1" dirty="0">
                <a:solidFill>
                  <a:srgbClr val="002060"/>
                </a:solidFill>
                <a:cs typeface="Afra" pitchFamily="2" charset="-78"/>
              </a:rPr>
              <a:t>، </a:t>
            </a:r>
            <a:r>
              <a:rPr lang="fa-IR" sz="4800" b="1" dirty="0" smtClean="0">
                <a:solidFill>
                  <a:srgbClr val="002060"/>
                </a:solidFill>
                <a:cs typeface="Afra" pitchFamily="2" charset="-78"/>
              </a:rPr>
              <a:t>دستورانی، سدیری</a:t>
            </a:r>
          </a:p>
          <a:p>
            <a:pPr>
              <a:lnSpc>
                <a:spcPct val="150000"/>
              </a:lnSpc>
            </a:pPr>
            <a:r>
              <a:rPr lang="fa-IR" sz="4800" b="1" dirty="0" smtClean="0">
                <a:solidFill>
                  <a:srgbClr val="002060"/>
                </a:solidFill>
                <a:cs typeface="Afra" pitchFamily="2" charset="-78"/>
              </a:rPr>
              <a:t> </a:t>
            </a:r>
            <a:r>
              <a:rPr lang="fa-IR" sz="4800" b="1" dirty="0" smtClean="0">
                <a:solidFill>
                  <a:srgbClr val="FF0000"/>
                </a:solidFill>
                <a:cs typeface="Afra" pitchFamily="2" charset="-78"/>
              </a:rPr>
              <a:t>استاد ارجمند : </a:t>
            </a:r>
            <a:r>
              <a:rPr lang="fa-IR" sz="4800" b="1" dirty="0" smtClean="0">
                <a:solidFill>
                  <a:srgbClr val="002060"/>
                </a:solidFill>
                <a:cs typeface="Afra" pitchFamily="2" charset="-78"/>
              </a:rPr>
              <a:t>آقای قاسمیان</a:t>
            </a:r>
          </a:p>
          <a:p>
            <a:pPr>
              <a:lnSpc>
                <a:spcPct val="150000"/>
              </a:lnSpc>
            </a:pPr>
            <a:r>
              <a:rPr lang="fa-IR" sz="4800" b="1" dirty="0" smtClean="0">
                <a:solidFill>
                  <a:srgbClr val="002060"/>
                </a:solidFill>
                <a:cs typeface="Afra" pitchFamily="2" charset="-78"/>
              </a:rPr>
              <a:t>بهار 96</a:t>
            </a:r>
            <a:endParaRPr lang="fa-IR" sz="4800" b="1" dirty="0">
              <a:solidFill>
                <a:srgbClr val="002060"/>
              </a:solidFill>
              <a:cs typeface="Afra" pitchFamily="2" charset="-78"/>
            </a:endParaRPr>
          </a:p>
        </p:txBody>
      </p:sp>
    </p:spTree>
    <p:extLst>
      <p:ext uri="{BB962C8B-B14F-4D97-AF65-F5344CB8AC3E}">
        <p14:creationId xmlns:p14="http://schemas.microsoft.com/office/powerpoint/2010/main" val="23313708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0658" y="0"/>
            <a:ext cx="4051479" cy="1325563"/>
          </a:xfrm>
          <a:solidFill>
            <a:srgbClr val="FFFF00"/>
          </a:solidFill>
        </p:spPr>
        <p:txBody>
          <a:bodyPr/>
          <a:lstStyle/>
          <a:p>
            <a:r>
              <a:rPr lang="fa-IR" b="1" dirty="0" smtClean="0">
                <a:solidFill>
                  <a:srgbClr val="FF0000"/>
                </a:solidFill>
                <a:cs typeface="B Homa" panose="00000400000000000000" pitchFamily="2" charset="-78"/>
              </a:rPr>
              <a:t>پوستر آموزشی</a:t>
            </a:r>
            <a:endParaRPr lang="fa-IR" b="1"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3538" y="695459"/>
            <a:ext cx="7066208" cy="6014433"/>
          </a:xfrm>
        </p:spPr>
      </p:pic>
    </p:spTree>
    <p:extLst>
      <p:ext uri="{BB962C8B-B14F-4D97-AF65-F5344CB8AC3E}">
        <p14:creationId xmlns:p14="http://schemas.microsoft.com/office/powerpoint/2010/main" val="13588063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2935" y="-8362"/>
            <a:ext cx="3536324" cy="1325563"/>
          </a:xfrm>
          <a:solidFill>
            <a:srgbClr val="FFFF00"/>
          </a:solidFill>
        </p:spPr>
        <p:txBody>
          <a:bodyPr/>
          <a:lstStyle/>
          <a:p>
            <a:r>
              <a:rPr lang="fa-IR" b="1" dirty="0" smtClean="0">
                <a:solidFill>
                  <a:srgbClr val="FF0000"/>
                </a:solidFill>
                <a:cs typeface="B Homa" panose="00000400000000000000" pitchFamily="2" charset="-78"/>
              </a:rPr>
              <a:t>پوستر تجاری </a:t>
            </a:r>
            <a:endParaRPr lang="fa-IR" b="1"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6822" y="365125"/>
            <a:ext cx="4803820" cy="614355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3070" y="1512327"/>
            <a:ext cx="5061398" cy="4996349"/>
          </a:xfrm>
          <a:prstGeom prst="rect">
            <a:avLst/>
          </a:prstGeom>
        </p:spPr>
      </p:pic>
    </p:spTree>
    <p:extLst>
      <p:ext uri="{BB962C8B-B14F-4D97-AF65-F5344CB8AC3E}">
        <p14:creationId xmlns:p14="http://schemas.microsoft.com/office/powerpoint/2010/main" val="4042825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811" y="106776"/>
            <a:ext cx="4091189" cy="1325563"/>
          </a:xfrm>
          <a:solidFill>
            <a:srgbClr val="FFFF00"/>
          </a:solidFill>
        </p:spPr>
        <p:txBody>
          <a:bodyPr>
            <a:normAutofit/>
          </a:bodyPr>
          <a:lstStyle/>
          <a:p>
            <a:r>
              <a:rPr lang="fa-IR" sz="4000" b="1" dirty="0" smtClean="0">
                <a:solidFill>
                  <a:srgbClr val="FF0000"/>
                </a:solidFill>
                <a:cs typeface="B Homa" panose="00000400000000000000" pitchFamily="2" charset="-78"/>
              </a:rPr>
              <a:t>پوستر اطلاع رسانی </a:t>
            </a:r>
            <a:endParaRPr lang="fa-IR" sz="4000" b="1" dirty="0">
              <a:solidFill>
                <a:srgbClr val="FF0000"/>
              </a:solidFill>
              <a:cs typeface="B Homa"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3645" y="373487"/>
            <a:ext cx="5769734" cy="6349285"/>
          </a:xfrm>
        </p:spPr>
      </p:pic>
    </p:spTree>
    <p:extLst>
      <p:ext uri="{BB962C8B-B14F-4D97-AF65-F5344CB8AC3E}">
        <p14:creationId xmlns:p14="http://schemas.microsoft.com/office/powerpoint/2010/main" val="4280421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0325" y="236337"/>
            <a:ext cx="10515600" cy="1099892"/>
          </a:xfrm>
        </p:spPr>
        <p:txBody>
          <a:bodyPr>
            <a:normAutofit/>
          </a:bodyPr>
          <a:lstStyle/>
          <a:p>
            <a:r>
              <a:rPr lang="fa-IR" sz="3200" b="1" dirty="0" smtClean="0">
                <a:solidFill>
                  <a:srgbClr val="FF0000"/>
                </a:solidFill>
                <a:cs typeface="B Nazanin" panose="00000400000000000000" pitchFamily="2" charset="-78"/>
              </a:rPr>
              <a:t>ویژگی های یک پوستر موفق</a:t>
            </a:r>
            <a:br>
              <a:rPr lang="fa-IR" sz="3200" b="1" dirty="0" smtClean="0">
                <a:solidFill>
                  <a:srgbClr val="FF0000"/>
                </a:solidFill>
                <a:cs typeface="B Nazanin" panose="00000400000000000000" pitchFamily="2" charset="-78"/>
              </a:rPr>
            </a:br>
            <a:endParaRPr lang="fa-IR" sz="3200" b="1" dirty="0">
              <a:solidFill>
                <a:srgbClr val="FF0000"/>
              </a:solidFill>
              <a:cs typeface="B Nazanin" panose="00000400000000000000" pitchFamily="2" charset="-78"/>
            </a:endParaRPr>
          </a:p>
        </p:txBody>
      </p:sp>
      <p:sp>
        <p:nvSpPr>
          <p:cNvPr id="3" name="Content Placeholder 2"/>
          <p:cNvSpPr>
            <a:spLocks noGrp="1"/>
          </p:cNvSpPr>
          <p:nvPr>
            <p:ph idx="1"/>
          </p:nvPr>
        </p:nvSpPr>
        <p:spPr>
          <a:xfrm>
            <a:off x="7340959" y="1336229"/>
            <a:ext cx="4424966" cy="4858510"/>
          </a:xfrm>
        </p:spPr>
        <p:txBody>
          <a:bodyPr>
            <a:noAutofit/>
          </a:bodyPr>
          <a:lstStyle/>
          <a:p>
            <a:pPr marL="0" indent="0">
              <a:lnSpc>
                <a:spcPct val="100000"/>
              </a:lnSpc>
              <a:buNone/>
            </a:pPr>
            <a:r>
              <a:rPr lang="fa-IR" dirty="0">
                <a:cs typeface="B Nazanin" panose="00000400000000000000" pitchFamily="2" charset="-78"/>
              </a:rPr>
              <a:t>1</a:t>
            </a:r>
            <a:r>
              <a:rPr lang="fa-IR" dirty="0" smtClean="0">
                <a:cs typeface="B Nazanin" panose="00000400000000000000" pitchFamily="2" charset="-78"/>
              </a:rPr>
              <a:t>-    سادگی</a:t>
            </a:r>
          </a:p>
          <a:p>
            <a:pPr marL="0" indent="0">
              <a:lnSpc>
                <a:spcPct val="100000"/>
              </a:lnSpc>
              <a:buNone/>
            </a:pPr>
            <a:r>
              <a:rPr lang="fa-IR" dirty="0" smtClean="0">
                <a:cs typeface="B Nazanin" panose="00000400000000000000" pitchFamily="2" charset="-78"/>
              </a:rPr>
              <a:t>2-    گویایی</a:t>
            </a:r>
          </a:p>
          <a:p>
            <a:pPr marL="0" indent="0">
              <a:lnSpc>
                <a:spcPct val="100000"/>
              </a:lnSpc>
              <a:buNone/>
            </a:pPr>
            <a:r>
              <a:rPr lang="fa-IR" dirty="0" smtClean="0">
                <a:cs typeface="B Nazanin" panose="00000400000000000000" pitchFamily="2" charset="-78"/>
              </a:rPr>
              <a:t>3-    جذابیت رنگی</a:t>
            </a:r>
          </a:p>
          <a:p>
            <a:pPr marL="0" indent="0">
              <a:lnSpc>
                <a:spcPct val="100000"/>
              </a:lnSpc>
              <a:buNone/>
            </a:pPr>
            <a:r>
              <a:rPr lang="fa-IR" dirty="0" smtClean="0">
                <a:cs typeface="B Nazanin" panose="00000400000000000000" pitchFamily="2" charset="-78"/>
              </a:rPr>
              <a:t>4-    کادر مناسب</a:t>
            </a:r>
          </a:p>
          <a:p>
            <a:pPr marL="0" indent="0">
              <a:lnSpc>
                <a:spcPct val="100000"/>
              </a:lnSpc>
              <a:buNone/>
            </a:pPr>
            <a:r>
              <a:rPr lang="fa-IR" dirty="0" smtClean="0">
                <a:cs typeface="B Nazanin" panose="00000400000000000000" pitchFamily="2" charset="-78"/>
              </a:rPr>
              <a:t>5-    ترکیب بندی مناسب فرم و رنگ</a:t>
            </a:r>
          </a:p>
          <a:p>
            <a:pPr marL="0" indent="0">
              <a:lnSpc>
                <a:spcPct val="100000"/>
              </a:lnSpc>
              <a:buNone/>
            </a:pPr>
            <a:r>
              <a:rPr lang="fa-IR" dirty="0" smtClean="0">
                <a:cs typeface="B Nazanin" panose="00000400000000000000" pitchFamily="2" charset="-78"/>
              </a:rPr>
              <a:t>6-    خلاقیت ویژه</a:t>
            </a:r>
          </a:p>
          <a:p>
            <a:pPr marL="0" indent="0">
              <a:lnSpc>
                <a:spcPct val="100000"/>
              </a:lnSpc>
              <a:buNone/>
            </a:pPr>
            <a:r>
              <a:rPr lang="fa-IR" dirty="0" smtClean="0">
                <a:cs typeface="B Nazanin" panose="00000400000000000000" pitchFamily="2" charset="-78"/>
              </a:rPr>
              <a:t>7-    خوانایی در پوسترهای نوشتاری</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0325" y="479739"/>
            <a:ext cx="4892898" cy="5715000"/>
          </a:xfrm>
          <a:prstGeom prst="rect">
            <a:avLst/>
          </a:prstGeom>
        </p:spPr>
      </p:pic>
    </p:spTree>
    <p:extLst>
      <p:ext uri="{BB962C8B-B14F-4D97-AF65-F5344CB8AC3E}">
        <p14:creationId xmlns:p14="http://schemas.microsoft.com/office/powerpoint/2010/main" val="38929390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1972" y="57944"/>
            <a:ext cx="11655380" cy="6639070"/>
          </a:xfrm>
        </p:spPr>
      </p:pic>
      <p:sp>
        <p:nvSpPr>
          <p:cNvPr id="5" name="Oval 4"/>
          <p:cNvSpPr/>
          <p:nvPr/>
        </p:nvSpPr>
        <p:spPr>
          <a:xfrm>
            <a:off x="6065949" y="3786389"/>
            <a:ext cx="4584879" cy="2665926"/>
          </a:xfrm>
          <a:prstGeom prst="ellipse">
            <a:avLst/>
          </a:prstGeom>
          <a:ln>
            <a:solidFill>
              <a:srgbClr val="FF0000"/>
            </a:solidFill>
          </a:ln>
          <a:effectLst>
            <a:glow rad="228600">
              <a:schemeClr val="accent4">
                <a:satMod val="175000"/>
                <a:alpha val="40000"/>
              </a:schemeClr>
            </a:glow>
          </a:effectLst>
          <a:scene3d>
            <a:camera prst="orthographicFront"/>
            <a:lightRig rig="threePt" dir="t"/>
          </a:scene3d>
          <a:sp3d>
            <a:bevelT w="139700" h="139700" prst="divot"/>
          </a:sp3d>
        </p:spPr>
        <p:style>
          <a:lnRef idx="2">
            <a:schemeClr val="accent6"/>
          </a:lnRef>
          <a:fillRef idx="1">
            <a:schemeClr val="lt1"/>
          </a:fillRef>
          <a:effectRef idx="0">
            <a:schemeClr val="accent6"/>
          </a:effectRef>
          <a:fontRef idx="minor">
            <a:schemeClr val="dk1"/>
          </a:fontRef>
        </p:style>
        <p:txBody>
          <a:bodyPr rtlCol="1" anchor="ctr"/>
          <a:lstStyle/>
          <a:p>
            <a:pPr algn="ctr"/>
            <a:r>
              <a:rPr lang="fa-IR" sz="4000" b="1" dirty="0" smtClean="0">
                <a:solidFill>
                  <a:srgbClr val="FF0000"/>
                </a:solidFill>
                <a:cs typeface="B Jadid" panose="00000700000000000000" pitchFamily="2" charset="-78"/>
              </a:rPr>
              <a:t>با تشکر از نگاه گرمتان</a:t>
            </a:r>
            <a:endParaRPr lang="fa-IR" sz="4000" b="1" dirty="0">
              <a:solidFill>
                <a:srgbClr val="FF0000"/>
              </a:solidFill>
              <a:cs typeface="B Jadid" panose="00000700000000000000" pitchFamily="2" charset="-78"/>
            </a:endParaRPr>
          </a:p>
        </p:txBody>
      </p:sp>
    </p:spTree>
    <p:extLst>
      <p:ext uri="{BB962C8B-B14F-4D97-AF65-F5344CB8AC3E}">
        <p14:creationId xmlns:p14="http://schemas.microsoft.com/office/powerpoint/2010/main" val="25529409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1250324" y="94669"/>
            <a:ext cx="10515600" cy="665186"/>
          </a:xfrm>
        </p:spPr>
        <p:txBody>
          <a:bodyPr>
            <a:normAutofit fontScale="90000"/>
          </a:bodyPr>
          <a:lstStyle/>
          <a:p>
            <a:r>
              <a:rPr lang="fa-IR" b="1" dirty="0" smtClean="0">
                <a:solidFill>
                  <a:srgbClr val="FF0000"/>
                </a:solidFill>
                <a:cs typeface="Aban Light" pitchFamily="2" charset="-78"/>
              </a:rPr>
              <a:t>نمودار :</a:t>
            </a:r>
            <a:endParaRPr lang="fa-IR" b="1" dirty="0">
              <a:solidFill>
                <a:srgbClr val="FF0000"/>
              </a:solidFill>
              <a:cs typeface="Aban Light" pitchFamily="2" charset="-78"/>
            </a:endParaRPr>
          </a:p>
        </p:txBody>
      </p:sp>
      <p:sp>
        <p:nvSpPr>
          <p:cNvPr id="7" name="Content Placeholder 6"/>
          <p:cNvSpPr>
            <a:spLocks noGrp="1"/>
          </p:cNvSpPr>
          <p:nvPr>
            <p:ph idx="1"/>
          </p:nvPr>
        </p:nvSpPr>
        <p:spPr>
          <a:xfrm>
            <a:off x="1250324" y="759855"/>
            <a:ext cx="10515600" cy="2301763"/>
          </a:xfrm>
        </p:spPr>
        <p:txBody>
          <a:bodyPr>
            <a:normAutofit fontScale="92500" lnSpcReduction="20000"/>
          </a:bodyPr>
          <a:lstStyle/>
          <a:p>
            <a:pPr>
              <a:lnSpc>
                <a:spcPct val="150000"/>
              </a:lnSpc>
            </a:pPr>
            <a:r>
              <a:rPr lang="fa-IR" b="1" dirty="0" smtClean="0">
                <a:cs typeface="B Nazanin" panose="00000400000000000000" pitchFamily="2" charset="-78"/>
              </a:rPr>
              <a:t>به نمایش </a:t>
            </a:r>
            <a:r>
              <a:rPr lang="fa-IR" b="1" dirty="0">
                <a:cs typeface="B Nazanin" panose="00000400000000000000" pitchFamily="2" charset="-78"/>
              </a:rPr>
              <a:t>بصری مفاهیم، ایده‌ها، ساختارها، روابط، داده‌های آماری و غیره به گونه‌ای ساده و شکل‌یافته نمودار می‌گویند</a:t>
            </a:r>
            <a:r>
              <a:rPr lang="fa-IR" b="1" dirty="0" smtClean="0">
                <a:cs typeface="B Nazanin" panose="00000400000000000000" pitchFamily="2" charset="-78"/>
              </a:rPr>
              <a:t>.</a:t>
            </a:r>
          </a:p>
          <a:p>
            <a:pPr>
              <a:lnSpc>
                <a:spcPct val="150000"/>
              </a:lnSpc>
            </a:pPr>
            <a:r>
              <a:rPr lang="fa-IR" b="1" dirty="0" smtClean="0">
                <a:cs typeface="B Nazanin" panose="00000400000000000000" pitchFamily="2" charset="-78"/>
              </a:rPr>
              <a:t> نمودار ها باید واضح، روشن و رنگی باشند تا جلب توجه کنند. نوشته های نمودار نیز باید خوانا و در اندازه مناسب باشد تا سرعت قرائت آن زیاد شده و قابل درک شود.</a:t>
            </a:r>
            <a:endParaRPr lang="fa-IR" b="1" dirty="0">
              <a:cs typeface="B Nazanin"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042" y="3061618"/>
            <a:ext cx="9762185" cy="3480850"/>
          </a:xfrm>
          <a:prstGeom prst="rect">
            <a:avLst/>
          </a:prstGeom>
        </p:spPr>
      </p:pic>
    </p:spTree>
    <p:extLst>
      <p:ext uri="{BB962C8B-B14F-4D97-AF65-F5344CB8AC3E}">
        <p14:creationId xmlns:p14="http://schemas.microsoft.com/office/powerpoint/2010/main" val="188750248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141" y="355803"/>
            <a:ext cx="10515600" cy="1304186"/>
          </a:xfrm>
        </p:spPr>
        <p:txBody>
          <a:bodyPr/>
          <a:lstStyle/>
          <a:p>
            <a:r>
              <a:rPr lang="fa-IR" dirty="0" smtClean="0">
                <a:solidFill>
                  <a:srgbClr val="FF0000"/>
                </a:solidFill>
                <a:cs typeface="Aban Light" pitchFamily="2" charset="-78"/>
              </a:rPr>
              <a:t>گونه‌های اساسی نمودار عبارت‌اند از:</a:t>
            </a:r>
            <a:br>
              <a:rPr lang="fa-IR" dirty="0" smtClean="0">
                <a:solidFill>
                  <a:srgbClr val="FF0000"/>
                </a:solidFill>
                <a:cs typeface="Aban Light" pitchFamily="2" charset="-78"/>
              </a:rPr>
            </a:br>
            <a:endParaRPr lang="fa-IR" dirty="0">
              <a:solidFill>
                <a:srgbClr val="FF0000"/>
              </a:solidFill>
              <a:cs typeface="Aban Light" pitchFamily="2" charset="-78"/>
            </a:endParaRPr>
          </a:p>
        </p:txBody>
      </p:sp>
      <p:sp>
        <p:nvSpPr>
          <p:cNvPr id="3" name="Content Placeholder 2"/>
          <p:cNvSpPr>
            <a:spLocks noGrp="1"/>
          </p:cNvSpPr>
          <p:nvPr>
            <p:ph idx="1"/>
          </p:nvPr>
        </p:nvSpPr>
        <p:spPr>
          <a:xfrm>
            <a:off x="1057141" y="1434905"/>
            <a:ext cx="10515600" cy="4937760"/>
          </a:xfrm>
        </p:spPr>
        <p:txBody>
          <a:bodyPr>
            <a:noAutofit/>
          </a:bodyPr>
          <a:lstStyle/>
          <a:p>
            <a:pPr>
              <a:lnSpc>
                <a:spcPct val="150000"/>
              </a:lnSpc>
            </a:pPr>
            <a:r>
              <a:rPr lang="fa-IR" sz="2400" b="1" dirty="0" smtClean="0">
                <a:cs typeface="B Nazanin" panose="00000400000000000000" pitchFamily="2" charset="-78"/>
              </a:rPr>
              <a:t>    نمودار </a:t>
            </a:r>
            <a:r>
              <a:rPr lang="fa-IR" sz="2400" b="1" dirty="0" smtClean="0">
                <a:cs typeface="B Nazanin" panose="00000400000000000000" pitchFamily="2" charset="-78"/>
              </a:rPr>
              <a:t>خطی</a:t>
            </a:r>
          </a:p>
          <a:p>
            <a:pPr>
              <a:lnSpc>
                <a:spcPct val="150000"/>
              </a:lnSpc>
            </a:pPr>
            <a:r>
              <a:rPr lang="fa-IR" sz="2400" b="1" dirty="0" smtClean="0">
                <a:cs typeface="B Nazanin" panose="00000400000000000000" pitchFamily="2" charset="-78"/>
              </a:rPr>
              <a:t>    نمودار تصویری</a:t>
            </a:r>
            <a:endParaRPr lang="fa-IR" sz="2400" b="1" dirty="0" smtClean="0">
              <a:cs typeface="B Nazanin" panose="00000400000000000000" pitchFamily="2" charset="-78"/>
            </a:endParaRPr>
          </a:p>
          <a:p>
            <a:pPr>
              <a:lnSpc>
                <a:spcPct val="150000"/>
              </a:lnSpc>
            </a:pPr>
            <a:r>
              <a:rPr lang="fa-IR" sz="2400" b="1" dirty="0" smtClean="0">
                <a:cs typeface="B Nazanin" panose="00000400000000000000" pitchFamily="2" charset="-78"/>
              </a:rPr>
              <a:t>    نمودار </a:t>
            </a:r>
            <a:r>
              <a:rPr lang="fa-IR" sz="2400" b="1" dirty="0" smtClean="0">
                <a:cs typeface="B Nazanin" panose="00000400000000000000" pitchFamily="2" charset="-78"/>
              </a:rPr>
              <a:t>ستونی</a:t>
            </a:r>
            <a:endParaRPr lang="fa-IR" sz="2400" b="1" dirty="0" smtClean="0">
              <a:cs typeface="B Nazanin" panose="00000400000000000000" pitchFamily="2" charset="-78"/>
            </a:endParaRPr>
          </a:p>
          <a:p>
            <a:pPr>
              <a:lnSpc>
                <a:spcPct val="150000"/>
              </a:lnSpc>
            </a:pPr>
            <a:r>
              <a:rPr lang="fa-IR" sz="2400" b="1" dirty="0">
                <a:cs typeface="B Nazanin" panose="00000400000000000000" pitchFamily="2" charset="-78"/>
              </a:rPr>
              <a:t> </a:t>
            </a:r>
            <a:r>
              <a:rPr lang="fa-IR" sz="2400" b="1" dirty="0" smtClean="0">
                <a:cs typeface="B Nazanin" panose="00000400000000000000" pitchFamily="2" charset="-78"/>
              </a:rPr>
              <a:t>   </a:t>
            </a:r>
            <a:r>
              <a:rPr lang="fa-IR" sz="2400" b="1" dirty="0" smtClean="0">
                <a:cs typeface="B Nazanin" panose="00000400000000000000" pitchFamily="2" charset="-78"/>
              </a:rPr>
              <a:t>نمودار دایره‌ای   </a:t>
            </a:r>
            <a:endParaRPr lang="fa-IR" sz="2400" b="1" dirty="0" smtClean="0">
              <a:cs typeface="B Nazanin" panose="00000400000000000000" pitchFamily="2" charset="-78"/>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5850" t="8332" r="13348" b="14661"/>
          <a:stretch/>
        </p:blipFill>
        <p:spPr>
          <a:xfrm>
            <a:off x="224070" y="1195754"/>
            <a:ext cx="7878921" cy="5475921"/>
          </a:xfrm>
          <a:prstGeom prst="rect">
            <a:avLst/>
          </a:prstGeom>
        </p:spPr>
      </p:pic>
    </p:spTree>
    <p:extLst>
      <p:ext uri="{BB962C8B-B14F-4D97-AF65-F5344CB8AC3E}">
        <p14:creationId xmlns:p14="http://schemas.microsoft.com/office/powerpoint/2010/main" val="1546117079"/>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5175" y="0"/>
            <a:ext cx="10515600" cy="1325563"/>
          </a:xfrm>
        </p:spPr>
        <p:txBody>
          <a:bodyPr/>
          <a:lstStyle/>
          <a:p>
            <a:r>
              <a:rPr lang="fa-IR" dirty="0" smtClean="0">
                <a:solidFill>
                  <a:srgbClr val="FF0000"/>
                </a:solidFill>
                <a:cs typeface="Aban Light" pitchFamily="2" charset="-78"/>
              </a:rPr>
              <a:t>نمودار خطی :</a:t>
            </a:r>
            <a:endParaRPr lang="fa-IR" dirty="0">
              <a:solidFill>
                <a:srgbClr val="FF0000"/>
              </a:solidFill>
              <a:cs typeface="Aban Light" pitchFamily="2" charset="-78"/>
            </a:endParaRPr>
          </a:p>
        </p:txBody>
      </p:sp>
      <p:sp>
        <p:nvSpPr>
          <p:cNvPr id="3" name="Content Placeholder 2"/>
          <p:cNvSpPr>
            <a:spLocks noGrp="1"/>
          </p:cNvSpPr>
          <p:nvPr>
            <p:ph idx="1"/>
          </p:nvPr>
        </p:nvSpPr>
        <p:spPr>
          <a:xfrm>
            <a:off x="1585175" y="1104408"/>
            <a:ext cx="10515600" cy="4351338"/>
          </a:xfrm>
        </p:spPr>
        <p:txBody>
          <a:bodyPr>
            <a:normAutofit/>
          </a:bodyPr>
          <a:lstStyle/>
          <a:p>
            <a:pPr algn="just"/>
            <a:r>
              <a:rPr lang="fa-IR" sz="2400" dirty="0">
                <a:cs typeface="B Nazanin" panose="00000400000000000000" pitchFamily="2" charset="-78"/>
              </a:rPr>
              <a:t>نمودارهاى خطى جزء دسته‌اى هستند که دو مقياس اندازه‌گيرى را شامل مى‌شوند. در اين نمودارها يکى از مقياس‌ها در امتداد قائم و ديگرى در امتداد افقى قرار مى‌گيرد. اين نوع نمودارها، دقيق‌ترين يا صحيح‌ترين نوع نمودارها را تشکيل مى‌دهند. از اين نظر در نشان‌دادن رابطه ميان دوسرى اطلاعات بسيار مفيد هستند. البته هنگامى که از اين نمودارها استفاده مى‌گردد که اطلاعات بسيار زيادى دردست باشد.</a:t>
            </a:r>
            <a:endParaRPr lang="fa-IR" sz="2400" dirty="0">
              <a:cs typeface="B Nazanin" panose="00000400000000000000"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291" y="2647070"/>
            <a:ext cx="8426405" cy="3913084"/>
          </a:xfrm>
          <a:prstGeom prst="rect">
            <a:avLst/>
          </a:prstGeom>
        </p:spPr>
      </p:pic>
    </p:spTree>
    <p:extLst>
      <p:ext uri="{BB962C8B-B14F-4D97-AF65-F5344CB8AC3E}">
        <p14:creationId xmlns:p14="http://schemas.microsoft.com/office/powerpoint/2010/main" val="3926005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901" y="25758"/>
            <a:ext cx="10515600" cy="1325563"/>
          </a:xfrm>
        </p:spPr>
        <p:txBody>
          <a:bodyPr/>
          <a:lstStyle/>
          <a:p>
            <a:r>
              <a:rPr lang="fa-IR" dirty="0">
                <a:solidFill>
                  <a:srgbClr val="FF0000"/>
                </a:solidFill>
                <a:cs typeface="Aban Light" pitchFamily="2" charset="-78"/>
              </a:rPr>
              <a:t>نمودار تصويرى</a:t>
            </a:r>
            <a:br>
              <a:rPr lang="fa-IR" dirty="0">
                <a:solidFill>
                  <a:srgbClr val="FF0000"/>
                </a:solidFill>
                <a:cs typeface="Aban Light" pitchFamily="2" charset="-78"/>
              </a:rPr>
            </a:br>
            <a:endParaRPr lang="fa-IR" dirty="0">
              <a:solidFill>
                <a:srgbClr val="FF0000"/>
              </a:solidFill>
              <a:cs typeface="Aban Light" pitchFamily="2" charset="-78"/>
            </a:endParaRPr>
          </a:p>
        </p:txBody>
      </p:sp>
      <p:sp>
        <p:nvSpPr>
          <p:cNvPr id="5" name="Content Placeholder 4"/>
          <p:cNvSpPr>
            <a:spLocks noGrp="1"/>
          </p:cNvSpPr>
          <p:nvPr>
            <p:ph idx="1"/>
          </p:nvPr>
        </p:nvSpPr>
        <p:spPr>
          <a:xfrm>
            <a:off x="1524000" y="745476"/>
            <a:ext cx="10515600" cy="4351338"/>
          </a:xfrm>
        </p:spPr>
        <p:txBody>
          <a:bodyPr>
            <a:normAutofit/>
          </a:bodyPr>
          <a:lstStyle/>
          <a:p>
            <a:pPr algn="justLow">
              <a:lnSpc>
                <a:spcPct val="150000"/>
              </a:lnSpc>
            </a:pPr>
            <a:r>
              <a:rPr lang="fa-IR" sz="2400" dirty="0">
                <a:cs typeface="B Nazanin" panose="00000400000000000000" pitchFamily="2" charset="-78"/>
              </a:rPr>
              <a:t>در نمودار تصويرى از انواع شکل‌هاى سياه و سفيد و يا رنگى جالب استفاده شده و بدين ترتيب حالت حقيقى و جذابيت به نمودار داده مى‌شود. اين نوع نمودارها درحقيقت از نمودارهاى ستونى گرفته شده‌اند و درواقع عيناً همان اطلاعات را نيز ارائه مى‌دهند. نمودار تصويرى به‌سادگى قابل خواندن است و اين مزيّت را دارد که شکل‌هاى حقيقى در آنها مورد استفاده قرار مى‌گيرند. نمودارهاى تصويرى دقت و صراحت انواع ديگر را دارا نيستند.</a:t>
            </a:r>
            <a:endParaRPr lang="fa-IR" sz="2400" dirty="0">
              <a:cs typeface="B Nazanin"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909" y="3103808"/>
            <a:ext cx="9068626" cy="3754192"/>
          </a:xfrm>
          <a:prstGeom prst="rect">
            <a:avLst/>
          </a:prstGeom>
        </p:spPr>
      </p:pic>
    </p:spTree>
    <p:extLst>
      <p:ext uri="{BB962C8B-B14F-4D97-AF65-F5344CB8AC3E}">
        <p14:creationId xmlns:p14="http://schemas.microsoft.com/office/powerpoint/2010/main" val="2850878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28090" y="0"/>
            <a:ext cx="3163910" cy="703821"/>
          </a:xfrm>
          <a:solidFill>
            <a:srgbClr val="FFFF00"/>
          </a:solidFill>
        </p:spPr>
        <p:txBody>
          <a:bodyPr/>
          <a:lstStyle/>
          <a:p>
            <a:r>
              <a:rPr lang="fa-IR" b="1" dirty="0">
                <a:solidFill>
                  <a:srgbClr val="FF0000"/>
                </a:solidFill>
                <a:cs typeface="Aban Light" pitchFamily="2" charset="-78"/>
              </a:rPr>
              <a:t>نمودار ستونی :</a:t>
            </a:r>
            <a:endParaRPr lang="fa-IR" dirty="0"/>
          </a:p>
        </p:txBody>
      </p:sp>
      <p:sp>
        <p:nvSpPr>
          <p:cNvPr id="4" name="Content Placeholder 3"/>
          <p:cNvSpPr>
            <a:spLocks noGrp="1"/>
          </p:cNvSpPr>
          <p:nvPr>
            <p:ph idx="1"/>
          </p:nvPr>
        </p:nvSpPr>
        <p:spPr>
          <a:xfrm>
            <a:off x="875763" y="602131"/>
            <a:ext cx="11316237" cy="4351338"/>
          </a:xfrm>
        </p:spPr>
        <p:txBody>
          <a:bodyPr>
            <a:normAutofit/>
          </a:bodyPr>
          <a:lstStyle/>
          <a:p>
            <a:pPr algn="just">
              <a:lnSpc>
                <a:spcPct val="150000"/>
              </a:lnSpc>
            </a:pPr>
            <a:r>
              <a:rPr lang="fa-IR" sz="2400" dirty="0">
                <a:cs typeface="B Nazanin" panose="00000400000000000000" pitchFamily="2" charset="-78"/>
              </a:rPr>
              <a:t>نمودار ستونى از نظر خواندن، ساده‌ترين نوع نمودارها است. تهيه اين نوع نمودارها بسيار آسان است. به اين ترتيب که هر دسته از اطلاعات را در يک ستون قرار مى‌دهيم. اين ستون‌ها يا همگى افقى هستند يا عمودي. درازاى ستون‌ها نشان‌ دهندهٔ درصد مقياس اندازه‌گيرى يا ميزان اطلاعات است، در حالى که پهناى ستون‌ها همه به يک اندازه باقى مى‌ماند. از نمودار ستونى براى مقايسه تعداد محدودى </a:t>
            </a:r>
            <a:r>
              <a:rPr lang="fa-IR" sz="2400" dirty="0" smtClean="0">
                <a:cs typeface="B Nazanin" panose="00000400000000000000" pitchFamily="2" charset="-78"/>
              </a:rPr>
              <a:t>اطلاعات</a:t>
            </a:r>
          </a:p>
          <a:p>
            <a:pPr marL="0" indent="0" algn="just">
              <a:lnSpc>
                <a:spcPct val="150000"/>
              </a:lnSpc>
              <a:buNone/>
            </a:pPr>
            <a:r>
              <a:rPr lang="fa-IR" sz="2400" dirty="0" smtClean="0">
                <a:cs typeface="B Nazanin" panose="00000400000000000000" pitchFamily="2" charset="-78"/>
              </a:rPr>
              <a:t> </a:t>
            </a:r>
            <a:r>
              <a:rPr lang="fa-IR" sz="2400" dirty="0">
                <a:cs typeface="B Nazanin" panose="00000400000000000000" pitchFamily="2" charset="-78"/>
              </a:rPr>
              <a:t>استفاده مى‌شود. نمودار ستونى مى‌تواند </a:t>
            </a:r>
            <a:r>
              <a:rPr lang="fa-IR" sz="2400" dirty="0" smtClean="0">
                <a:cs typeface="B Nazanin" panose="00000400000000000000" pitchFamily="2" charset="-78"/>
              </a:rPr>
              <a:t>وسيله‌اى براى</a:t>
            </a:r>
          </a:p>
          <a:p>
            <a:pPr marL="0" indent="0" algn="just">
              <a:lnSpc>
                <a:spcPct val="150000"/>
              </a:lnSpc>
              <a:buNone/>
            </a:pPr>
            <a:r>
              <a:rPr lang="fa-IR" sz="2400" dirty="0" smtClean="0">
                <a:cs typeface="B Nazanin" panose="00000400000000000000" pitchFamily="2" charset="-78"/>
              </a:rPr>
              <a:t> </a:t>
            </a:r>
            <a:r>
              <a:rPr lang="fa-IR" sz="2400" dirty="0">
                <a:cs typeface="B Nazanin" panose="00000400000000000000" pitchFamily="2" charset="-78"/>
              </a:rPr>
              <a:t>مقايسه مستقيم اطلاعاتى کمى در </a:t>
            </a:r>
            <a:r>
              <a:rPr lang="fa-IR" sz="2400" dirty="0" smtClean="0">
                <a:cs typeface="B Nazanin" panose="00000400000000000000" pitchFamily="2" charset="-78"/>
              </a:rPr>
              <a:t>فاصله‌هاى زمانى </a:t>
            </a:r>
          </a:p>
          <a:p>
            <a:pPr marL="0" indent="0" algn="just">
              <a:lnSpc>
                <a:spcPct val="150000"/>
              </a:lnSpc>
              <a:buNone/>
            </a:pPr>
            <a:r>
              <a:rPr lang="fa-IR" sz="2400" dirty="0" smtClean="0">
                <a:cs typeface="B Nazanin" panose="00000400000000000000" pitchFamily="2" charset="-78"/>
              </a:rPr>
              <a:t>مشخص </a:t>
            </a:r>
            <a:r>
              <a:rPr lang="fa-IR" sz="2400" dirty="0">
                <a:cs typeface="B Nazanin" panose="00000400000000000000" pitchFamily="2" charset="-78"/>
              </a:rPr>
              <a:t>باشد.</a:t>
            </a:r>
            <a:endParaRPr lang="fa-IR" sz="2400" dirty="0">
              <a:cs typeface="B Nazanin"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479" y="2318197"/>
            <a:ext cx="6246253" cy="4353059"/>
          </a:xfrm>
          <a:prstGeom prst="rect">
            <a:avLst/>
          </a:prstGeom>
        </p:spPr>
      </p:pic>
    </p:spTree>
    <p:extLst>
      <p:ext uri="{BB962C8B-B14F-4D97-AF65-F5344CB8AC3E}">
        <p14:creationId xmlns:p14="http://schemas.microsoft.com/office/powerpoint/2010/main" val="2369152497"/>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491" y="-193183"/>
            <a:ext cx="10515600" cy="1325563"/>
          </a:xfrm>
        </p:spPr>
        <p:txBody>
          <a:bodyPr/>
          <a:lstStyle/>
          <a:p>
            <a:r>
              <a:rPr lang="fa-IR" dirty="0" smtClean="0">
                <a:solidFill>
                  <a:srgbClr val="FF0000"/>
                </a:solidFill>
                <a:cs typeface="Aban Light" pitchFamily="2" charset="-78"/>
              </a:rPr>
              <a:t>نمودار دایره ای</a:t>
            </a:r>
            <a:endParaRPr lang="fa-IR" dirty="0">
              <a:solidFill>
                <a:srgbClr val="FF0000"/>
              </a:solidFill>
              <a:cs typeface="Aban Light" pitchFamily="2" charset="-78"/>
            </a:endParaRPr>
          </a:p>
        </p:txBody>
      </p:sp>
      <p:sp>
        <p:nvSpPr>
          <p:cNvPr id="3" name="Content Placeholder 2"/>
          <p:cNvSpPr>
            <a:spLocks noGrp="1"/>
          </p:cNvSpPr>
          <p:nvPr>
            <p:ph idx="1"/>
          </p:nvPr>
        </p:nvSpPr>
        <p:spPr>
          <a:xfrm>
            <a:off x="1560491" y="718042"/>
            <a:ext cx="10515600" cy="4351338"/>
          </a:xfrm>
        </p:spPr>
        <p:txBody>
          <a:bodyPr>
            <a:normAutofit/>
          </a:bodyPr>
          <a:lstStyle/>
          <a:p>
            <a:pPr algn="just">
              <a:lnSpc>
                <a:spcPct val="150000"/>
              </a:lnSpc>
            </a:pPr>
            <a:r>
              <a:rPr lang="fa-IR" sz="2400" dirty="0">
                <a:cs typeface="B Nazanin" panose="00000400000000000000" pitchFamily="2" charset="-78"/>
              </a:rPr>
              <a:t>در اين نوع از نمودارها براى نشان‌دادن اطلاعات از دايره استفاده مى‌شود. براى اين منظور دايره را به قسمت‌هايى تقسيم مى‌کنند و هرقسمت را به‌نسبت درصد نشان مى‌دهند. مسلماً جمع تمام قسمت‌ها بايستى ۱۰۰ درصد باشد. به‌طور خلاصه نمودارهاى دايره‌اى داراى دو خصوصيت زير مى‌باشند:</a:t>
            </a:r>
          </a:p>
          <a:p>
            <a:pPr algn="just">
              <a:lnSpc>
                <a:spcPct val="150000"/>
              </a:lnSpc>
            </a:pPr>
            <a:r>
              <a:rPr lang="fa-IR" sz="2400" dirty="0">
                <a:cs typeface="B Nazanin" panose="00000400000000000000" pitchFamily="2" charset="-78"/>
              </a:rPr>
              <a:t>الف - کل اطلاعات را بدون توجه به متغير ديگرى نشان مى‌دهند.</a:t>
            </a:r>
          </a:p>
          <a:p>
            <a:pPr algn="just">
              <a:lnSpc>
                <a:spcPct val="150000"/>
              </a:lnSpc>
            </a:pPr>
            <a:r>
              <a:rPr lang="fa-IR" sz="2400" dirty="0">
                <a:cs typeface="B Nazanin" panose="00000400000000000000" pitchFamily="2" charset="-78"/>
              </a:rPr>
              <a:t>ب - هرقسمت بصورت درصد يا کسرى از کل آن بيان مى‌شود.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338" y="2395471"/>
            <a:ext cx="5089890" cy="43015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8462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901" y="40896"/>
            <a:ext cx="10515600" cy="729579"/>
          </a:xfrm>
        </p:spPr>
        <p:txBody>
          <a:bodyPr/>
          <a:lstStyle/>
          <a:p>
            <a:r>
              <a:rPr lang="fa-IR" dirty="0" smtClean="0">
                <a:solidFill>
                  <a:srgbClr val="FF0000"/>
                </a:solidFill>
                <a:cs typeface="Aban Light" pitchFamily="2" charset="-78"/>
              </a:rPr>
              <a:t>چارت</a:t>
            </a:r>
            <a:endParaRPr lang="fa-IR" dirty="0">
              <a:solidFill>
                <a:srgbClr val="FF0000"/>
              </a:solidFill>
              <a:cs typeface="Aban Light" pitchFamily="2" charset="-78"/>
            </a:endParaRPr>
          </a:p>
        </p:txBody>
      </p:sp>
      <p:sp>
        <p:nvSpPr>
          <p:cNvPr id="3" name="Content Placeholder 2"/>
          <p:cNvSpPr>
            <a:spLocks noGrp="1"/>
          </p:cNvSpPr>
          <p:nvPr>
            <p:ph idx="1"/>
          </p:nvPr>
        </p:nvSpPr>
        <p:spPr>
          <a:xfrm>
            <a:off x="272473" y="631065"/>
            <a:ext cx="11751028" cy="4351338"/>
          </a:xfrm>
        </p:spPr>
        <p:txBody>
          <a:bodyPr>
            <a:normAutofit/>
          </a:bodyPr>
          <a:lstStyle/>
          <a:p>
            <a:pPr marL="365760" lvl="0" indent="-256032" algn="just">
              <a:lnSpc>
                <a:spcPct val="150000"/>
              </a:lnSpc>
              <a:spcBef>
                <a:spcPts val="400"/>
              </a:spcBef>
              <a:buClr>
                <a:srgbClr val="2DA2BF"/>
              </a:buClr>
              <a:buSzPct val="68000"/>
              <a:buNone/>
            </a:pPr>
            <a:r>
              <a:rPr lang="fa-IR" sz="2400" dirty="0">
                <a:solidFill>
                  <a:srgbClr val="002060"/>
                </a:solidFill>
                <a:latin typeface="Lucida Sans Unicode"/>
                <a:cs typeface="B Nazanin" panose="00000400000000000000" pitchFamily="2" charset="-78"/>
              </a:rPr>
              <a:t>تعدادی پوستر یا تصویر است كه به ترتیب یكی بعد از دیگری نشان داده می شود ، و از این </a:t>
            </a:r>
            <a:r>
              <a:rPr lang="fa-IR" sz="2400" dirty="0" smtClean="0">
                <a:solidFill>
                  <a:srgbClr val="002060"/>
                </a:solidFill>
                <a:latin typeface="Lucida Sans Unicode"/>
                <a:cs typeface="B Nazanin" panose="00000400000000000000" pitchFamily="2" charset="-78"/>
              </a:rPr>
              <a:t>طریق می </a:t>
            </a:r>
            <a:r>
              <a:rPr lang="fa-IR" sz="2400" dirty="0">
                <a:solidFill>
                  <a:srgbClr val="002060"/>
                </a:solidFill>
                <a:latin typeface="Lucida Sans Unicode"/>
                <a:cs typeface="B Nazanin" panose="00000400000000000000" pitchFamily="2" charset="-78"/>
              </a:rPr>
              <a:t>توان جنبه ها و مراحل مختلف یك موضوع را نشان داد .</a:t>
            </a:r>
          </a:p>
          <a:p>
            <a:pPr marL="365760" lvl="0" indent="-256032" algn="just">
              <a:lnSpc>
                <a:spcPct val="150000"/>
              </a:lnSpc>
              <a:spcBef>
                <a:spcPts val="400"/>
              </a:spcBef>
              <a:buClr>
                <a:srgbClr val="2DA2BF"/>
              </a:buClr>
              <a:buSzPct val="68000"/>
              <a:buNone/>
            </a:pPr>
            <a:r>
              <a:rPr lang="fa-IR" sz="2400" dirty="0">
                <a:solidFill>
                  <a:srgbClr val="002060"/>
                </a:solidFill>
                <a:latin typeface="Lucida Sans Unicode"/>
                <a:cs typeface="B Nazanin" panose="00000400000000000000" pitchFamily="2" charset="-78"/>
              </a:rPr>
              <a:t>  </a:t>
            </a:r>
            <a:r>
              <a:rPr lang="fa-IR" sz="2400" dirty="0">
                <a:solidFill>
                  <a:srgbClr val="FF0000"/>
                </a:solidFill>
                <a:latin typeface="Lucida Sans Unicode"/>
                <a:cs typeface="B Nazanin" panose="00000400000000000000" pitchFamily="2" charset="-78"/>
              </a:rPr>
              <a:t>چارتها رسانه هایی هستند كه حس دیدن را به كار می گیرند</a:t>
            </a:r>
            <a:r>
              <a:rPr lang="fa-IR" sz="2400" dirty="0" smtClean="0">
                <a:solidFill>
                  <a:srgbClr val="FF0000"/>
                </a:solidFill>
                <a:latin typeface="Lucida Sans Unicode"/>
                <a:cs typeface="B Nazanin" panose="00000400000000000000" pitchFamily="2" charset="-78"/>
              </a:rPr>
              <a:t>.</a:t>
            </a:r>
            <a:endParaRPr lang="fa-IR" sz="2400" dirty="0">
              <a:solidFill>
                <a:srgbClr val="FF0000"/>
              </a:solidFill>
              <a:latin typeface="Lucida Sans Unicode"/>
              <a:cs typeface="B Nazanin"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473" y="1970466"/>
            <a:ext cx="5493218" cy="470079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7313" y="2537138"/>
            <a:ext cx="5996188" cy="4134118"/>
          </a:xfrm>
          <a:prstGeom prst="rect">
            <a:avLst/>
          </a:prstGeom>
        </p:spPr>
      </p:pic>
    </p:spTree>
    <p:extLst>
      <p:ext uri="{BB962C8B-B14F-4D97-AF65-F5344CB8AC3E}">
        <p14:creationId xmlns:p14="http://schemas.microsoft.com/office/powerpoint/2010/main" val="8632156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TotalTime>
  <Words>985</Words>
  <Application>Microsoft Office PowerPoint</Application>
  <PresentationFormat>Widescreen</PresentationFormat>
  <Paragraphs>72</Paragraphs>
  <Slides>24</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24</vt:i4>
      </vt:variant>
    </vt:vector>
  </HeadingPairs>
  <TitlesOfParts>
    <vt:vector size="37" baseType="lpstr">
      <vt:lpstr>Aban Light</vt:lpstr>
      <vt:lpstr>Afra</vt:lpstr>
      <vt:lpstr>Afra Light</vt:lpstr>
      <vt:lpstr>Arial</vt:lpstr>
      <vt:lpstr>B Homa</vt:lpstr>
      <vt:lpstr>B Jadid</vt:lpstr>
      <vt:lpstr>B Nazanin</vt:lpstr>
      <vt:lpstr>Calibri</vt:lpstr>
      <vt:lpstr>Calibri Light</vt:lpstr>
      <vt:lpstr>Lucida Sans Unicode</vt:lpstr>
      <vt:lpstr>Times New Roman</vt:lpstr>
      <vt:lpstr>Wingdings</vt:lpstr>
      <vt:lpstr>Office Theme</vt:lpstr>
      <vt:lpstr>PowerPoint Presentation</vt:lpstr>
      <vt:lpstr>PowerPoint Presentation</vt:lpstr>
      <vt:lpstr>نمودار :</vt:lpstr>
      <vt:lpstr>گونه‌های اساسی نمودار عبارت‌اند از: </vt:lpstr>
      <vt:lpstr>نمودار خطی :</vt:lpstr>
      <vt:lpstr>نمودار تصويرى </vt:lpstr>
      <vt:lpstr>نمودار ستونی :</vt:lpstr>
      <vt:lpstr>نمودار دایره ای</vt:lpstr>
      <vt:lpstr>چارت</vt:lpstr>
      <vt:lpstr>انواع چارت از نظر نحوه ارائه مطالب:</vt:lpstr>
      <vt:lpstr>چارت های برگردان:</vt:lpstr>
      <vt:lpstr>چارت های پوششی :</vt:lpstr>
      <vt:lpstr>چارت های سازمانی ( جریانی) :</vt:lpstr>
      <vt:lpstr>چارت شاخه ای :</vt:lpstr>
      <vt:lpstr>پوستر :</vt:lpstr>
      <vt:lpstr>اهداف پوسترها چند منظوره است، یک پوستر ممکن است برای تبلیغات باشد و یا برای تکثیر یک اثر هنری با هدف اقتصادی و فرهنگی و فروش ارزان قیمت از آن استفاده شود.  * از پوسترها برای امور آموزشی استفاده زیادی می‌شود. </vt:lpstr>
      <vt:lpstr>«پوسترها» به گونه های مختلف تقسیم می شود: </vt:lpstr>
      <vt:lpstr>پوستر شناختی </vt:lpstr>
      <vt:lpstr>پوستر خبری</vt:lpstr>
      <vt:lpstr>پوستر آموزشی</vt:lpstr>
      <vt:lpstr>پوستر تجاری </vt:lpstr>
      <vt:lpstr>پوستر اطلاع رسانی </vt:lpstr>
      <vt:lpstr>ویژگی های یک پوستر موفق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Muhammad</dc:creator>
  <cp:lastModifiedBy>Muhammad</cp:lastModifiedBy>
  <cp:revision>42</cp:revision>
  <dcterms:created xsi:type="dcterms:W3CDTF">2017-05-05T16:39:06Z</dcterms:created>
  <dcterms:modified xsi:type="dcterms:W3CDTF">2017-06-17T10:19:39Z</dcterms:modified>
</cp:coreProperties>
</file>