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9" r:id="rId2"/>
    <p:sldId id="261" r:id="rId3"/>
    <p:sldId id="257" r:id="rId4"/>
    <p:sldId id="276" r:id="rId5"/>
    <p:sldId id="277" r:id="rId6"/>
    <p:sldId id="278" r:id="rId7"/>
    <p:sldId id="271" r:id="rId8"/>
    <p:sldId id="263" r:id="rId9"/>
    <p:sldId id="267" r:id="rId10"/>
    <p:sldId id="272" r:id="rId11"/>
    <p:sldId id="273" r:id="rId12"/>
    <p:sldId id="264" r:id="rId13"/>
    <p:sldId id="274" r:id="rId14"/>
    <p:sldId id="275" r:id="rId15"/>
    <p:sldId id="279" r:id="rId16"/>
    <p:sldId id="265" r:id="rId17"/>
    <p:sldId id="268" r:id="rId18"/>
    <p:sldId id="280" r:id="rId19"/>
    <p:sldId id="281" r:id="rId20"/>
    <p:sldId id="270" r:id="rId21"/>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9B4F"/>
    <a:srgbClr val="D3E7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81" autoAdjust="0"/>
    <p:restoredTop sz="94660"/>
  </p:normalViewPr>
  <p:slideViewPr>
    <p:cSldViewPr snapToGrid="0">
      <p:cViewPr varScale="1">
        <p:scale>
          <a:sx n="61" d="100"/>
          <a:sy n="61" d="100"/>
        </p:scale>
        <p:origin x="72" y="4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9E85C7CA-379A-4607-AD8E-705F0132E086}" type="datetimeFigureOut">
              <a:rPr lang="fa-IR" smtClean="0"/>
              <a:t>17/09/1438</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E225EE2-382E-4EF6-82EE-0611611FF600}" type="slidenum">
              <a:rPr lang="fa-IR" smtClean="0"/>
              <a:t>‹#›</a:t>
            </a:fld>
            <a:endParaRPr lang="fa-IR"/>
          </a:p>
        </p:txBody>
      </p:sp>
    </p:spTree>
    <p:extLst>
      <p:ext uri="{BB962C8B-B14F-4D97-AF65-F5344CB8AC3E}">
        <p14:creationId xmlns:p14="http://schemas.microsoft.com/office/powerpoint/2010/main" val="3125116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9E85C7CA-379A-4607-AD8E-705F0132E086}" type="datetimeFigureOut">
              <a:rPr lang="fa-IR" smtClean="0"/>
              <a:t>17/09/1438</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E225EE2-382E-4EF6-82EE-0611611FF600}" type="slidenum">
              <a:rPr lang="fa-IR" smtClean="0"/>
              <a:t>‹#›</a:t>
            </a:fld>
            <a:endParaRPr lang="fa-IR"/>
          </a:p>
        </p:txBody>
      </p:sp>
    </p:spTree>
    <p:extLst>
      <p:ext uri="{BB962C8B-B14F-4D97-AF65-F5344CB8AC3E}">
        <p14:creationId xmlns:p14="http://schemas.microsoft.com/office/powerpoint/2010/main" val="3479898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9E85C7CA-379A-4607-AD8E-705F0132E086}" type="datetimeFigureOut">
              <a:rPr lang="fa-IR" smtClean="0"/>
              <a:t>17/09/1438</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E225EE2-382E-4EF6-82EE-0611611FF600}" type="slidenum">
              <a:rPr lang="fa-IR" smtClean="0"/>
              <a:t>‹#›</a:t>
            </a:fld>
            <a:endParaRPr lang="fa-IR"/>
          </a:p>
        </p:txBody>
      </p:sp>
    </p:spTree>
    <p:extLst>
      <p:ext uri="{BB962C8B-B14F-4D97-AF65-F5344CB8AC3E}">
        <p14:creationId xmlns:p14="http://schemas.microsoft.com/office/powerpoint/2010/main" val="3541207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9E85C7CA-379A-4607-AD8E-705F0132E086}" type="datetimeFigureOut">
              <a:rPr lang="fa-IR" smtClean="0"/>
              <a:t>17/09/1438</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E225EE2-382E-4EF6-82EE-0611611FF600}" type="slidenum">
              <a:rPr lang="fa-IR" smtClean="0"/>
              <a:t>‹#›</a:t>
            </a:fld>
            <a:endParaRPr lang="fa-IR"/>
          </a:p>
        </p:txBody>
      </p:sp>
    </p:spTree>
    <p:extLst>
      <p:ext uri="{BB962C8B-B14F-4D97-AF65-F5344CB8AC3E}">
        <p14:creationId xmlns:p14="http://schemas.microsoft.com/office/powerpoint/2010/main" val="1225051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85C7CA-379A-4607-AD8E-705F0132E086}" type="datetimeFigureOut">
              <a:rPr lang="fa-IR" smtClean="0"/>
              <a:t>17/09/1438</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E225EE2-382E-4EF6-82EE-0611611FF600}" type="slidenum">
              <a:rPr lang="fa-IR" smtClean="0"/>
              <a:t>‹#›</a:t>
            </a:fld>
            <a:endParaRPr lang="fa-IR"/>
          </a:p>
        </p:txBody>
      </p:sp>
    </p:spTree>
    <p:extLst>
      <p:ext uri="{BB962C8B-B14F-4D97-AF65-F5344CB8AC3E}">
        <p14:creationId xmlns:p14="http://schemas.microsoft.com/office/powerpoint/2010/main" val="148075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9E85C7CA-379A-4607-AD8E-705F0132E086}" type="datetimeFigureOut">
              <a:rPr lang="fa-IR" smtClean="0"/>
              <a:t>17/09/1438</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E225EE2-382E-4EF6-82EE-0611611FF600}" type="slidenum">
              <a:rPr lang="fa-IR" smtClean="0"/>
              <a:t>‹#›</a:t>
            </a:fld>
            <a:endParaRPr lang="fa-IR"/>
          </a:p>
        </p:txBody>
      </p:sp>
    </p:spTree>
    <p:extLst>
      <p:ext uri="{BB962C8B-B14F-4D97-AF65-F5344CB8AC3E}">
        <p14:creationId xmlns:p14="http://schemas.microsoft.com/office/powerpoint/2010/main" val="3537372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9E85C7CA-379A-4607-AD8E-705F0132E086}" type="datetimeFigureOut">
              <a:rPr lang="fa-IR" smtClean="0"/>
              <a:t>17/09/1438</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9E225EE2-382E-4EF6-82EE-0611611FF600}" type="slidenum">
              <a:rPr lang="fa-IR" smtClean="0"/>
              <a:t>‹#›</a:t>
            </a:fld>
            <a:endParaRPr lang="fa-IR"/>
          </a:p>
        </p:txBody>
      </p:sp>
    </p:spTree>
    <p:extLst>
      <p:ext uri="{BB962C8B-B14F-4D97-AF65-F5344CB8AC3E}">
        <p14:creationId xmlns:p14="http://schemas.microsoft.com/office/powerpoint/2010/main" val="2122856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9E85C7CA-379A-4607-AD8E-705F0132E086}" type="datetimeFigureOut">
              <a:rPr lang="fa-IR" smtClean="0"/>
              <a:t>17/09/1438</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E225EE2-382E-4EF6-82EE-0611611FF600}" type="slidenum">
              <a:rPr lang="fa-IR" smtClean="0"/>
              <a:t>‹#›</a:t>
            </a:fld>
            <a:endParaRPr lang="fa-IR"/>
          </a:p>
        </p:txBody>
      </p:sp>
    </p:spTree>
    <p:extLst>
      <p:ext uri="{BB962C8B-B14F-4D97-AF65-F5344CB8AC3E}">
        <p14:creationId xmlns:p14="http://schemas.microsoft.com/office/powerpoint/2010/main" val="748645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85C7CA-379A-4607-AD8E-705F0132E086}" type="datetimeFigureOut">
              <a:rPr lang="fa-IR" smtClean="0"/>
              <a:t>17/09/1438</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9E225EE2-382E-4EF6-82EE-0611611FF600}" type="slidenum">
              <a:rPr lang="fa-IR" smtClean="0"/>
              <a:t>‹#›</a:t>
            </a:fld>
            <a:endParaRPr lang="fa-IR"/>
          </a:p>
        </p:txBody>
      </p:sp>
    </p:spTree>
    <p:extLst>
      <p:ext uri="{BB962C8B-B14F-4D97-AF65-F5344CB8AC3E}">
        <p14:creationId xmlns:p14="http://schemas.microsoft.com/office/powerpoint/2010/main" val="2000293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85C7CA-379A-4607-AD8E-705F0132E086}" type="datetimeFigureOut">
              <a:rPr lang="fa-IR" smtClean="0"/>
              <a:t>17/09/1438</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E225EE2-382E-4EF6-82EE-0611611FF600}" type="slidenum">
              <a:rPr lang="fa-IR" smtClean="0"/>
              <a:t>‹#›</a:t>
            </a:fld>
            <a:endParaRPr lang="fa-IR"/>
          </a:p>
        </p:txBody>
      </p:sp>
    </p:spTree>
    <p:extLst>
      <p:ext uri="{BB962C8B-B14F-4D97-AF65-F5344CB8AC3E}">
        <p14:creationId xmlns:p14="http://schemas.microsoft.com/office/powerpoint/2010/main" val="1796981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85C7CA-379A-4607-AD8E-705F0132E086}" type="datetimeFigureOut">
              <a:rPr lang="fa-IR" smtClean="0"/>
              <a:t>17/09/1438</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E225EE2-382E-4EF6-82EE-0611611FF600}" type="slidenum">
              <a:rPr lang="fa-IR" smtClean="0"/>
              <a:t>‹#›</a:t>
            </a:fld>
            <a:endParaRPr lang="fa-IR"/>
          </a:p>
        </p:txBody>
      </p:sp>
    </p:spTree>
    <p:extLst>
      <p:ext uri="{BB962C8B-B14F-4D97-AF65-F5344CB8AC3E}">
        <p14:creationId xmlns:p14="http://schemas.microsoft.com/office/powerpoint/2010/main" val="1024028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E85C7CA-379A-4607-AD8E-705F0132E086}" type="datetimeFigureOut">
              <a:rPr lang="fa-IR" smtClean="0"/>
              <a:t>17/09/1438</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E225EE2-382E-4EF6-82EE-0611611FF600}" type="slidenum">
              <a:rPr lang="fa-IR" smtClean="0"/>
              <a:t>‹#›</a:t>
            </a:fld>
            <a:endParaRPr lang="fa-IR"/>
          </a:p>
        </p:txBody>
      </p:sp>
    </p:spTree>
    <p:extLst>
      <p:ext uri="{BB962C8B-B14F-4D97-AF65-F5344CB8AC3E}">
        <p14:creationId xmlns:p14="http://schemas.microsoft.com/office/powerpoint/2010/main" val="22094320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a:stretch>
            <a:fillRect/>
          </a:stretch>
        </p:blipFill>
        <p:spPr>
          <a:xfrm rot="25445435">
            <a:off x="660270" y="2854056"/>
            <a:ext cx="4429415" cy="4914901"/>
          </a:xfrm>
          <a:prstGeom prst="rect">
            <a:avLst/>
          </a:prstGeom>
          <a:noFill/>
        </p:spPr>
      </p:pic>
      <p:pic>
        <p:nvPicPr>
          <p:cNvPr id="3" name="Picture 2"/>
          <p:cNvPicPr/>
          <p:nvPr/>
        </p:nvPicPr>
        <p:blipFill>
          <a:blip r:embed="rId2"/>
          <a:srcRect/>
          <a:stretch>
            <a:fillRect/>
          </a:stretch>
        </p:blipFill>
        <p:spPr>
          <a:xfrm rot="19232683">
            <a:off x="8904290" y="-242888"/>
            <a:ext cx="2305049" cy="2232026"/>
          </a:xfrm>
          <a:prstGeom prst="rect">
            <a:avLst/>
          </a:prstGeom>
          <a:noFill/>
        </p:spPr>
      </p:pic>
      <p:sp>
        <p:nvSpPr>
          <p:cNvPr id="6" name="TextBox 5"/>
          <p:cNvSpPr txBox="1"/>
          <p:nvPr/>
        </p:nvSpPr>
        <p:spPr>
          <a:xfrm>
            <a:off x="5960771" y="3618706"/>
            <a:ext cx="4600603" cy="2900363"/>
          </a:xfrm>
          <a:prstGeom prst="rect">
            <a:avLst/>
          </a:prstGeom>
          <a:blipFill dpi="0" rotWithShape="1">
            <a:blip r:embed="rId3"/>
            <a:srcRect/>
            <a:tile tx="0" ty="0" sx="100000" sy="100000" flip="none" algn="tl"/>
          </a:blipFill>
        </p:spPr>
        <p:txBody>
          <a:bodyPr wrap="square"/>
          <a:lstStyle>
            <a:lvl1pPr lvl="0">
              <a:defRPr/>
            </a:lvl1pPr>
          </a:lstStyle>
          <a:p>
            <a:pPr lvl="0">
              <a:lnSpc>
                <a:spcPct val="150000"/>
              </a:lnSpc>
            </a:pPr>
            <a:r>
              <a:rPr lang="fa-IR" sz="3200" dirty="0" smtClean="0">
                <a:ln w="0"/>
                <a:solidFill>
                  <a:srgbClr val="0070C0"/>
                </a:solidFill>
                <a:effectLst>
                  <a:outerShdw blurRad="38100" dist="19050" dir="2700000" algn="tl" rotWithShape="0">
                    <a:schemeClr val="dk1">
                      <a:alpha val="40000"/>
                    </a:schemeClr>
                  </a:outerShdw>
                </a:effectLst>
                <a:latin typeface="IranNastaliq" panose="02020505000000020003" pitchFamily="18" charset="0"/>
                <a:cs typeface="IranNastaliq" panose="02020505000000020003" pitchFamily="18" charset="0"/>
              </a:rPr>
              <a:t>کاری از:</a:t>
            </a:r>
          </a:p>
          <a:p>
            <a:pPr lvl="0">
              <a:lnSpc>
                <a:spcPct val="150000"/>
              </a:lnSpc>
            </a:pPr>
            <a:r>
              <a:rPr lang="fa-IR" sz="3200" dirty="0" smtClean="0">
                <a:ln w="0"/>
                <a:solidFill>
                  <a:srgbClr val="0070C0"/>
                </a:solidFill>
                <a:effectLst>
                  <a:outerShdw blurRad="38100" dist="19050" dir="2700000" algn="tl" rotWithShape="0">
                    <a:schemeClr val="dk1">
                      <a:alpha val="40000"/>
                    </a:schemeClr>
                  </a:outerShdw>
                </a:effectLst>
                <a:latin typeface="IranNastaliq" panose="02020505000000020003" pitchFamily="18" charset="0"/>
                <a:cs typeface="IranNastaliq" panose="02020505000000020003" pitchFamily="18" charset="0"/>
              </a:rPr>
              <a:t>امیر محمد طزری–مجتبی رحیمی-مهدی کامرانی خواه</a:t>
            </a:r>
          </a:p>
          <a:p>
            <a:pPr lvl="0">
              <a:lnSpc>
                <a:spcPct val="150000"/>
              </a:lnSpc>
            </a:pPr>
            <a:r>
              <a:rPr lang="fa-IR" sz="3200" dirty="0" smtClean="0">
                <a:ln w="0"/>
                <a:solidFill>
                  <a:srgbClr val="0070C0"/>
                </a:solidFill>
                <a:effectLst>
                  <a:outerShdw blurRad="38100" dist="19050" dir="2700000" algn="tl" rotWithShape="0">
                    <a:schemeClr val="dk1">
                      <a:alpha val="40000"/>
                    </a:schemeClr>
                  </a:outerShdw>
                </a:effectLst>
                <a:latin typeface="IranNastaliq" panose="02020505000000020003" pitchFamily="18" charset="0"/>
                <a:cs typeface="IranNastaliq" panose="02020505000000020003" pitchFamily="18" charset="0"/>
              </a:rPr>
              <a:t>استاد مربوطه:جناب آقای قاسمیان</a:t>
            </a:r>
          </a:p>
          <a:p>
            <a:pPr lvl="0" algn="ctr">
              <a:lnSpc>
                <a:spcPct val="150000"/>
              </a:lnSpc>
            </a:pPr>
            <a:r>
              <a:rPr lang="fa-IR" sz="3200" dirty="0" smtClean="0">
                <a:ln w="0"/>
                <a:solidFill>
                  <a:srgbClr val="0070C0"/>
                </a:solidFill>
                <a:effectLst>
                  <a:outerShdw blurRad="38100" dist="19050" dir="2700000" algn="tl" rotWithShape="0">
                    <a:schemeClr val="dk1">
                      <a:alpha val="40000"/>
                    </a:schemeClr>
                  </a:outerShdw>
                </a:effectLst>
                <a:latin typeface="IranNastaliq" panose="02020505000000020003" pitchFamily="18" charset="0"/>
                <a:cs typeface="IranNastaliq" panose="02020505000000020003" pitchFamily="18" charset="0"/>
              </a:rPr>
              <a:t>گروه601</a:t>
            </a:r>
            <a:endParaRPr lang="fa-IR" sz="3200" dirty="0">
              <a:ln w="0"/>
              <a:solidFill>
                <a:srgbClr val="0070C0"/>
              </a:solidFill>
              <a:effectLst>
                <a:outerShdw blurRad="38100" dist="19050" dir="2700000" algn="tl" rotWithShape="0">
                  <a:schemeClr val="dk1">
                    <a:alpha val="40000"/>
                  </a:schemeClr>
                </a:outerShdw>
              </a:effectLst>
              <a:latin typeface="IranNastaliq" panose="02020505000000020003" pitchFamily="18" charset="0"/>
              <a:cs typeface="IranNastaliq" panose="02020505000000020003" pitchFamily="18" charset="0"/>
            </a:endParaRPr>
          </a:p>
        </p:txBody>
      </p:sp>
      <p:sp>
        <p:nvSpPr>
          <p:cNvPr id="4" name="Rectangle 3"/>
          <p:cNvSpPr/>
          <p:nvPr/>
        </p:nvSpPr>
        <p:spPr>
          <a:xfrm>
            <a:off x="5960771" y="1090760"/>
            <a:ext cx="184730" cy="923330"/>
          </a:xfrm>
          <a:prstGeom prst="rect">
            <a:avLst/>
          </a:prstGeom>
          <a:noFill/>
        </p:spPr>
        <p:txBody>
          <a:bodyPr wrap="none" lIns="91440" tIns="45720" rIns="91440" bIns="45720">
            <a:spAutoFit/>
          </a:bodyPr>
          <a:lstStyle/>
          <a:p>
            <a:pPr algn="ctr"/>
            <a:endParaRPr lang="en-US" sz="5400" dirty="0">
              <a:ln w="0"/>
              <a:effectLst>
                <a:outerShdw blurRad="38100" dist="19050" dir="2700000" algn="tl" rotWithShape="0">
                  <a:schemeClr val="dk1">
                    <a:alpha val="40000"/>
                  </a:schemeClr>
                </a:outerShdw>
              </a:effectLst>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6014" y="129626"/>
            <a:ext cx="6800849" cy="3942214"/>
          </a:xfrm>
          <a:prstGeom prst="rect">
            <a:avLst/>
          </a:prstGeom>
        </p:spPr>
      </p:pic>
    </p:spTree>
    <p:extLst>
      <p:ext uri="{BB962C8B-B14F-4D97-AF65-F5344CB8AC3E}">
        <p14:creationId xmlns:p14="http://schemas.microsoft.com/office/powerpoint/2010/main" val="17747391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5" name="Title 14"/>
          <p:cNvSpPr>
            <a:spLocks noGrp="1"/>
          </p:cNvSpPr>
          <p:nvPr>
            <p:ph type="title"/>
          </p:nvPr>
        </p:nvSpPr>
        <p:spPr>
          <a:xfrm>
            <a:off x="838200" y="225425"/>
            <a:ext cx="10515600" cy="1325563"/>
          </a:xfrm>
        </p:spPr>
        <p:txBody>
          <a:bodyPr>
            <a:normAutofit/>
          </a:bodyPr>
          <a:lstStyle/>
          <a:p>
            <a:r>
              <a:rPr lang="ar-SA" sz="3200" b="1" dirty="0">
                <a:ln w="6600">
                  <a:solidFill>
                    <a:schemeClr val="accent2"/>
                  </a:solidFill>
                  <a:prstDash val="solid"/>
                </a:ln>
                <a:solidFill>
                  <a:sysClr val="windowText" lastClr="000000"/>
                </a:solidFill>
                <a:effectLst>
                  <a:outerShdw dist="38100" dir="2700000" algn="tl" rotWithShape="0">
                    <a:schemeClr val="accent2"/>
                  </a:outerShdw>
                </a:effectLst>
                <a:cs typeface="B Nazanin" panose="00000400000000000000" pitchFamily="2" charset="-78"/>
              </a:rPr>
              <a:t>علائم قراردادی در نقشه </a:t>
            </a:r>
            <a:endParaRPr lang="fa-IR" sz="3200" b="1" dirty="0">
              <a:ln w="6600">
                <a:solidFill>
                  <a:schemeClr val="accent2"/>
                </a:solidFill>
                <a:prstDash val="solid"/>
              </a:ln>
              <a:solidFill>
                <a:sysClr val="windowText" lastClr="000000"/>
              </a:solidFill>
              <a:effectLst>
                <a:outerShdw dist="38100" dir="2700000" algn="tl" rotWithShape="0">
                  <a:schemeClr val="accent2"/>
                </a:outerShdw>
              </a:effectLst>
              <a:cs typeface="B Nazanin" panose="00000400000000000000" pitchFamily="2" charset="-78"/>
            </a:endParaRPr>
          </a:p>
        </p:txBody>
      </p:sp>
      <p:sp>
        <p:nvSpPr>
          <p:cNvPr id="16" name="Content Placeholder 15"/>
          <p:cNvSpPr>
            <a:spLocks noGrp="1"/>
          </p:cNvSpPr>
          <p:nvPr>
            <p:ph idx="1"/>
          </p:nvPr>
        </p:nvSpPr>
        <p:spPr>
          <a:xfrm>
            <a:off x="4178300" y="1433677"/>
            <a:ext cx="7327900" cy="4351338"/>
          </a:xfrm>
        </p:spPr>
        <p:txBody>
          <a:bodyPr>
            <a:normAutofit fontScale="92500" lnSpcReduction="10000"/>
          </a:bodyPr>
          <a:lstStyle/>
          <a:p>
            <a:pPr marL="0" indent="0">
              <a:lnSpc>
                <a:spcPct val="150000"/>
              </a:lnSpc>
              <a:buNone/>
            </a:pPr>
            <a:r>
              <a:rPr lang="fa-IR" dirty="0" smtClean="0">
                <a:solidFill>
                  <a:srgbClr val="FF0000"/>
                </a:solidFill>
                <a:cs typeface="B Nazanin" panose="00000400000000000000" pitchFamily="2" charset="-78"/>
              </a:rPr>
              <a:t>1-علائم نقطه ای: </a:t>
            </a:r>
            <a:r>
              <a:rPr lang="ar-SA" dirty="0" smtClean="0">
                <a:cs typeface="B Nazanin" panose="00000400000000000000" pitchFamily="2" charset="-78"/>
              </a:rPr>
              <a:t>اشکال </a:t>
            </a:r>
            <a:r>
              <a:rPr lang="ar-SA" dirty="0">
                <a:cs typeface="B Nazanin" panose="00000400000000000000" pitchFamily="2" charset="-78"/>
              </a:rPr>
              <a:t>و پدیده </a:t>
            </a:r>
            <a:r>
              <a:rPr lang="ar-SA" dirty="0" smtClean="0">
                <a:cs typeface="B Nazanin" panose="00000400000000000000" pitchFamily="2" charset="-78"/>
              </a:rPr>
              <a:t>هایی </a:t>
            </a:r>
            <a:r>
              <a:rPr lang="ar-SA" dirty="0">
                <a:cs typeface="B Nazanin" panose="00000400000000000000" pitchFamily="2" charset="-78"/>
              </a:rPr>
              <a:t>مانند چشمه ها، چاه ها، </a:t>
            </a:r>
            <a:r>
              <a:rPr lang="ar-SA" dirty="0" smtClean="0">
                <a:cs typeface="B Nazanin" panose="00000400000000000000" pitchFamily="2" charset="-78"/>
              </a:rPr>
              <a:t>چادرها</a:t>
            </a:r>
            <a:r>
              <a:rPr lang="fa-IR" dirty="0">
                <a:cs typeface="B Nazanin" panose="00000400000000000000" pitchFamily="2" charset="-78"/>
              </a:rPr>
              <a:t> </a:t>
            </a:r>
            <a:r>
              <a:rPr lang="fa-IR" dirty="0" smtClean="0">
                <a:cs typeface="B Nazanin" panose="00000400000000000000" pitchFamily="2" charset="-78"/>
              </a:rPr>
              <a:t>و</a:t>
            </a:r>
            <a:r>
              <a:rPr lang="fa-IR" dirty="0">
                <a:cs typeface="B Nazanin" panose="00000400000000000000" pitchFamily="2" charset="-78"/>
              </a:rPr>
              <a:t> </a:t>
            </a:r>
            <a:r>
              <a:rPr lang="ar-SA" dirty="0" smtClean="0">
                <a:cs typeface="B Nazanin" panose="00000400000000000000" pitchFamily="2" charset="-78"/>
              </a:rPr>
              <a:t>نقاط </a:t>
            </a:r>
            <a:r>
              <a:rPr lang="ar-SA" dirty="0">
                <a:cs typeface="B Nazanin" panose="00000400000000000000" pitchFamily="2" charset="-78"/>
              </a:rPr>
              <a:t>کم اهمیت سکونتگاهی،  به شکل نقطه </a:t>
            </a:r>
            <a:r>
              <a:rPr lang="ar-SA" dirty="0" smtClean="0">
                <a:cs typeface="B Nazanin" panose="00000400000000000000" pitchFamily="2" charset="-78"/>
              </a:rPr>
              <a:t>نشان </a:t>
            </a:r>
            <a:r>
              <a:rPr lang="ar-SA" dirty="0">
                <a:cs typeface="B Nazanin" panose="00000400000000000000" pitchFamily="2" charset="-78"/>
              </a:rPr>
              <a:t>داده می </a:t>
            </a:r>
            <a:r>
              <a:rPr lang="ar-SA" dirty="0" smtClean="0">
                <a:cs typeface="B Nazanin" panose="00000400000000000000" pitchFamily="2" charset="-78"/>
              </a:rPr>
              <a:t>شود</a:t>
            </a:r>
            <a:r>
              <a:rPr lang="fa-IR" dirty="0" smtClean="0">
                <a:cs typeface="B Nazanin" panose="00000400000000000000" pitchFamily="2" charset="-78"/>
              </a:rPr>
              <a:t>.</a:t>
            </a:r>
          </a:p>
          <a:p>
            <a:pPr marL="0" indent="0">
              <a:lnSpc>
                <a:spcPct val="150000"/>
              </a:lnSpc>
              <a:buNone/>
            </a:pPr>
            <a:r>
              <a:rPr lang="fa-IR" dirty="0" smtClean="0">
                <a:solidFill>
                  <a:srgbClr val="FF0000"/>
                </a:solidFill>
                <a:cs typeface="B Nazanin" panose="00000400000000000000" pitchFamily="2" charset="-78"/>
              </a:rPr>
              <a:t>2- </a:t>
            </a:r>
            <a:r>
              <a:rPr lang="ar-SA" dirty="0">
                <a:solidFill>
                  <a:srgbClr val="FF0000"/>
                </a:solidFill>
                <a:cs typeface="B Nazanin" panose="00000400000000000000" pitchFamily="2" charset="-78"/>
              </a:rPr>
              <a:t>علائم </a:t>
            </a:r>
            <a:r>
              <a:rPr lang="ar-SA" dirty="0" smtClean="0">
                <a:solidFill>
                  <a:srgbClr val="FF0000"/>
                </a:solidFill>
                <a:cs typeface="B Nazanin" panose="00000400000000000000" pitchFamily="2" charset="-78"/>
              </a:rPr>
              <a:t>خطی</a:t>
            </a:r>
            <a:r>
              <a:rPr lang="fa-IR" dirty="0" smtClean="0">
                <a:solidFill>
                  <a:srgbClr val="FF0000"/>
                </a:solidFill>
                <a:cs typeface="B Nazanin" panose="00000400000000000000" pitchFamily="2" charset="-78"/>
              </a:rPr>
              <a:t>:</a:t>
            </a:r>
            <a:r>
              <a:rPr lang="ar-SA" dirty="0" smtClean="0">
                <a:solidFill>
                  <a:srgbClr val="FF0000"/>
                </a:solidFill>
                <a:cs typeface="B Nazanin" panose="00000400000000000000" pitchFamily="2" charset="-78"/>
              </a:rPr>
              <a:t> </a:t>
            </a:r>
            <a:r>
              <a:rPr lang="ar-SA" dirty="0" smtClean="0">
                <a:cs typeface="B Nazanin" panose="00000400000000000000" pitchFamily="2" charset="-78"/>
              </a:rPr>
              <a:t>راهها،رودخانه ها،خطوط مرزی</a:t>
            </a:r>
            <a:r>
              <a:rPr lang="fa-IR" dirty="0" smtClean="0">
                <a:cs typeface="B Nazanin" panose="00000400000000000000" pitchFamily="2" charset="-78"/>
              </a:rPr>
              <a:t>،</a:t>
            </a:r>
            <a:r>
              <a:rPr lang="ar-SA" dirty="0" smtClean="0">
                <a:cs typeface="B Nazanin" panose="00000400000000000000" pitchFamily="2" charset="-78"/>
              </a:rPr>
              <a:t>خطوط </a:t>
            </a:r>
            <a:r>
              <a:rPr lang="ar-SA" dirty="0">
                <a:cs typeface="B Nazanin" panose="00000400000000000000" pitchFamily="2" charset="-78"/>
              </a:rPr>
              <a:t>انتقال نیرو ، قناتها </a:t>
            </a:r>
            <a:r>
              <a:rPr lang="ar-SA" dirty="0" smtClean="0">
                <a:cs typeface="B Nazanin" panose="00000400000000000000" pitchFamily="2" charset="-78"/>
              </a:rPr>
              <a:t>به </a:t>
            </a:r>
            <a:r>
              <a:rPr lang="ar-SA" dirty="0">
                <a:cs typeface="B Nazanin" panose="00000400000000000000" pitchFamily="2" charset="-78"/>
              </a:rPr>
              <a:t>صورت خط نشان داده می شود</a:t>
            </a:r>
            <a:r>
              <a:rPr lang="ar-SA" dirty="0" smtClean="0">
                <a:cs typeface="B Nazanin" panose="00000400000000000000" pitchFamily="2" charset="-78"/>
              </a:rPr>
              <a:t>.</a:t>
            </a:r>
            <a:endParaRPr lang="fa-IR" dirty="0" smtClean="0">
              <a:cs typeface="B Nazanin" panose="00000400000000000000" pitchFamily="2" charset="-78"/>
            </a:endParaRPr>
          </a:p>
          <a:p>
            <a:pPr marL="0" indent="0">
              <a:lnSpc>
                <a:spcPct val="150000"/>
              </a:lnSpc>
              <a:buNone/>
            </a:pPr>
            <a:r>
              <a:rPr lang="fa-IR" dirty="0" smtClean="0">
                <a:solidFill>
                  <a:srgbClr val="FF0000"/>
                </a:solidFill>
                <a:cs typeface="B Nazanin" panose="00000400000000000000" pitchFamily="2" charset="-78"/>
              </a:rPr>
              <a:t>3-</a:t>
            </a:r>
            <a:r>
              <a:rPr lang="ar-SA" dirty="0">
                <a:solidFill>
                  <a:srgbClr val="FF0000"/>
                </a:solidFill>
                <a:cs typeface="B Nazanin" panose="00000400000000000000" pitchFamily="2" charset="-78"/>
              </a:rPr>
              <a:t>علائم سطحی </a:t>
            </a:r>
            <a:r>
              <a:rPr lang="fa-IR" dirty="0" smtClean="0">
                <a:solidFill>
                  <a:srgbClr val="FF0000"/>
                </a:solidFill>
                <a:cs typeface="B Nazanin" panose="00000400000000000000" pitchFamily="2" charset="-78"/>
              </a:rPr>
              <a:t>: </a:t>
            </a:r>
            <a:r>
              <a:rPr lang="ar-SA" dirty="0" smtClean="0">
                <a:cs typeface="B Nazanin" panose="00000400000000000000" pitchFamily="2" charset="-78"/>
              </a:rPr>
              <a:t>سکونتگاههای </a:t>
            </a:r>
            <a:r>
              <a:rPr lang="ar-SA" dirty="0">
                <a:cs typeface="B Nazanin" panose="00000400000000000000" pitchFamily="2" charset="-78"/>
              </a:rPr>
              <a:t>شهری و روستایی با جمعیت متوسط و زیاد ، تپه های خاکی و شنی ، دریاچه های فصلی و د ائمی را با استفاده از یک سطح نمایش می </a:t>
            </a:r>
            <a:r>
              <a:rPr lang="ar-SA" dirty="0" smtClean="0">
                <a:cs typeface="B Nazanin" panose="00000400000000000000" pitchFamily="2" charset="-78"/>
              </a:rPr>
              <a:t>دهند</a:t>
            </a:r>
            <a:r>
              <a:rPr lang="fa-IR" dirty="0" smtClean="0">
                <a:cs typeface="B Nazanin" panose="00000400000000000000" pitchFamily="2" charset="-78"/>
              </a:rPr>
              <a:t>.</a:t>
            </a:r>
          </a:p>
        </p:txBody>
      </p:sp>
      <p:pic>
        <p:nvPicPr>
          <p:cNvPr id="2" name="Picture 1"/>
          <p:cNvPicPr>
            <a:picLocks noChangeAspect="1"/>
          </p:cNvPicPr>
          <p:nvPr/>
        </p:nvPicPr>
        <p:blipFill>
          <a:blip r:embed="rId3"/>
          <a:stretch>
            <a:fillRect/>
          </a:stretch>
        </p:blipFill>
        <p:spPr>
          <a:xfrm>
            <a:off x="381000" y="888206"/>
            <a:ext cx="3797300" cy="453928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883492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4">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7589" y="439574"/>
            <a:ext cx="10515600" cy="4351338"/>
          </a:xfrm>
        </p:spPr>
        <p:txBody>
          <a:bodyPr>
            <a:normAutofit/>
          </a:bodyPr>
          <a:lstStyle/>
          <a:p>
            <a:r>
              <a:rPr lang="fa-IR" sz="3200" dirty="0" smtClean="0">
                <a:solidFill>
                  <a:srgbClr val="7030A0"/>
                </a:solidFill>
                <a:cs typeface="B Nazanin" panose="00000400000000000000" pitchFamily="2" charset="-78"/>
              </a:rPr>
              <a:t> </a:t>
            </a:r>
            <a:r>
              <a:rPr lang="fa-IR" sz="3200" u="sng" dirty="0" smtClean="0">
                <a:solidFill>
                  <a:srgbClr val="7030A0"/>
                </a:solidFill>
                <a:cs typeface="B Nazanin" panose="00000400000000000000" pitchFamily="2" charset="-78"/>
              </a:rPr>
              <a:t>رنگ های قرمز یا سیاه: </a:t>
            </a:r>
            <a:r>
              <a:rPr lang="ar-SA" sz="3200" dirty="0" smtClean="0">
                <a:cs typeface="B Nazanin" panose="00000400000000000000" pitchFamily="2" charset="-78"/>
              </a:rPr>
              <a:t>پدیده </a:t>
            </a:r>
            <a:r>
              <a:rPr lang="ar-SA" sz="3200" dirty="0">
                <a:cs typeface="B Nazanin" panose="00000400000000000000" pitchFamily="2" charset="-78"/>
              </a:rPr>
              <a:t>های ساخت بشر مثل شهر ها ، راه ها ، </a:t>
            </a:r>
            <a:r>
              <a:rPr lang="ar-SA" sz="3200" dirty="0" smtClean="0">
                <a:cs typeface="B Nazanin" panose="00000400000000000000" pitchFamily="2" charset="-78"/>
              </a:rPr>
              <a:t>فرودگاهها</a:t>
            </a:r>
            <a:r>
              <a:rPr lang="fa-IR" sz="3200" dirty="0" smtClean="0">
                <a:cs typeface="B Nazanin" panose="00000400000000000000" pitchFamily="2" charset="-78"/>
              </a:rPr>
              <a:t>.</a:t>
            </a:r>
          </a:p>
          <a:p>
            <a:r>
              <a:rPr lang="fa-IR" sz="3200" dirty="0" smtClean="0">
                <a:cs typeface="B Nazanin" panose="00000400000000000000" pitchFamily="2" charset="-78"/>
              </a:rPr>
              <a:t> </a:t>
            </a:r>
            <a:r>
              <a:rPr lang="fa-IR" sz="3200" u="sng" dirty="0" smtClean="0">
                <a:solidFill>
                  <a:srgbClr val="7030A0"/>
                </a:solidFill>
                <a:cs typeface="B Nazanin" panose="00000400000000000000" pitchFamily="2" charset="-78"/>
              </a:rPr>
              <a:t>رنگ آبی: </a:t>
            </a:r>
            <a:r>
              <a:rPr lang="ar-SA" sz="3200" dirty="0" smtClean="0">
                <a:cs typeface="B Nazanin" panose="00000400000000000000" pitchFamily="2" charset="-78"/>
              </a:rPr>
              <a:t>رود </a:t>
            </a:r>
            <a:r>
              <a:rPr lang="ar-SA" sz="3200" dirty="0">
                <a:cs typeface="B Nazanin" panose="00000400000000000000" pitchFamily="2" charset="-78"/>
              </a:rPr>
              <a:t>ها ، چشمه ها، دریاچه </a:t>
            </a:r>
            <a:r>
              <a:rPr lang="ar-SA" sz="3200" dirty="0" smtClean="0">
                <a:cs typeface="B Nazanin" panose="00000400000000000000" pitchFamily="2" charset="-78"/>
              </a:rPr>
              <a:t>ها</a:t>
            </a:r>
            <a:r>
              <a:rPr lang="fa-IR" sz="3200" dirty="0" smtClean="0">
                <a:cs typeface="B Nazanin" panose="00000400000000000000" pitchFamily="2" charset="-78"/>
              </a:rPr>
              <a:t>.</a:t>
            </a:r>
          </a:p>
          <a:p>
            <a:r>
              <a:rPr lang="fa-IR" sz="3200" dirty="0" smtClean="0">
                <a:cs typeface="B Nazanin" panose="00000400000000000000" pitchFamily="2" charset="-78"/>
              </a:rPr>
              <a:t>در </a:t>
            </a:r>
            <a:r>
              <a:rPr lang="ar-SA" sz="3200" dirty="0" smtClean="0">
                <a:cs typeface="B Nazanin" panose="00000400000000000000" pitchFamily="2" charset="-78"/>
              </a:rPr>
              <a:t>ناهمواری</a:t>
            </a:r>
            <a:r>
              <a:rPr lang="fa-IR" sz="3200" dirty="0" smtClean="0">
                <a:cs typeface="B Nazanin" panose="00000400000000000000" pitchFamily="2" charset="-78"/>
              </a:rPr>
              <a:t> </a:t>
            </a:r>
            <a:r>
              <a:rPr lang="ar-SA" sz="3200" dirty="0" smtClean="0">
                <a:cs typeface="B Nazanin" panose="00000400000000000000" pitchFamily="2" charset="-78"/>
              </a:rPr>
              <a:t>ها</a:t>
            </a:r>
            <a:r>
              <a:rPr lang="fa-IR" sz="3200" dirty="0" smtClean="0">
                <a:cs typeface="B Nazanin" panose="00000400000000000000" pitchFamily="2" charset="-78"/>
              </a:rPr>
              <a:t> </a:t>
            </a:r>
            <a:r>
              <a:rPr lang="ar-SA" sz="3200" dirty="0" smtClean="0">
                <a:cs typeface="B Nazanin" panose="00000400000000000000" pitchFamily="2" charset="-78"/>
              </a:rPr>
              <a:t>و </a:t>
            </a:r>
            <a:r>
              <a:rPr lang="ar-SA" sz="3200" dirty="0">
                <a:cs typeface="B Nazanin" panose="00000400000000000000" pitchFamily="2" charset="-78"/>
              </a:rPr>
              <a:t>پستی و </a:t>
            </a:r>
            <a:r>
              <a:rPr lang="ar-SA" sz="3200" dirty="0" smtClean="0">
                <a:cs typeface="B Nazanin" panose="00000400000000000000" pitchFamily="2" charset="-78"/>
              </a:rPr>
              <a:t>بلندی</a:t>
            </a:r>
            <a:r>
              <a:rPr lang="fa-IR" sz="3200" dirty="0" smtClean="0">
                <a:cs typeface="B Nazanin" panose="00000400000000000000" pitchFamily="2" charset="-78"/>
              </a:rPr>
              <a:t> </a:t>
            </a:r>
            <a:r>
              <a:rPr lang="ar-SA" sz="3200" dirty="0" smtClean="0">
                <a:cs typeface="B Nazanin" panose="00000400000000000000" pitchFamily="2" charset="-78"/>
              </a:rPr>
              <a:t>ها</a:t>
            </a:r>
            <a:r>
              <a:rPr lang="fa-IR" sz="3200" dirty="0" smtClean="0">
                <a:cs typeface="B Nazanin" panose="00000400000000000000" pitchFamily="2" charset="-78"/>
              </a:rPr>
              <a:t> اغلب از</a:t>
            </a:r>
            <a:r>
              <a:rPr lang="ar-SA" sz="3200" dirty="0" smtClean="0">
                <a:cs typeface="B Nazanin" panose="00000400000000000000" pitchFamily="2" charset="-78"/>
              </a:rPr>
              <a:t> </a:t>
            </a:r>
            <a:r>
              <a:rPr lang="ar-SA" sz="3200" u="sng" dirty="0" smtClean="0">
                <a:solidFill>
                  <a:srgbClr val="7030A0"/>
                </a:solidFill>
                <a:cs typeface="B Nazanin" panose="00000400000000000000" pitchFamily="2" charset="-78"/>
              </a:rPr>
              <a:t>رنگهای </a:t>
            </a:r>
            <a:r>
              <a:rPr lang="ar-SA" sz="3200" u="sng" dirty="0">
                <a:solidFill>
                  <a:srgbClr val="7030A0"/>
                </a:solidFill>
                <a:cs typeface="B Nazanin" panose="00000400000000000000" pitchFamily="2" charset="-78"/>
              </a:rPr>
              <a:t>سبز تا قهوه ای </a:t>
            </a:r>
            <a:r>
              <a:rPr lang="ar-SA" sz="3200" dirty="0">
                <a:cs typeface="B Nazanin" panose="00000400000000000000" pitchFamily="2" charset="-78"/>
              </a:rPr>
              <a:t>برای ارتفاعات </a:t>
            </a:r>
            <a:r>
              <a:rPr lang="ar-SA" sz="3200" dirty="0" smtClean="0">
                <a:cs typeface="B Nazanin" panose="00000400000000000000" pitchFamily="2" charset="-78"/>
              </a:rPr>
              <a:t> </a:t>
            </a:r>
            <a:r>
              <a:rPr lang="ar-SA" sz="3200" dirty="0">
                <a:cs typeface="B Nazanin" panose="00000400000000000000" pitchFamily="2" charset="-78"/>
              </a:rPr>
              <a:t>و از </a:t>
            </a:r>
            <a:r>
              <a:rPr lang="ar-SA" sz="3200" u="sng" dirty="0">
                <a:cs typeface="B Nazanin" panose="00000400000000000000" pitchFamily="2" charset="-78"/>
              </a:rPr>
              <a:t>آ</a:t>
            </a:r>
            <a:r>
              <a:rPr lang="ar-SA" sz="3200" u="sng" dirty="0">
                <a:solidFill>
                  <a:srgbClr val="7030A0"/>
                </a:solidFill>
                <a:cs typeface="B Nazanin" panose="00000400000000000000" pitchFamily="2" charset="-78"/>
              </a:rPr>
              <a:t>بی کم رنگ تا آبی سیر </a:t>
            </a:r>
            <a:r>
              <a:rPr lang="ar-SA" sz="3200" dirty="0">
                <a:cs typeface="B Nazanin" panose="00000400000000000000" pitchFamily="2" charset="-78"/>
              </a:rPr>
              <a:t>برای اعماق استفاده می شود</a:t>
            </a:r>
            <a:r>
              <a:rPr lang="ar-SA" sz="3200" dirty="0" smtClean="0">
                <a:cs typeface="B Nazanin" panose="00000400000000000000" pitchFamily="2" charset="-78"/>
              </a:rPr>
              <a:t>.</a:t>
            </a:r>
            <a:endParaRPr lang="fa-IR" sz="3200" dirty="0" smtClean="0">
              <a:cs typeface="B Nazanin" panose="00000400000000000000" pitchFamily="2" charset="-78"/>
            </a:endParaRPr>
          </a:p>
          <a:p>
            <a:r>
              <a:rPr lang="fa-IR" sz="3200" u="sng" dirty="0" smtClean="0">
                <a:solidFill>
                  <a:srgbClr val="7030A0"/>
                </a:solidFill>
                <a:cs typeface="B Nazanin" panose="00000400000000000000" pitchFamily="2" charset="-78"/>
              </a:rPr>
              <a:t>رنگ سبز </a:t>
            </a:r>
            <a:r>
              <a:rPr lang="fa-IR" sz="3200" dirty="0" smtClean="0">
                <a:cs typeface="B Nazanin" panose="00000400000000000000" pitchFamily="2" charset="-78"/>
              </a:rPr>
              <a:t>برای پوشش گیاهی استفاده می شود.</a:t>
            </a:r>
            <a:endParaRPr lang="fa-IR" sz="3200" dirty="0">
              <a:cs typeface="B Nazani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4182" y="3024024"/>
            <a:ext cx="3082925" cy="3533775"/>
          </a:xfrm>
          <a:prstGeom prst="rect">
            <a:avLst/>
          </a:prstGeom>
          <a:ln>
            <a:noFill/>
          </a:ln>
          <a:effectLst>
            <a:softEdge rad="11250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9775" y="3076096"/>
            <a:ext cx="1924050" cy="3429629"/>
          </a:xfrm>
          <a:prstGeom prst="rect">
            <a:avLst/>
          </a:prstGeom>
          <a:ln>
            <a:noFill/>
          </a:ln>
          <a:effectLst>
            <a:softEdge rad="112500"/>
          </a:effectLst>
        </p:spPr>
      </p:pic>
    </p:spTree>
    <p:extLst>
      <p:ext uri="{BB962C8B-B14F-4D97-AF65-F5344CB8AC3E}">
        <p14:creationId xmlns:p14="http://schemas.microsoft.com/office/powerpoint/2010/main" val="25872671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83000">
              <a:srgbClr val="92D050"/>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Flowchart: Document 5"/>
          <p:cNvSpPr/>
          <p:nvPr/>
        </p:nvSpPr>
        <p:spPr>
          <a:xfrm>
            <a:off x="5644055" y="1686910"/>
            <a:ext cx="6069724" cy="5171090"/>
          </a:xfrm>
          <a:prstGeom prst="flowChartDocumen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fa-IR" sz="2800" dirty="0">
                <a:solidFill>
                  <a:schemeClr val="tx1"/>
                </a:solidFill>
                <a:cs typeface="B Nazanin" panose="00000400000000000000" pitchFamily="2" charset="-78"/>
              </a:rPr>
              <a:t>مدل کوچک شده ی زمین را کره ی جغرافیایی می </a:t>
            </a:r>
            <a:r>
              <a:rPr lang="fa-IR" sz="2800" dirty="0" smtClean="0">
                <a:solidFill>
                  <a:schemeClr val="tx1"/>
                </a:solidFill>
                <a:cs typeface="B Nazanin" panose="00000400000000000000" pitchFamily="2" charset="-78"/>
              </a:rPr>
              <a:t>گویند.</a:t>
            </a:r>
          </a:p>
          <a:p>
            <a:r>
              <a:rPr lang="fa-IR" sz="2800" dirty="0" smtClean="0">
                <a:solidFill>
                  <a:schemeClr val="tx1"/>
                </a:solidFill>
                <a:cs typeface="B Nazanin" panose="00000400000000000000" pitchFamily="2" charset="-78"/>
              </a:rPr>
              <a:t>خشکی </a:t>
            </a:r>
            <a:r>
              <a:rPr lang="fa-IR" sz="2800" dirty="0">
                <a:solidFill>
                  <a:schemeClr val="tx1"/>
                </a:solidFill>
                <a:cs typeface="B Nazanin" panose="00000400000000000000" pitchFamily="2" charset="-78"/>
              </a:rPr>
              <a:t>های روی زمین (قاره ها) ، اقیانوس ها ، چگونگی ارتباط مردم جهان با یکدیگر از راه دریا ، محل قطب شمال و جنوب ، محل خط استوا و چگونگی تقسیم شدن زمین به دو نیم کره ی شمالی و جنوبی ، محل نصف النهار ها و چگونگی تقسیم شدن زمین به دو نیم کره شرقی و غربی و بسیاری از اطلاعات دیگر را از طریق کره ی جغرافیایی می توان به دست آورد.</a:t>
            </a:r>
          </a:p>
        </p:txBody>
      </p:sp>
      <p:sp>
        <p:nvSpPr>
          <p:cNvPr id="8" name="Down Arrow Callout 7"/>
          <p:cNvSpPr/>
          <p:nvPr/>
        </p:nvSpPr>
        <p:spPr>
          <a:xfrm>
            <a:off x="7612117" y="86710"/>
            <a:ext cx="2451100" cy="1600200"/>
          </a:xfrm>
          <a:prstGeom prst="downArrowCallou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800" b="1" dirty="0" smtClean="0">
                <a:solidFill>
                  <a:schemeClr val="tx1"/>
                </a:solidFill>
                <a:cs typeface="B Nazanin" panose="00000400000000000000" pitchFamily="2" charset="-78"/>
              </a:rPr>
              <a:t>کره ی جغرافیایی</a:t>
            </a:r>
            <a:endParaRPr lang="fa-IR" sz="2800" b="1" dirty="0">
              <a:solidFill>
                <a:schemeClr val="tx1"/>
              </a:solidFill>
              <a:cs typeface="B Nazanin" panose="00000400000000000000" pitchFamily="2" charset="-78"/>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3700" y="3331559"/>
            <a:ext cx="4216400" cy="3162300"/>
          </a:xfrm>
          <a:prstGeom prst="rect">
            <a:avLst/>
          </a:prstGeom>
          <a:ln>
            <a:noFill/>
          </a:ln>
          <a:effectLst>
            <a:softEdge rad="112500"/>
          </a:effectLst>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8126" y="405530"/>
            <a:ext cx="3981898" cy="2562759"/>
          </a:xfrm>
          <a:prstGeom prst="rect">
            <a:avLst/>
          </a:prstGeom>
          <a:ln>
            <a:noFill/>
          </a:ln>
          <a:effectLst>
            <a:softEdge rad="112500"/>
          </a:effectLst>
        </p:spPr>
      </p:pic>
    </p:spTree>
    <p:extLst>
      <p:ext uri="{BB962C8B-B14F-4D97-AF65-F5344CB8AC3E}">
        <p14:creationId xmlns:p14="http://schemas.microsoft.com/office/powerpoint/2010/main" val="30509053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651500" y="682624"/>
            <a:ext cx="6413500" cy="5938893"/>
          </a:xfrm>
        </p:spPr>
        <p:txBody>
          <a:bodyPr>
            <a:normAutofit/>
          </a:bodyPr>
          <a:lstStyle/>
          <a:p>
            <a:pPr marL="0" indent="0">
              <a:buNone/>
            </a:pPr>
            <a:r>
              <a:rPr lang="ar-SA" sz="2400" dirty="0">
                <a:solidFill>
                  <a:srgbClr val="FF0000"/>
                </a:solidFill>
                <a:cs typeface="B Nazanin" panose="00000400000000000000" pitchFamily="2" charset="-78"/>
              </a:rPr>
              <a:t>مدار :</a:t>
            </a:r>
            <a:r>
              <a:rPr lang="en-GB" sz="2400" dirty="0">
                <a:solidFill>
                  <a:srgbClr val="FF0000"/>
                </a:solidFill>
                <a:cs typeface="B Nazanin" panose="00000400000000000000" pitchFamily="2" charset="-78"/>
              </a:rPr>
              <a:t> </a:t>
            </a:r>
            <a:r>
              <a:rPr lang="ar-SA" sz="2400" dirty="0">
                <a:cs typeface="B Nazanin" panose="00000400000000000000" pitchFamily="2" charset="-78"/>
              </a:rPr>
              <a:t>به دايره هايي که به موازاي خط استوا بر روي کره زمين تصور مي کنيم مدار مي گوييم .</a:t>
            </a:r>
            <a:endParaRPr lang="en-US" sz="2400" dirty="0">
              <a:cs typeface="B Nazanin" panose="00000400000000000000" pitchFamily="2" charset="-78"/>
            </a:endParaRPr>
          </a:p>
          <a:p>
            <a:pPr marL="0" indent="0">
              <a:buNone/>
            </a:pPr>
            <a:r>
              <a:rPr lang="ar-SA" sz="2400" dirty="0">
                <a:solidFill>
                  <a:srgbClr val="FF0000"/>
                </a:solidFill>
                <a:cs typeface="B Nazanin" panose="00000400000000000000" pitchFamily="2" charset="-78"/>
              </a:rPr>
              <a:t>مدار استوا صفر درجه </a:t>
            </a:r>
            <a:r>
              <a:rPr lang="ar-SA" sz="2400" dirty="0">
                <a:cs typeface="B Nazanin" panose="00000400000000000000" pitchFamily="2" charset="-78"/>
              </a:rPr>
              <a:t>(مدار مبدا) در نظر گرفته شده و مدار ها در نيم کره شمالي و در نيم کره جنوبي بين 0تا 90 درجه تقسيم مي شوند </a:t>
            </a:r>
            <a:endParaRPr lang="fa-IR" sz="2400" dirty="0" smtClean="0">
              <a:cs typeface="B Nazanin" panose="00000400000000000000" pitchFamily="2" charset="-78"/>
            </a:endParaRPr>
          </a:p>
          <a:p>
            <a:pPr marL="0" indent="0">
              <a:buNone/>
            </a:pPr>
            <a:r>
              <a:rPr lang="fa-IR" sz="2400" dirty="0" smtClean="0">
                <a:solidFill>
                  <a:srgbClr val="FF0000"/>
                </a:solidFill>
                <a:cs typeface="B Nazanin" panose="00000400000000000000" pitchFamily="2" charset="-78"/>
              </a:rPr>
              <a:t>استوا : </a:t>
            </a:r>
            <a:r>
              <a:rPr lang="fa-IR" sz="2400" dirty="0" smtClean="0">
                <a:cs typeface="B Nazanin" panose="00000400000000000000" pitchFamily="2" charset="-78"/>
              </a:rPr>
              <a:t>به </a:t>
            </a:r>
            <a:r>
              <a:rPr lang="fa-IR" sz="2400" dirty="0">
                <a:cs typeface="B Nazanin" panose="00000400000000000000" pitchFamily="2" charset="-78"/>
              </a:rPr>
              <a:t>دايره بزرگي که دور زمين تصور مي کنيم و فاصله ي آن از قطب شمال و جنوب کره ي زمين يکسان است خط استوا مي گوييم</a:t>
            </a:r>
            <a:r>
              <a:rPr lang="fa-IR" sz="2400" dirty="0" smtClean="0">
                <a:cs typeface="B Nazanin" panose="00000400000000000000" pitchFamily="2" charset="-78"/>
              </a:rPr>
              <a:t>.</a:t>
            </a:r>
            <a:endParaRPr lang="en-US" sz="2400" dirty="0">
              <a:cs typeface="B Nazanin" panose="00000400000000000000" pitchFamily="2" charset="-78"/>
            </a:endParaRPr>
          </a:p>
          <a:p>
            <a:pPr marL="0" indent="0">
              <a:buNone/>
            </a:pPr>
            <a:r>
              <a:rPr lang="ar-SA" sz="2400" dirty="0">
                <a:solidFill>
                  <a:srgbClr val="FF0000"/>
                </a:solidFill>
                <a:cs typeface="B Nazanin" panose="00000400000000000000" pitchFamily="2" charset="-78"/>
              </a:rPr>
              <a:t>نصف </a:t>
            </a:r>
            <a:r>
              <a:rPr lang="ar-SA" sz="2400" dirty="0" smtClean="0">
                <a:solidFill>
                  <a:srgbClr val="FF0000"/>
                </a:solidFill>
                <a:cs typeface="B Nazanin" panose="00000400000000000000" pitchFamily="2" charset="-78"/>
              </a:rPr>
              <a:t>النهار</a:t>
            </a:r>
            <a:r>
              <a:rPr lang="en-US" sz="2400" dirty="0" smtClean="0">
                <a:solidFill>
                  <a:srgbClr val="FF0000"/>
                </a:solidFill>
                <a:cs typeface="B Nazanin" panose="00000400000000000000" pitchFamily="2" charset="-78"/>
              </a:rPr>
              <a:t>:</a:t>
            </a:r>
            <a:r>
              <a:rPr lang="en-US" sz="2400" dirty="0" smtClean="0">
                <a:cs typeface="B Nazanin" panose="00000400000000000000" pitchFamily="2" charset="-78"/>
              </a:rPr>
              <a:t> </a:t>
            </a:r>
            <a:r>
              <a:rPr lang="ar-SA" sz="2400" dirty="0" smtClean="0">
                <a:cs typeface="B Nazanin" panose="00000400000000000000" pitchFamily="2" charset="-78"/>
              </a:rPr>
              <a:t>اگر </a:t>
            </a:r>
            <a:r>
              <a:rPr lang="ar-SA" sz="2400" dirty="0">
                <a:cs typeface="B Nazanin" panose="00000400000000000000" pitchFamily="2" charset="-78"/>
              </a:rPr>
              <a:t>در روي يک کره ي جغرافيايي ، خط هاي ،(نيم دايره هايي) از قطب شمال تا قطب جنوب ترسيم کنيم به </a:t>
            </a:r>
            <a:r>
              <a:rPr lang="ar-SA" sz="2400" dirty="0" smtClean="0">
                <a:cs typeface="B Nazanin" panose="00000400000000000000" pitchFamily="2" charset="-78"/>
              </a:rPr>
              <a:t>اين</a:t>
            </a:r>
            <a:r>
              <a:rPr lang="fa-IR" sz="2400" dirty="0" smtClean="0">
                <a:cs typeface="B Nazanin" panose="00000400000000000000" pitchFamily="2" charset="-78"/>
              </a:rPr>
              <a:t> </a:t>
            </a:r>
            <a:r>
              <a:rPr lang="ar-SA" sz="2400" dirty="0">
                <a:cs typeface="B Nazanin" panose="00000400000000000000" pitchFamily="2" charset="-78"/>
              </a:rPr>
              <a:t>خطوط</a:t>
            </a:r>
            <a:r>
              <a:rPr lang="ar-SA" sz="2400" dirty="0" smtClean="0">
                <a:cs typeface="B Nazanin" panose="00000400000000000000" pitchFamily="2" charset="-78"/>
              </a:rPr>
              <a:t> </a:t>
            </a:r>
            <a:r>
              <a:rPr lang="fa-IR" sz="2400" dirty="0" smtClean="0">
                <a:cs typeface="B Nazanin" panose="00000400000000000000" pitchFamily="2" charset="-78"/>
              </a:rPr>
              <a:t>نصف النهار</a:t>
            </a:r>
            <a:r>
              <a:rPr lang="ar-SA" sz="2400" dirty="0" smtClean="0">
                <a:cs typeface="B Nazanin" panose="00000400000000000000" pitchFamily="2" charset="-78"/>
              </a:rPr>
              <a:t> مي </a:t>
            </a:r>
            <a:r>
              <a:rPr lang="ar-SA" sz="2400" dirty="0">
                <a:cs typeface="B Nazanin" panose="00000400000000000000" pitchFamily="2" charset="-78"/>
              </a:rPr>
              <a:t>گوييم </a:t>
            </a:r>
            <a:r>
              <a:rPr lang="ar-SA" sz="2400" dirty="0" smtClean="0">
                <a:cs typeface="B Nazanin" panose="00000400000000000000" pitchFamily="2" charset="-78"/>
              </a:rPr>
              <a:t>.</a:t>
            </a:r>
            <a:endParaRPr lang="en-US" sz="2400" dirty="0">
              <a:cs typeface="B Nazanin" panose="00000400000000000000" pitchFamily="2" charset="-78"/>
            </a:endParaRPr>
          </a:p>
          <a:p>
            <a:pPr marL="0" indent="0">
              <a:buNone/>
            </a:pPr>
            <a:r>
              <a:rPr lang="ar-SA" sz="2400" dirty="0">
                <a:solidFill>
                  <a:srgbClr val="FF0000"/>
                </a:solidFill>
                <a:cs typeface="B Nazanin" panose="00000400000000000000" pitchFamily="2" charset="-78"/>
              </a:rPr>
              <a:t>نصف النهار مبدا </a:t>
            </a:r>
            <a:r>
              <a:rPr lang="ar-SA" sz="2400" dirty="0">
                <a:cs typeface="B Nazanin" panose="00000400000000000000" pitchFamily="2" charset="-78"/>
              </a:rPr>
              <a:t>( گر ينويچ ، لندن ، مرکزي ) که از رصد خانه ي گرينويچ لندن عبور مي کند به عنوان نصف النهار مبدا (صفر درجه ) در نظر گرفته شده </a:t>
            </a:r>
            <a:r>
              <a:rPr lang="ar-SA" sz="2400" dirty="0" smtClean="0">
                <a:cs typeface="B Nazanin" panose="00000400000000000000" pitchFamily="2" charset="-78"/>
              </a:rPr>
              <a:t>است</a:t>
            </a:r>
            <a:r>
              <a:rPr lang="fa-IR" sz="2400" dirty="0" smtClean="0">
                <a:cs typeface="B Nazanin" panose="00000400000000000000" pitchFamily="2" charset="-78"/>
              </a:rPr>
              <a:t>.</a:t>
            </a:r>
            <a:endParaRPr lang="en-US" sz="2400" dirty="0">
              <a:cs typeface="B Nazanin" panose="00000400000000000000" pitchFamily="2" charset="-78"/>
            </a:endParaRPr>
          </a:p>
          <a:p>
            <a:pPr marL="0" indent="0">
              <a:buNone/>
            </a:pPr>
            <a:endParaRPr lang="fa-IR" sz="2400" dirty="0">
              <a:cs typeface="B Nazanin" panose="00000400000000000000" pitchFamily="2" charset="-78"/>
            </a:endParaRPr>
          </a:p>
          <a:p>
            <a:pPr marL="0" indent="0">
              <a:buNone/>
            </a:pPr>
            <a:endParaRPr lang="fa-IR" sz="2400" dirty="0">
              <a:cs typeface="B Nazanin" panose="00000400000000000000" pitchFamily="2" charset="-78"/>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2737" y="279400"/>
            <a:ext cx="3667125" cy="2971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2737" y="3563007"/>
            <a:ext cx="3667125" cy="26328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605077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83000">
              <a:schemeClr val="accent5">
                <a:lumMod val="60000"/>
                <a:lumOff val="40000"/>
              </a:schemeClr>
            </a:gs>
            <a:gs pos="100000">
              <a:schemeClr val="accent2">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311166" y="580149"/>
            <a:ext cx="10515600" cy="4351338"/>
          </a:xfrm>
        </p:spPr>
        <p:txBody>
          <a:bodyPr/>
          <a:lstStyle/>
          <a:p>
            <a:pPr marL="0" indent="0">
              <a:buNone/>
            </a:pPr>
            <a:r>
              <a:rPr lang="ar-SA" u="sng" dirty="0">
                <a:solidFill>
                  <a:srgbClr val="FF0000"/>
                </a:solidFill>
                <a:cs typeface="B Nazanin" panose="00000400000000000000" pitchFamily="2" charset="-78"/>
              </a:rPr>
              <a:t>مدار راس السرطان </a:t>
            </a:r>
            <a:r>
              <a:rPr lang="ar-SA" u="sng" dirty="0" smtClean="0">
                <a:solidFill>
                  <a:srgbClr val="FF0000"/>
                </a:solidFill>
                <a:cs typeface="B Nazanin" panose="00000400000000000000" pitchFamily="2" charset="-78"/>
              </a:rPr>
              <a:t>: </a:t>
            </a:r>
            <a:r>
              <a:rPr lang="ar-SA" dirty="0">
                <a:cs typeface="B Nazanin" panose="00000400000000000000" pitchFamily="2" charset="-78"/>
              </a:rPr>
              <a:t>مداری </a:t>
            </a:r>
            <a:r>
              <a:rPr lang="ar-SA" dirty="0" smtClean="0">
                <a:cs typeface="B Nazanin" panose="00000400000000000000" pitchFamily="2" charset="-78"/>
              </a:rPr>
              <a:t>است</a:t>
            </a:r>
            <a:r>
              <a:rPr lang="fa-IR" dirty="0" smtClean="0">
                <a:cs typeface="B Nazanin" panose="00000400000000000000" pitchFamily="2" charset="-78"/>
              </a:rPr>
              <a:t> که در</a:t>
            </a:r>
            <a:r>
              <a:rPr lang="ar-SA" dirty="0" smtClean="0">
                <a:cs typeface="B Nazanin" panose="00000400000000000000" pitchFamily="2" charset="-78"/>
              </a:rPr>
              <a:t>عرض </a:t>
            </a:r>
            <a:r>
              <a:rPr lang="ar-SA" dirty="0">
                <a:cs typeface="B Nazanin" panose="00000400000000000000" pitchFamily="2" charset="-78"/>
              </a:rPr>
              <a:t>جغرافیایی ۲۳ درجه و حدود ۲۷ دقیقه شمالی کره زمین است. آفتاب در روز اول تابستان </a:t>
            </a:r>
            <a:r>
              <a:rPr lang="ar-SA" dirty="0" smtClean="0">
                <a:cs typeface="B Nazanin" panose="00000400000000000000" pitchFamily="2" charset="-78"/>
              </a:rPr>
              <a:t>در </a:t>
            </a:r>
            <a:r>
              <a:rPr lang="ar-SA" dirty="0">
                <a:cs typeface="B Nazanin" panose="00000400000000000000" pitchFamily="2" charset="-78"/>
              </a:rPr>
              <a:t>نیم کرهٔ شمالی به نقاط واقع درروی این مدار، عمودی </a:t>
            </a:r>
            <a:r>
              <a:rPr lang="ar-SA" dirty="0" smtClean="0">
                <a:cs typeface="B Nazanin" panose="00000400000000000000" pitchFamily="2" charset="-78"/>
              </a:rPr>
              <a:t>می‌تابد</a:t>
            </a:r>
            <a:r>
              <a:rPr lang="fa-IR" dirty="0" smtClean="0">
                <a:cs typeface="B Nazanin" panose="00000400000000000000" pitchFamily="2" charset="-78"/>
              </a:rPr>
              <a:t>.</a:t>
            </a:r>
          </a:p>
          <a:p>
            <a:pPr marL="0" indent="0">
              <a:buNone/>
            </a:pPr>
            <a:r>
              <a:rPr lang="ar-SA" u="sng" dirty="0" smtClean="0">
                <a:solidFill>
                  <a:srgbClr val="FF0000"/>
                </a:solidFill>
                <a:cs typeface="B Nazanin" panose="00000400000000000000" pitchFamily="2" charset="-78"/>
              </a:rPr>
              <a:t>مدار </a:t>
            </a:r>
            <a:r>
              <a:rPr lang="ar-SA" u="sng" dirty="0">
                <a:solidFill>
                  <a:srgbClr val="FF0000"/>
                </a:solidFill>
                <a:cs typeface="B Nazanin" panose="00000400000000000000" pitchFamily="2" charset="-78"/>
              </a:rPr>
              <a:t>راس </a:t>
            </a:r>
            <a:r>
              <a:rPr lang="fa-IR" u="sng" dirty="0" smtClean="0">
                <a:solidFill>
                  <a:srgbClr val="FF0000"/>
                </a:solidFill>
                <a:cs typeface="B Nazanin" panose="00000400000000000000" pitchFamily="2" charset="-78"/>
              </a:rPr>
              <a:t>الجدی</a:t>
            </a:r>
            <a:r>
              <a:rPr lang="ar-SA" u="sng" dirty="0" smtClean="0">
                <a:solidFill>
                  <a:srgbClr val="FF0000"/>
                </a:solidFill>
                <a:cs typeface="B Nazanin" panose="00000400000000000000" pitchFamily="2" charset="-78"/>
              </a:rPr>
              <a:t> : </a:t>
            </a:r>
            <a:r>
              <a:rPr lang="ar-SA" dirty="0">
                <a:cs typeface="B Nazanin" panose="00000400000000000000" pitchFamily="2" charset="-78"/>
              </a:rPr>
              <a:t>مداری </a:t>
            </a:r>
            <a:r>
              <a:rPr lang="ar-SA" dirty="0" smtClean="0">
                <a:cs typeface="B Nazanin" panose="00000400000000000000" pitchFamily="2" charset="-78"/>
              </a:rPr>
              <a:t>است</a:t>
            </a:r>
            <a:r>
              <a:rPr lang="fa-IR" dirty="0" smtClean="0">
                <a:cs typeface="B Nazanin" panose="00000400000000000000" pitchFamily="2" charset="-78"/>
              </a:rPr>
              <a:t>  درعرض </a:t>
            </a:r>
            <a:r>
              <a:rPr lang="fa-IR" dirty="0">
                <a:cs typeface="B Nazanin" panose="00000400000000000000" pitchFamily="2" charset="-78"/>
              </a:rPr>
              <a:t>جغرافیایی ۲۳ درجه و حدود ۲۷ دقیقه جنوبی کره زمین است. آفتاب در روز اول زمستان </a:t>
            </a:r>
            <a:r>
              <a:rPr lang="fa-IR" dirty="0" smtClean="0">
                <a:cs typeface="B Nazanin" panose="00000400000000000000" pitchFamily="2" charset="-78"/>
              </a:rPr>
              <a:t>در نیم‌کره ی </a:t>
            </a:r>
            <a:r>
              <a:rPr lang="fa-IR" dirty="0">
                <a:cs typeface="B Nazanin" panose="00000400000000000000" pitchFamily="2" charset="-78"/>
              </a:rPr>
              <a:t>جنوبی به نقاط واقع در روی این مدار عمودی </a:t>
            </a:r>
            <a:r>
              <a:rPr lang="fa-IR" dirty="0" smtClean="0">
                <a:cs typeface="B Nazanin" panose="00000400000000000000" pitchFamily="2" charset="-78"/>
              </a:rPr>
              <a:t>می‌تابد.</a:t>
            </a:r>
          </a:p>
          <a:p>
            <a:pPr marL="0" indent="0">
              <a:buNone/>
            </a:pPr>
            <a:endParaRPr lang="fa-IR" dirty="0">
              <a:cs typeface="B Nazani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652" y="3045373"/>
            <a:ext cx="3597494" cy="308741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4012" y="3244003"/>
            <a:ext cx="3177944" cy="228813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03021" y="3244004"/>
            <a:ext cx="3423745" cy="2288134"/>
          </a:xfrm>
          <a:prstGeom prst="rect">
            <a:avLst/>
          </a:prstGeom>
        </p:spPr>
      </p:pic>
      <p:sp>
        <p:nvSpPr>
          <p:cNvPr id="7" name="Rectangle 6"/>
          <p:cNvSpPr/>
          <p:nvPr/>
        </p:nvSpPr>
        <p:spPr>
          <a:xfrm>
            <a:off x="4566010" y="5671122"/>
            <a:ext cx="3228146" cy="461665"/>
          </a:xfrm>
          <a:prstGeom prst="rect">
            <a:avLst/>
          </a:prstGeom>
          <a:noFill/>
        </p:spPr>
        <p:txBody>
          <a:bodyPr wrap="square" lIns="91440" tIns="45720" rIns="91440" bIns="45720">
            <a:spAutoFit/>
          </a:bodyPr>
          <a:lstStyle/>
          <a:p>
            <a:pPr algn="ctr"/>
            <a:r>
              <a:rPr lang="fa-IR" sz="2400" b="1" cap="none" spc="0" dirty="0" smtClean="0">
                <a:ln w="0"/>
                <a:solidFill>
                  <a:srgbClr val="FF0000"/>
                </a:solidFill>
                <a:effectLst>
                  <a:outerShdw blurRad="38100" dist="19050" dir="2700000" algn="tl" rotWithShape="0">
                    <a:schemeClr val="dk1">
                      <a:alpha val="40000"/>
                    </a:schemeClr>
                  </a:outerShdw>
                </a:effectLst>
                <a:cs typeface="B Nazanin" panose="00000400000000000000" pitchFamily="2" charset="-78"/>
              </a:rPr>
              <a:t>مدار راس السرطان</a:t>
            </a:r>
            <a:endParaRPr lang="en-US" sz="2400" b="1" cap="none" spc="0" dirty="0">
              <a:ln w="0"/>
              <a:solidFill>
                <a:srgbClr val="FF0000"/>
              </a:solidFill>
              <a:effectLst>
                <a:outerShdw blurRad="38100" dist="19050" dir="2700000" algn="tl" rotWithShape="0">
                  <a:schemeClr val="dk1">
                    <a:alpha val="40000"/>
                  </a:schemeClr>
                </a:outerShdw>
              </a:effectLst>
              <a:cs typeface="B Nazanin" panose="00000400000000000000" pitchFamily="2" charset="-78"/>
            </a:endParaRPr>
          </a:p>
        </p:txBody>
      </p:sp>
      <p:sp>
        <p:nvSpPr>
          <p:cNvPr id="8" name="Rectangle 7"/>
          <p:cNvSpPr/>
          <p:nvPr/>
        </p:nvSpPr>
        <p:spPr>
          <a:xfrm>
            <a:off x="9096024" y="5713954"/>
            <a:ext cx="2037737" cy="461665"/>
          </a:xfrm>
          <a:prstGeom prst="rect">
            <a:avLst/>
          </a:prstGeom>
          <a:noFill/>
        </p:spPr>
        <p:txBody>
          <a:bodyPr wrap="none" lIns="91440" tIns="45720" rIns="91440" bIns="45720">
            <a:spAutoFit/>
          </a:bodyPr>
          <a:lstStyle/>
          <a:p>
            <a:pPr algn="ctr"/>
            <a:r>
              <a:rPr lang="ar-SA" sz="2400" b="1" cap="none" spc="0" dirty="0" smtClean="0">
                <a:ln w="0"/>
                <a:solidFill>
                  <a:srgbClr val="FF0000"/>
                </a:solidFill>
                <a:effectLst>
                  <a:outerShdw blurRad="38100" dist="19050" dir="2700000" algn="tl" rotWithShape="0">
                    <a:schemeClr val="dk1">
                      <a:alpha val="40000"/>
                    </a:schemeClr>
                  </a:outerShdw>
                </a:effectLst>
                <a:cs typeface="B Nazanin" panose="00000400000000000000" pitchFamily="2" charset="-78"/>
              </a:rPr>
              <a:t>مدار </a:t>
            </a:r>
            <a:r>
              <a:rPr lang="ar-SA" sz="2400" b="1" cap="none" spc="0" dirty="0">
                <a:ln w="0"/>
                <a:solidFill>
                  <a:srgbClr val="FF0000"/>
                </a:solidFill>
                <a:effectLst>
                  <a:outerShdw blurRad="38100" dist="19050" dir="2700000" algn="tl" rotWithShape="0">
                    <a:schemeClr val="dk1">
                      <a:alpha val="40000"/>
                    </a:schemeClr>
                  </a:outerShdw>
                </a:effectLst>
                <a:cs typeface="B Nazanin" panose="00000400000000000000" pitchFamily="2" charset="-78"/>
              </a:rPr>
              <a:t>راس </a:t>
            </a:r>
            <a:r>
              <a:rPr lang="fa-IR" sz="2400" b="1" cap="none" spc="0" dirty="0" smtClean="0">
                <a:ln w="0"/>
                <a:solidFill>
                  <a:srgbClr val="FF0000"/>
                </a:solidFill>
                <a:effectLst>
                  <a:outerShdw blurRad="38100" dist="19050" dir="2700000" algn="tl" rotWithShape="0">
                    <a:schemeClr val="dk1">
                      <a:alpha val="40000"/>
                    </a:schemeClr>
                  </a:outerShdw>
                </a:effectLst>
                <a:cs typeface="B Nazanin" panose="00000400000000000000" pitchFamily="2" charset="-78"/>
              </a:rPr>
              <a:t>الجدی</a:t>
            </a:r>
            <a:r>
              <a:rPr lang="ar-SA" sz="2400" b="1" cap="none" spc="0" dirty="0" smtClean="0">
                <a:ln w="0"/>
                <a:solidFill>
                  <a:srgbClr val="FF0000"/>
                </a:solidFill>
                <a:effectLst>
                  <a:outerShdw blurRad="38100" dist="19050" dir="2700000" algn="tl" rotWithShape="0">
                    <a:schemeClr val="dk1">
                      <a:alpha val="40000"/>
                    </a:schemeClr>
                  </a:outerShdw>
                </a:effectLst>
                <a:cs typeface="B Nazanin" panose="00000400000000000000" pitchFamily="2" charset="-78"/>
              </a:rPr>
              <a:t>  </a:t>
            </a:r>
            <a:endParaRPr lang="fa-IR" sz="2400" b="1" cap="none" spc="0" dirty="0">
              <a:ln w="0"/>
              <a:solidFill>
                <a:srgbClr val="FF000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47931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28700" y="288925"/>
            <a:ext cx="10515600" cy="1325563"/>
          </a:xfrm>
        </p:spPr>
        <p:txBody>
          <a:bodyPr/>
          <a:lstStyle/>
          <a:p>
            <a:r>
              <a:rPr lang="fa-IR" b="1" dirty="0" smtClean="0">
                <a:ln w="6600">
                  <a:solidFill>
                    <a:schemeClr val="accent2"/>
                  </a:solidFill>
                  <a:prstDash val="solid"/>
                </a:ln>
                <a:solidFill>
                  <a:sysClr val="windowText" lastClr="000000"/>
                </a:solidFill>
                <a:effectLst>
                  <a:outerShdw dist="38100" dir="2700000" algn="tl" rotWithShape="0">
                    <a:schemeClr val="accent2"/>
                  </a:outerShdw>
                </a:effectLst>
                <a:cs typeface="B Nazanin" panose="00000400000000000000" pitchFamily="2" charset="-78"/>
              </a:rPr>
              <a:t>اطلس</a:t>
            </a:r>
            <a:endParaRPr lang="fa-IR" b="1" dirty="0">
              <a:ln w="6600">
                <a:solidFill>
                  <a:schemeClr val="accent2"/>
                </a:solidFill>
                <a:prstDash val="solid"/>
              </a:ln>
              <a:solidFill>
                <a:sysClr val="windowText" lastClr="000000"/>
              </a:solidFill>
              <a:effectLst>
                <a:outerShdw dist="38100" dir="2700000" algn="tl" rotWithShape="0">
                  <a:schemeClr val="accent2"/>
                </a:outerShdw>
              </a:effectLst>
              <a:cs typeface="B Nazanin" panose="00000400000000000000" pitchFamily="2" charset="-78"/>
            </a:endParaRPr>
          </a:p>
        </p:txBody>
      </p:sp>
      <p:sp>
        <p:nvSpPr>
          <p:cNvPr id="3" name="Content Placeholder 2"/>
          <p:cNvSpPr>
            <a:spLocks noGrp="1"/>
          </p:cNvSpPr>
          <p:nvPr>
            <p:ph idx="1"/>
          </p:nvPr>
        </p:nvSpPr>
        <p:spPr>
          <a:xfrm>
            <a:off x="1282700" y="1614488"/>
            <a:ext cx="10515600" cy="4351338"/>
          </a:xfrm>
        </p:spPr>
        <p:txBody>
          <a:bodyPr/>
          <a:lstStyle/>
          <a:p>
            <a:r>
              <a:rPr lang="fa-IR" dirty="0" smtClean="0">
                <a:cs typeface="B Nazanin" panose="00000400000000000000" pitchFamily="2" charset="-78"/>
              </a:rPr>
              <a:t>اطلس </a:t>
            </a:r>
            <a:r>
              <a:rPr lang="ar-SA" dirty="0" smtClean="0">
                <a:cs typeface="B Nazanin" panose="00000400000000000000" pitchFamily="2" charset="-78"/>
              </a:rPr>
              <a:t>مجموعه‌ای </a:t>
            </a:r>
            <a:r>
              <a:rPr lang="ar-SA" dirty="0">
                <a:cs typeface="B Nazanin" panose="00000400000000000000" pitchFamily="2" charset="-78"/>
              </a:rPr>
              <a:t>از نقشه است؛ معمولاً نقشه‌هایی از کره </a:t>
            </a:r>
            <a:r>
              <a:rPr lang="ar-SA" dirty="0" smtClean="0">
                <a:cs typeface="B Nazanin" panose="00000400000000000000" pitchFamily="2" charset="-78"/>
              </a:rPr>
              <a:t>زمین</a:t>
            </a:r>
            <a:r>
              <a:rPr lang="fa-IR" dirty="0" smtClean="0">
                <a:cs typeface="B Nazanin" panose="00000400000000000000" pitchFamily="2" charset="-78"/>
              </a:rPr>
              <a:t> می باشد.</a:t>
            </a:r>
            <a:r>
              <a:rPr lang="ar-SA" dirty="0" smtClean="0">
                <a:cs typeface="B Nazanin" panose="00000400000000000000" pitchFamily="2" charset="-78"/>
              </a:rPr>
              <a:t> </a:t>
            </a:r>
            <a:r>
              <a:rPr lang="ar-SA" dirty="0">
                <a:cs typeface="B Nazanin" panose="00000400000000000000" pitchFamily="2" charset="-78"/>
              </a:rPr>
              <a:t>اما اطلس‌هایی از سیاره‌های دیگر در منظومه شمسی نیز وجود دارند. اطلس‌ها به طور سنتی به صورت کتابی بودند، ولی امروزه اطلس‌های فراوانی به شکل چندرسانه‌ای در دسترس هستند. همچنین در بعضی از اطلس‌ها می‌توان فهرست تمام کشورها و تمام اطلاعات مربوط به آن را مانند جمعیت، پرچم، واحد پول و... را </a:t>
            </a:r>
            <a:r>
              <a:rPr lang="ar-SA" dirty="0" smtClean="0">
                <a:cs typeface="B Nazanin" panose="00000400000000000000" pitchFamily="2" charset="-78"/>
              </a:rPr>
              <a:t>یافت</a:t>
            </a:r>
            <a:r>
              <a:rPr lang="en-US" dirty="0" smtClean="0">
                <a:cs typeface="B Nazanin" panose="00000400000000000000" pitchFamily="2" charset="-78"/>
              </a:rPr>
              <a:t>.</a:t>
            </a:r>
            <a:endParaRPr lang="fa-IR" dirty="0">
              <a:cs typeface="B Nazanin" panose="00000400000000000000" pitchFamily="2" charset="-78"/>
            </a:endParaRPr>
          </a:p>
        </p:txBody>
      </p:sp>
    </p:spTree>
    <p:extLst>
      <p:ext uri="{BB962C8B-B14F-4D97-AF65-F5344CB8AC3E}">
        <p14:creationId xmlns:p14="http://schemas.microsoft.com/office/powerpoint/2010/main" val="3570244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4800" b="1" dirty="0" smtClean="0">
                <a:ln w="13462">
                  <a:solidFill>
                    <a:schemeClr val="bg1"/>
                  </a:solidFill>
                  <a:prstDash val="solid"/>
                </a:ln>
                <a:solidFill>
                  <a:srgbClr val="FF0000"/>
                </a:solidFill>
                <a:effectLst>
                  <a:outerShdw blurRad="38100" dist="38100" dir="2700000" algn="tl">
                    <a:srgbClr val="000000">
                      <a:alpha val="43137"/>
                    </a:srgbClr>
                  </a:outerShdw>
                </a:effectLst>
                <a:latin typeface="IranNastaliq" panose="02020505000000020003" pitchFamily="18" charset="0"/>
                <a:cs typeface="IranNastaliq" panose="02020505000000020003" pitchFamily="18" charset="0"/>
              </a:rPr>
              <a:t>اهمیت استفاده از این وسایل:</a:t>
            </a:r>
            <a:endParaRPr lang="fa-IR" sz="4800" b="1" dirty="0">
              <a:ln w="13462">
                <a:solidFill>
                  <a:schemeClr val="bg1"/>
                </a:solidFill>
                <a:prstDash val="solid"/>
              </a:ln>
              <a:solidFill>
                <a:srgbClr val="FF0000"/>
              </a:solidFill>
              <a:effectLst>
                <a:outerShdw blurRad="38100" dist="38100" dir="2700000" algn="tl">
                  <a:srgbClr val="000000">
                    <a:alpha val="43137"/>
                  </a:srgbClr>
                </a:outerShdw>
              </a:effectLst>
              <a:latin typeface="IranNastaliq" panose="02020505000000020003" pitchFamily="18" charset="0"/>
              <a:cs typeface="IranNastaliq" panose="02020505000000020003" pitchFamily="18" charset="0"/>
            </a:endParaRPr>
          </a:p>
        </p:txBody>
      </p:sp>
      <p:sp>
        <p:nvSpPr>
          <p:cNvPr id="3" name="Content Placeholder 2"/>
          <p:cNvSpPr>
            <a:spLocks noGrp="1"/>
          </p:cNvSpPr>
          <p:nvPr>
            <p:ph idx="1"/>
          </p:nvPr>
        </p:nvSpPr>
        <p:spPr>
          <a:xfrm>
            <a:off x="995855" y="1690688"/>
            <a:ext cx="10515600" cy="4351338"/>
          </a:xfrm>
        </p:spPr>
        <p:txBody>
          <a:bodyPr>
            <a:normAutofit/>
          </a:bodyPr>
          <a:lstStyle/>
          <a:p>
            <a:r>
              <a:rPr lang="ar-SA" sz="3200" dirty="0">
                <a:cs typeface="B Nazanin" panose="00000400000000000000" pitchFamily="2" charset="-78"/>
              </a:rPr>
              <a:t>بازده آموزشی را از لحاظ کمی و کیفی افزایش می </a:t>
            </a:r>
            <a:r>
              <a:rPr lang="ar-SA" sz="3200" dirty="0" smtClean="0">
                <a:cs typeface="B Nazanin" panose="00000400000000000000" pitchFamily="2" charset="-78"/>
              </a:rPr>
              <a:t>دهد</a:t>
            </a:r>
            <a:endParaRPr lang="fa-IR" sz="3200" dirty="0" smtClean="0">
              <a:cs typeface="B Nazanin" panose="00000400000000000000" pitchFamily="2" charset="-78"/>
            </a:endParaRPr>
          </a:p>
          <a:p>
            <a:r>
              <a:rPr lang="ar-SA" sz="3200" dirty="0">
                <a:cs typeface="B Nazanin" panose="00000400000000000000" pitchFamily="2" charset="-78"/>
              </a:rPr>
              <a:t>آموزش را با قدرت بیشتری عملی می سازد </a:t>
            </a:r>
            <a:endParaRPr lang="fa-IR" sz="3200" dirty="0" smtClean="0">
              <a:cs typeface="B Nazanin" panose="00000400000000000000" pitchFamily="2" charset="-78"/>
            </a:endParaRPr>
          </a:p>
          <a:p>
            <a:r>
              <a:rPr lang="ar-SA" sz="3200" dirty="0">
                <a:cs typeface="B Nazanin" panose="00000400000000000000" pitchFamily="2" charset="-78"/>
              </a:rPr>
              <a:t>مورد علاقه زیاد و فراون شاگردان هستند و توجه آنها را به موضوع اصلی معطوف می سازد </a:t>
            </a:r>
            <a:endParaRPr lang="fa-IR" sz="3200" dirty="0" smtClean="0">
              <a:cs typeface="B Nazanin" panose="00000400000000000000" pitchFamily="2" charset="-78"/>
            </a:endParaRPr>
          </a:p>
          <a:p>
            <a:r>
              <a:rPr lang="ar-SA" sz="3200" dirty="0" smtClean="0">
                <a:cs typeface="B Nazanin" panose="00000400000000000000" pitchFamily="2" charset="-78"/>
              </a:rPr>
              <a:t> </a:t>
            </a:r>
            <a:r>
              <a:rPr lang="ar-SA" sz="3200" dirty="0">
                <a:cs typeface="B Nazanin" panose="00000400000000000000" pitchFamily="2" charset="-78"/>
              </a:rPr>
              <a:t>اساس لازم را برای یادگیری تدریجی و تکمیلی آماده می سازد و در نتیجه یادگیری  را دائمی می کند </a:t>
            </a:r>
            <a:endParaRPr lang="fa-IR" sz="3200" dirty="0" smtClean="0">
              <a:cs typeface="B Nazanin" panose="00000400000000000000" pitchFamily="2" charset="-78"/>
            </a:endParaRPr>
          </a:p>
          <a:p>
            <a:r>
              <a:rPr lang="ar-SA" sz="3200" dirty="0" smtClean="0">
                <a:cs typeface="B Nazanin" panose="00000400000000000000" pitchFamily="2" charset="-78"/>
              </a:rPr>
              <a:t> </a:t>
            </a:r>
            <a:r>
              <a:rPr lang="ar-SA" sz="3200" dirty="0">
                <a:cs typeface="B Nazanin" panose="00000400000000000000" pitchFamily="2" charset="-78"/>
              </a:rPr>
              <a:t>تجارب واقعی و حقیقی را دراختیار شاگردان قرار می دهد و در نتیجه موجب فعالیت ایشان می شود </a:t>
            </a:r>
            <a:endParaRPr lang="fa-IR" sz="3200" dirty="0">
              <a:cs typeface="B Nazanin" panose="00000400000000000000" pitchFamily="2" charset="-78"/>
            </a:endParaRPr>
          </a:p>
        </p:txBody>
      </p:sp>
    </p:spTree>
    <p:extLst>
      <p:ext uri="{BB962C8B-B14F-4D97-AF65-F5344CB8AC3E}">
        <p14:creationId xmlns:p14="http://schemas.microsoft.com/office/powerpoint/2010/main" val="2581654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3869" y="643211"/>
            <a:ext cx="10515600" cy="3645010"/>
          </a:xfrm>
        </p:spPr>
        <p:txBody>
          <a:bodyPr>
            <a:normAutofit/>
          </a:bodyPr>
          <a:lstStyle/>
          <a:p>
            <a:pPr marL="0" indent="0">
              <a:buNone/>
            </a:pPr>
            <a:r>
              <a:rPr lang="fa-IR" sz="3200" dirty="0" smtClean="0">
                <a:solidFill>
                  <a:srgbClr val="FF0000"/>
                </a:solidFill>
                <a:cs typeface="B Nazanin" panose="00000400000000000000" pitchFamily="2" charset="-78"/>
              </a:rPr>
              <a:t>در ادامه</a:t>
            </a:r>
          </a:p>
          <a:p>
            <a:r>
              <a:rPr lang="ar-SA" sz="3200" dirty="0" smtClean="0">
                <a:cs typeface="B Nazanin" panose="00000400000000000000" pitchFamily="2" charset="-78"/>
              </a:rPr>
              <a:t>در </a:t>
            </a:r>
            <a:r>
              <a:rPr lang="ar-SA" sz="3200" dirty="0">
                <a:cs typeface="B Nazanin" panose="00000400000000000000" pitchFamily="2" charset="-78"/>
              </a:rPr>
              <a:t>توسعه و رشد معنی در ذهن شاگرد مؤثر هستند .</a:t>
            </a:r>
            <a:endParaRPr lang="en-US" sz="3200" dirty="0">
              <a:cs typeface="B Nazanin" panose="00000400000000000000" pitchFamily="2" charset="-78"/>
            </a:endParaRPr>
          </a:p>
          <a:p>
            <a:pPr marL="0" indent="0">
              <a:buNone/>
            </a:pPr>
            <a:endParaRPr lang="en-US" sz="3200" dirty="0">
              <a:cs typeface="B Nazanin" panose="00000400000000000000" pitchFamily="2" charset="-78"/>
            </a:endParaRPr>
          </a:p>
          <a:p>
            <a:r>
              <a:rPr lang="ar-SA" sz="3200" dirty="0" smtClean="0">
                <a:cs typeface="B Nazanin" panose="00000400000000000000" pitchFamily="2" charset="-78"/>
              </a:rPr>
              <a:t>مهارتی </a:t>
            </a:r>
            <a:r>
              <a:rPr lang="ar-SA" sz="3200" dirty="0">
                <a:cs typeface="B Nazanin" panose="00000400000000000000" pitchFamily="2" charset="-78"/>
              </a:rPr>
              <a:t>را به طور کامل و مؤثر به دانش آموزان می آموزد .</a:t>
            </a:r>
            <a:endParaRPr lang="en-US" sz="3200" dirty="0">
              <a:cs typeface="B Nazanin" panose="00000400000000000000" pitchFamily="2" charset="-78"/>
            </a:endParaRPr>
          </a:p>
          <a:p>
            <a:pPr marL="0" indent="0">
              <a:buNone/>
            </a:pPr>
            <a:endParaRPr lang="en-US" sz="3200" dirty="0">
              <a:cs typeface="B Nazanin" panose="00000400000000000000" pitchFamily="2" charset="-78"/>
            </a:endParaRPr>
          </a:p>
          <a:p>
            <a:r>
              <a:rPr lang="ar-SA" sz="3200" dirty="0" smtClean="0">
                <a:cs typeface="B Nazanin" panose="00000400000000000000" pitchFamily="2" charset="-78"/>
              </a:rPr>
              <a:t>تجاربی </a:t>
            </a:r>
            <a:r>
              <a:rPr lang="ar-SA" sz="3200" dirty="0">
                <a:cs typeface="B Nazanin" panose="00000400000000000000" pitchFamily="2" charset="-78"/>
              </a:rPr>
              <a:t>را در اختیار شاگردان قرار می دهد که از راههای دیگر امکان ندارد .</a:t>
            </a:r>
            <a:endParaRPr lang="en-US" sz="3200" dirty="0">
              <a:cs typeface="B Nazanin" panose="00000400000000000000" pitchFamily="2" charset="-78"/>
            </a:endParaRPr>
          </a:p>
          <a:p>
            <a:endParaRPr lang="fa-IR" sz="3200" dirty="0">
              <a:cs typeface="B Nazanin" panose="00000400000000000000" pitchFamily="2" charset="-78"/>
            </a:endParaRPr>
          </a:p>
        </p:txBody>
      </p:sp>
    </p:spTree>
    <p:extLst>
      <p:ext uri="{BB962C8B-B14F-4D97-AF65-F5344CB8AC3E}">
        <p14:creationId xmlns:p14="http://schemas.microsoft.com/office/powerpoint/2010/main" val="219062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587" y="548181"/>
            <a:ext cx="10652234" cy="5521544"/>
          </a:xfrm>
        </p:spPr>
        <p:txBody>
          <a:bodyPr>
            <a:normAutofit/>
          </a:bodyPr>
          <a:lstStyle/>
          <a:p>
            <a:pPr marL="0" indent="0">
              <a:lnSpc>
                <a:spcPct val="150000"/>
              </a:lnSpc>
              <a:buNone/>
            </a:pPr>
            <a:r>
              <a:rPr lang="ar-SA" dirty="0">
                <a:solidFill>
                  <a:srgbClr val="FF0000"/>
                </a:solidFill>
                <a:latin typeface="Calibri" panose="020F0502020204030204" pitchFamily="34" charset="0"/>
                <a:ea typeface="Times New Roman" panose="02020603050405020304" pitchFamily="18" charset="0"/>
                <a:cs typeface="B Nazanin" panose="00000400000000000000" pitchFamily="2" charset="-78"/>
              </a:rPr>
              <a:t>وسایل کمک‌آموزشی </a:t>
            </a:r>
            <a:r>
              <a:rPr lang="ar-SA" dirty="0">
                <a:latin typeface="Calibri" panose="020F0502020204030204" pitchFamily="34" charset="0"/>
                <a:ea typeface="Times New Roman" panose="02020603050405020304" pitchFamily="18" charset="0"/>
                <a:cs typeface="B Nazanin" panose="00000400000000000000" pitchFamily="2" charset="-78"/>
              </a:rPr>
              <a:t>شامل رسانه‌ها، </a:t>
            </a:r>
            <a:r>
              <a:rPr lang="ar-SA" dirty="0" smtClean="0">
                <a:latin typeface="Calibri" panose="020F0502020204030204" pitchFamily="34" charset="0"/>
                <a:ea typeface="Times New Roman" panose="02020603050405020304" pitchFamily="18" charset="0"/>
                <a:cs typeface="B Nazanin" panose="00000400000000000000" pitchFamily="2" charset="-78"/>
              </a:rPr>
              <a:t>تصاویر،</a:t>
            </a:r>
            <a:r>
              <a:rPr lang="fa-IR" dirty="0" smtClean="0">
                <a:latin typeface="Calibri" panose="020F0502020204030204" pitchFamily="34" charset="0"/>
                <a:ea typeface="Times New Roman" panose="02020603050405020304" pitchFamily="18" charset="0"/>
                <a:cs typeface="B Nazanin" panose="00000400000000000000" pitchFamily="2" charset="-78"/>
              </a:rPr>
              <a:t>نقشه ها،</a:t>
            </a:r>
            <a:r>
              <a:rPr lang="ar-SA" dirty="0" smtClean="0">
                <a:latin typeface="Calibri" panose="020F0502020204030204" pitchFamily="34" charset="0"/>
                <a:ea typeface="Times New Roman" panose="02020603050405020304" pitchFamily="18" charset="0"/>
                <a:cs typeface="B Nazanin" panose="00000400000000000000" pitchFamily="2" charset="-78"/>
              </a:rPr>
              <a:t> </a:t>
            </a:r>
            <a:r>
              <a:rPr lang="ar-SA" dirty="0">
                <a:latin typeface="Calibri" panose="020F0502020204030204" pitchFamily="34" charset="0"/>
                <a:ea typeface="Times New Roman" panose="02020603050405020304" pitchFamily="18" charset="0"/>
                <a:cs typeface="B Nazanin" panose="00000400000000000000" pitchFamily="2" charset="-78"/>
              </a:rPr>
              <a:t>استفاد‌ه از نمایش، بازی‌های آموزشی و ایجاد‌ گروه‌های کوچک د‌انش‌آموزی برای فعالیت‌های د‌رسی و ذوقی است که </a:t>
            </a:r>
            <a:r>
              <a:rPr lang="ar-SA" u="sng" dirty="0">
                <a:latin typeface="Calibri" panose="020F0502020204030204" pitchFamily="34" charset="0"/>
                <a:ea typeface="Times New Roman" panose="02020603050405020304" pitchFamily="18" charset="0"/>
                <a:cs typeface="B Nazanin" panose="00000400000000000000" pitchFamily="2" charset="-78"/>
              </a:rPr>
              <a:t>امر یاد‌گیری را بسیار مطلوب و جذاب می‌سازد‌ </a:t>
            </a:r>
            <a:r>
              <a:rPr lang="ar-SA" dirty="0">
                <a:latin typeface="Calibri" panose="020F0502020204030204" pitchFamily="34" charset="0"/>
                <a:ea typeface="Times New Roman" panose="02020603050405020304" pitchFamily="18" charset="0"/>
                <a:cs typeface="B Nazanin" panose="00000400000000000000" pitchFamily="2" charset="-78"/>
              </a:rPr>
              <a:t>و هد‌ف از کاربرد‌ انواع وسایل کمک‌آموزشی، </a:t>
            </a:r>
            <a:r>
              <a:rPr lang="ar-SA" b="1" dirty="0">
                <a:latin typeface="Calibri" panose="020F0502020204030204" pitchFamily="34" charset="0"/>
                <a:ea typeface="Times New Roman" panose="02020603050405020304" pitchFamily="18" charset="0"/>
                <a:cs typeface="B Nazanin" panose="00000400000000000000" pitchFamily="2" charset="-78"/>
              </a:rPr>
              <a:t>تسهیل و تسریع آموزش و یاد‌گیری</a:t>
            </a:r>
            <a:r>
              <a:rPr lang="ar-SA" sz="3200" dirty="0">
                <a:latin typeface="Calibri" panose="020F0502020204030204" pitchFamily="34" charset="0"/>
                <a:ea typeface="Times New Roman" panose="02020603050405020304" pitchFamily="18" charset="0"/>
                <a:cs typeface="B Nazanin" panose="00000400000000000000" pitchFamily="2" charset="-78"/>
              </a:rPr>
              <a:t> </a:t>
            </a:r>
            <a:r>
              <a:rPr lang="ar-SA" dirty="0">
                <a:latin typeface="Calibri" panose="020F0502020204030204" pitchFamily="34" charset="0"/>
                <a:ea typeface="Times New Roman" panose="02020603050405020304" pitchFamily="18" charset="0"/>
                <a:cs typeface="B Nazanin" panose="00000400000000000000" pitchFamily="2" charset="-78"/>
              </a:rPr>
              <a:t>است. استفاد‌ه از مواد‌ و وسایل آموزشی باعث توجه بیشتر فراگیران و د‌ر نتیجه کاهش میزان تاثیر موانع ارتباطی از نوع فیزیکی آن می‌شود‌ و ارتباط و تفاهم بیشتری بین معلم و شاگرد‌ برقرار می‌کند‌. د‌ر حقیقت وسایل کمک‌آموزشی، بخشی از تکنولوژی آموزشی است که هد‌ف آن حل مسائل و مشکلات آموزشی، از طریق بررسی و کنترل کلیه عوامل موثر د‌ر یاد‌گیری و مجموعه اجزای تشکیل‌د‌هند‌ه فرآیند‌ آموزشی است.</a:t>
            </a:r>
            <a:endParaRPr lang="fa-IR" dirty="0">
              <a:cs typeface="B Nazanin" panose="00000400000000000000" pitchFamily="2" charset="-78"/>
            </a:endParaRPr>
          </a:p>
        </p:txBody>
      </p:sp>
    </p:spTree>
    <p:extLst>
      <p:ext uri="{BB962C8B-B14F-4D97-AF65-F5344CB8AC3E}">
        <p14:creationId xmlns:p14="http://schemas.microsoft.com/office/powerpoint/2010/main" val="285371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8103" y="611680"/>
            <a:ext cx="10515600" cy="4351338"/>
          </a:xfrm>
        </p:spPr>
        <p:txBody>
          <a:bodyPr/>
          <a:lstStyle/>
          <a:p>
            <a:pPr>
              <a:lnSpc>
                <a:spcPct val="150000"/>
              </a:lnSpc>
              <a:spcAft>
                <a:spcPts val="800"/>
              </a:spcAft>
              <a:buFont typeface="Wingdings" panose="05000000000000000000" pitchFamily="2" charset="2"/>
              <a:buChar char="§"/>
            </a:pPr>
            <a:r>
              <a:rPr lang="fa-IR" dirty="0" smtClean="0">
                <a:solidFill>
                  <a:srgbClr val="FF0000"/>
                </a:solidFill>
                <a:latin typeface="Calibri" panose="020F0502020204030204" pitchFamily="34" charset="0"/>
                <a:ea typeface="Times New Roman" panose="02020603050405020304" pitchFamily="18" charset="0"/>
                <a:cs typeface="B Nazanin" panose="00000400000000000000" pitchFamily="2" charset="-78"/>
              </a:rPr>
              <a:t>در نتیجه </a:t>
            </a:r>
            <a:r>
              <a:rPr lang="ar-SA" dirty="0" smtClean="0">
                <a:latin typeface="Calibri" panose="020F0502020204030204" pitchFamily="34" charset="0"/>
                <a:ea typeface="Times New Roman" panose="02020603050405020304" pitchFamily="18" charset="0"/>
                <a:cs typeface="B Nazanin" panose="00000400000000000000" pitchFamily="2" charset="-78"/>
              </a:rPr>
              <a:t>مرحله </a:t>
            </a:r>
            <a:r>
              <a:rPr lang="ar-SA" dirty="0">
                <a:latin typeface="Calibri" panose="020F0502020204030204" pitchFamily="34" charset="0"/>
                <a:ea typeface="Times New Roman" panose="02020603050405020304" pitchFamily="18" charset="0"/>
                <a:cs typeface="B Nazanin" panose="00000400000000000000" pitchFamily="2" charset="-78"/>
              </a:rPr>
              <a:t>تکنولوژی سخت‌افزارها (استفاد‌ه از د‌ستگاه‌های سمعی و بصری) و مرحله تکنولوژی نرم‌افزارها (برنامه‌ریزی، طراحی و تولید‌ مواد‌ سمعی و بصری مانند‌ فیلم، اسلاید‌، چارت، پوستر، نقشه و</a:t>
            </a:r>
            <a:r>
              <a:rPr lang="ar-SA" dirty="0">
                <a:latin typeface="Calibri" panose="020F0502020204030204" pitchFamily="34" charset="0"/>
                <a:ea typeface="Times New Roman" panose="02020603050405020304" pitchFamily="18" charset="0"/>
                <a:cs typeface="Sakkal Majalla" panose="02000000000000000000" pitchFamily="2" charset="-78"/>
              </a:rPr>
              <a:t>…</a:t>
            </a:r>
            <a:r>
              <a:rPr lang="ar-SA" dirty="0">
                <a:latin typeface="Calibri" panose="020F0502020204030204" pitchFamily="34" charset="0"/>
                <a:ea typeface="Times New Roman" panose="02020603050405020304" pitchFamily="18" charset="0"/>
                <a:cs typeface="B Nazanin" panose="00000400000000000000" pitchFamily="2" charset="-78"/>
              </a:rPr>
              <a:t>)، بخشی از تکنولوژی آموزشی است که نگرش سیستماتیک به کل فرایند‌ تد‌ریس-یاد‌گیری محسوب می‌شود‌ و منظور به‌کارگیری روش علمی د‌ر فرآیند‌ یاد‌د‌هی-یاد‌گیری، کاربرد‌ مفاهیم و قوانین علمی د‌ر عمل و پرورش مهارت‌های روانی-حرکتی د‌انش‌آموزان است.</a:t>
            </a:r>
            <a:endParaRPr lang="en-US" sz="2000" dirty="0">
              <a:latin typeface="Calibri" panose="020F0502020204030204" pitchFamily="34" charset="0"/>
              <a:ea typeface="Times New Roman" panose="02020603050405020304" pitchFamily="18" charset="0"/>
              <a:cs typeface="Arial" panose="020B0604020202020204" pitchFamily="34" charset="0"/>
            </a:endParaRPr>
          </a:p>
          <a:p>
            <a:endParaRPr lang="fa-IR" dirty="0"/>
          </a:p>
        </p:txBody>
      </p:sp>
    </p:spTree>
    <p:extLst>
      <p:ext uri="{BB962C8B-B14F-4D97-AF65-F5344CB8AC3E}">
        <p14:creationId xmlns:p14="http://schemas.microsoft.com/office/powerpoint/2010/main" val="1520953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Rounded Rectangle 3"/>
          <p:cNvSpPr/>
          <p:nvPr/>
        </p:nvSpPr>
        <p:spPr>
          <a:xfrm>
            <a:off x="4762500" y="2413000"/>
            <a:ext cx="3302000" cy="1828800"/>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r>
              <a:rPr lang="fa-IR" sz="54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IranNastaliq" panose="02020505000000020003" pitchFamily="18" charset="0"/>
                <a:cs typeface="IranNastaliq" panose="02020505000000020003" pitchFamily="18" charset="0"/>
              </a:rPr>
              <a:t>رسانه های آموزشی</a:t>
            </a:r>
          </a:p>
        </p:txBody>
      </p:sp>
      <p:sp>
        <p:nvSpPr>
          <p:cNvPr id="7" name="Chevron 6"/>
          <p:cNvSpPr/>
          <p:nvPr/>
        </p:nvSpPr>
        <p:spPr>
          <a:xfrm rot="16200000">
            <a:off x="6007101" y="1328742"/>
            <a:ext cx="812800" cy="1025525"/>
          </a:xfrm>
          <a:prstGeom prst="chevron">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solidFill>
                <a:schemeClr val="tx1"/>
              </a:solidFill>
            </a:endParaRPr>
          </a:p>
        </p:txBody>
      </p:sp>
      <p:sp>
        <p:nvSpPr>
          <p:cNvPr id="8" name="Chevron 7"/>
          <p:cNvSpPr/>
          <p:nvPr/>
        </p:nvSpPr>
        <p:spPr>
          <a:xfrm rot="5400000">
            <a:off x="6007100" y="4300533"/>
            <a:ext cx="812800" cy="1025525"/>
          </a:xfrm>
          <a:prstGeom prst="chevron">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solidFill>
                <a:schemeClr val="tx1"/>
              </a:solidFill>
            </a:endParaRPr>
          </a:p>
        </p:txBody>
      </p:sp>
      <p:sp>
        <p:nvSpPr>
          <p:cNvPr id="9" name="Chevron 8"/>
          <p:cNvSpPr/>
          <p:nvPr/>
        </p:nvSpPr>
        <p:spPr>
          <a:xfrm>
            <a:off x="8318500" y="2773374"/>
            <a:ext cx="812800" cy="1025525"/>
          </a:xfrm>
          <a:prstGeom prst="chevron">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solidFill>
                <a:schemeClr val="tx1"/>
              </a:solidFill>
            </a:endParaRPr>
          </a:p>
        </p:txBody>
      </p:sp>
      <p:sp>
        <p:nvSpPr>
          <p:cNvPr id="11" name="Chevron 10"/>
          <p:cNvSpPr/>
          <p:nvPr/>
        </p:nvSpPr>
        <p:spPr>
          <a:xfrm rot="10952072">
            <a:off x="3673422" y="2778143"/>
            <a:ext cx="812800" cy="1025525"/>
          </a:xfrm>
          <a:prstGeom prst="chevron">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solidFill>
                <a:schemeClr val="tx1"/>
              </a:solidFill>
            </a:endParaRPr>
          </a:p>
        </p:txBody>
      </p:sp>
      <p:sp>
        <p:nvSpPr>
          <p:cNvPr id="12" name="Oval 11"/>
          <p:cNvSpPr/>
          <p:nvPr/>
        </p:nvSpPr>
        <p:spPr>
          <a:xfrm>
            <a:off x="1130088" y="2714642"/>
            <a:ext cx="2349500" cy="1142991"/>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3200" b="1" dirty="0" smtClean="0">
                <a:solidFill>
                  <a:schemeClr val="tx1"/>
                </a:solidFill>
                <a:cs typeface="B Nazanin" panose="00000400000000000000" pitchFamily="2" charset="-78"/>
              </a:rPr>
              <a:t>دیداری</a:t>
            </a:r>
            <a:endParaRPr lang="fa-IR" sz="3200" b="1" dirty="0">
              <a:solidFill>
                <a:schemeClr val="tx1"/>
              </a:solidFill>
              <a:cs typeface="B Nazanin" panose="00000400000000000000" pitchFamily="2" charset="-78"/>
            </a:endParaRPr>
          </a:p>
        </p:txBody>
      </p:sp>
      <p:sp>
        <p:nvSpPr>
          <p:cNvPr id="13" name="Oval 12"/>
          <p:cNvSpPr/>
          <p:nvPr/>
        </p:nvSpPr>
        <p:spPr>
          <a:xfrm>
            <a:off x="4851400" y="0"/>
            <a:ext cx="3101975" cy="1225545"/>
          </a:xfrm>
          <a:prstGeom prst="ellipse">
            <a:avLst/>
          </a:prstGeom>
          <a:solidFill>
            <a:schemeClr val="accent4">
              <a:lumMod val="20000"/>
              <a:lumOff val="80000"/>
            </a:schemeClr>
          </a:solidFill>
        </p:spPr>
        <p:style>
          <a:lnRef idx="1">
            <a:schemeClr val="accent3"/>
          </a:lnRef>
          <a:fillRef idx="2">
            <a:schemeClr val="accent3"/>
          </a:fillRef>
          <a:effectRef idx="1">
            <a:schemeClr val="accent3"/>
          </a:effectRef>
          <a:fontRef idx="minor">
            <a:schemeClr val="dk1"/>
          </a:fontRef>
        </p:style>
        <p:txBody>
          <a:bodyPr rtlCol="1" anchor="ctr"/>
          <a:lstStyle/>
          <a:p>
            <a:pPr algn="ctr"/>
            <a:r>
              <a:rPr lang="fa-IR" sz="2400" b="1" dirty="0" smtClean="0">
                <a:ln w="0"/>
                <a:solidFill>
                  <a:schemeClr val="tx1"/>
                </a:solidFill>
                <a:effectLst>
                  <a:outerShdw blurRad="38100" dist="25400" dir="5400000" algn="ctr" rotWithShape="0">
                    <a:srgbClr val="6E747A">
                      <a:alpha val="43000"/>
                    </a:srgbClr>
                  </a:outerShdw>
                </a:effectLst>
                <a:cs typeface="B Nazanin" panose="00000400000000000000" pitchFamily="2" charset="-78"/>
              </a:rPr>
              <a:t>دیداری- شنیداری</a:t>
            </a:r>
            <a:endParaRPr lang="fa-IR" sz="2400" b="1" dirty="0">
              <a:ln w="0"/>
              <a:solidFill>
                <a:schemeClr val="tx1"/>
              </a:solidFill>
              <a:effectLst>
                <a:outerShdw blurRad="38100" dist="25400" dir="5400000" algn="ctr" rotWithShape="0">
                  <a:srgbClr val="6E747A">
                    <a:alpha val="43000"/>
                  </a:srgbClr>
                </a:outerShdw>
              </a:effectLst>
              <a:cs typeface="B Nazanin" panose="00000400000000000000" pitchFamily="2" charset="-78"/>
            </a:endParaRPr>
          </a:p>
        </p:txBody>
      </p:sp>
      <p:sp>
        <p:nvSpPr>
          <p:cNvPr id="14" name="Oval 13"/>
          <p:cNvSpPr/>
          <p:nvPr/>
        </p:nvSpPr>
        <p:spPr>
          <a:xfrm>
            <a:off x="9385300" y="2679699"/>
            <a:ext cx="2349500" cy="1142991"/>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3200" b="1" dirty="0" smtClean="0">
                <a:solidFill>
                  <a:schemeClr val="tx1"/>
                </a:solidFill>
                <a:cs typeface="B Nazanin" panose="00000400000000000000" pitchFamily="2" charset="-78"/>
              </a:rPr>
              <a:t>شنیداری</a:t>
            </a:r>
            <a:endParaRPr lang="fa-IR" sz="3200" b="1" dirty="0">
              <a:solidFill>
                <a:schemeClr val="tx1"/>
              </a:solidFill>
              <a:cs typeface="B Nazanin" panose="00000400000000000000" pitchFamily="2" charset="-78"/>
            </a:endParaRPr>
          </a:p>
        </p:txBody>
      </p:sp>
      <p:sp>
        <p:nvSpPr>
          <p:cNvPr id="15" name="Oval 14"/>
          <p:cNvSpPr/>
          <p:nvPr/>
        </p:nvSpPr>
        <p:spPr>
          <a:xfrm>
            <a:off x="5238750" y="5549900"/>
            <a:ext cx="2349500" cy="1142991"/>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3200" b="1" dirty="0" smtClean="0">
                <a:solidFill>
                  <a:schemeClr val="tx1"/>
                </a:solidFill>
                <a:cs typeface="B Nazanin" panose="00000400000000000000" pitchFamily="2" charset="-78"/>
              </a:rPr>
              <a:t>چند بعدی</a:t>
            </a:r>
            <a:endParaRPr lang="fa-IR" sz="3200" b="1" dirty="0">
              <a:solidFill>
                <a:schemeClr val="tx1"/>
              </a:solidFill>
              <a:cs typeface="B Nazanin" panose="00000400000000000000" pitchFamily="2" charset="-78"/>
            </a:endParaRPr>
          </a:p>
        </p:txBody>
      </p:sp>
      <p:sp>
        <p:nvSpPr>
          <p:cNvPr id="16" name="Down Arrow 15"/>
          <p:cNvSpPr/>
          <p:nvPr/>
        </p:nvSpPr>
        <p:spPr>
          <a:xfrm>
            <a:off x="1955800" y="3992566"/>
            <a:ext cx="450638" cy="498467"/>
          </a:xfrm>
          <a:prstGeom prst="downArrow">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p>
        </p:txBody>
      </p:sp>
      <p:sp>
        <p:nvSpPr>
          <p:cNvPr id="17" name="Rectangle 16"/>
          <p:cNvSpPr/>
          <p:nvPr/>
        </p:nvSpPr>
        <p:spPr>
          <a:xfrm>
            <a:off x="1321582" y="5619767"/>
            <a:ext cx="1663700" cy="787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fa-IR" sz="2000" dirty="0" smtClean="0">
                <a:solidFill>
                  <a:schemeClr val="tx1"/>
                </a:solidFill>
                <a:cs typeface="B Nazanin" panose="00000400000000000000" pitchFamily="2" charset="-78"/>
              </a:rPr>
              <a:t>1- نقشه ها </a:t>
            </a:r>
          </a:p>
          <a:p>
            <a:r>
              <a:rPr lang="fa-IR" sz="2000" dirty="0" smtClean="0">
                <a:solidFill>
                  <a:schemeClr val="tx1"/>
                </a:solidFill>
                <a:cs typeface="B Nazanin" panose="00000400000000000000" pitchFamily="2" charset="-78"/>
              </a:rPr>
              <a:t>2- کره جغرافیایی</a:t>
            </a:r>
            <a:endParaRPr lang="fa-IR" sz="2000" dirty="0">
              <a:solidFill>
                <a:schemeClr val="tx1"/>
              </a:solidFill>
              <a:cs typeface="B Nazanin" panose="00000400000000000000" pitchFamily="2" charset="-78"/>
            </a:endParaRPr>
          </a:p>
        </p:txBody>
      </p:sp>
      <p:sp>
        <p:nvSpPr>
          <p:cNvPr id="2" name="Rounded Rectangle 1"/>
          <p:cNvSpPr/>
          <p:nvPr/>
        </p:nvSpPr>
        <p:spPr>
          <a:xfrm>
            <a:off x="1437025" y="4561317"/>
            <a:ext cx="1488187" cy="43180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fa-IR" b="1" dirty="0" smtClean="0">
                <a:solidFill>
                  <a:schemeClr val="tx1"/>
                </a:solidFill>
                <a:cs typeface="B Nazanin" panose="00000400000000000000" pitchFamily="2" charset="-78"/>
              </a:rPr>
              <a:t>دیداری ترسیمی</a:t>
            </a:r>
            <a:endParaRPr lang="fa-IR" b="1" dirty="0">
              <a:solidFill>
                <a:schemeClr val="tx1"/>
              </a:solidFill>
              <a:cs typeface="B Nazanin" panose="00000400000000000000" pitchFamily="2" charset="-78"/>
            </a:endParaRPr>
          </a:p>
        </p:txBody>
      </p:sp>
      <p:pic>
        <p:nvPicPr>
          <p:cNvPr id="3" name="Picture 2"/>
          <p:cNvPicPr>
            <a:picLocks noChangeAspect="1"/>
          </p:cNvPicPr>
          <p:nvPr/>
        </p:nvPicPr>
        <p:blipFill>
          <a:blip r:embed="rId3"/>
          <a:stretch>
            <a:fillRect/>
          </a:stretch>
        </p:blipFill>
        <p:spPr>
          <a:xfrm>
            <a:off x="1900426" y="5027233"/>
            <a:ext cx="506012" cy="524301"/>
          </a:xfrm>
          <a:prstGeom prst="rect">
            <a:avLst/>
          </a:prstGeom>
        </p:spPr>
      </p:pic>
    </p:spTree>
    <p:extLst>
      <p:ext uri="{BB962C8B-B14F-4D97-AF65-F5344CB8AC3E}">
        <p14:creationId xmlns:p14="http://schemas.microsoft.com/office/powerpoint/2010/main" val="19350017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a:softEdge rad="112500"/>
          </a:effectLst>
        </p:spPr>
      </p:pic>
      <p:sp>
        <p:nvSpPr>
          <p:cNvPr id="6" name="Rectangle 5"/>
          <p:cNvSpPr/>
          <p:nvPr/>
        </p:nvSpPr>
        <p:spPr>
          <a:xfrm>
            <a:off x="567559" y="4382814"/>
            <a:ext cx="6526924" cy="1686910"/>
          </a:xfrm>
          <a:prstGeom prst="rect">
            <a:avLst/>
          </a:prstGeom>
          <a:solidFill>
            <a:srgbClr val="FFFF00"/>
          </a:solidFill>
          <a:ln>
            <a:noFill/>
          </a:ln>
          <a:effectLst>
            <a:reflection blurRad="6350" stA="50000" endA="300" endPos="38500" dist="50800" dir="5400000" sy="-100000" algn="bl" rotWithShape="0"/>
            <a:softEdge rad="31750"/>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8000" b="1" dirty="0">
                <a:ln w="6600">
                  <a:solidFill>
                    <a:schemeClr val="accent2"/>
                  </a:solidFill>
                  <a:prstDash val="solid"/>
                </a:ln>
                <a:solidFill>
                  <a:sysClr val="windowText" lastClr="000000"/>
                </a:solidFill>
                <a:effectLst>
                  <a:glow rad="228600">
                    <a:schemeClr val="accent2">
                      <a:satMod val="175000"/>
                      <a:alpha val="40000"/>
                    </a:schemeClr>
                  </a:glow>
                  <a:outerShdw dist="38100" dir="2700000" algn="tl" rotWithShape="0">
                    <a:schemeClr val="accent2"/>
                  </a:outerShdw>
                </a:effectLst>
                <a:latin typeface="IranNastaliq" panose="02020505000000020003" pitchFamily="18" charset="0"/>
                <a:cs typeface="IranNastaliq" panose="02020505000000020003" pitchFamily="18" charset="0"/>
              </a:rPr>
              <a:t>از حسن توجه شما سپاسگزارم</a:t>
            </a:r>
            <a:endParaRPr lang="en-US" sz="8000" b="1" dirty="0">
              <a:ln w="6600">
                <a:solidFill>
                  <a:schemeClr val="accent2"/>
                </a:solidFill>
                <a:prstDash val="solid"/>
              </a:ln>
              <a:solidFill>
                <a:sysClr val="windowText" lastClr="000000"/>
              </a:solidFill>
              <a:effectLst>
                <a:glow rad="228600">
                  <a:schemeClr val="accent2">
                    <a:satMod val="175000"/>
                    <a:alpha val="40000"/>
                  </a:schemeClr>
                </a:glow>
                <a:outerShdw dist="38100" dir="2700000" algn="tl" rotWithShape="0">
                  <a:schemeClr val="accent2"/>
                </a:outerShdw>
              </a:effectLst>
              <a:latin typeface="IranNastaliq" panose="02020505000000020003" pitchFamily="18" charset="0"/>
              <a:cs typeface="IranNastaliq" panose="02020505000000020003" pitchFamily="18" charset="0"/>
            </a:endParaRPr>
          </a:p>
        </p:txBody>
      </p:sp>
    </p:spTree>
    <p:extLst>
      <p:ext uri="{BB962C8B-B14F-4D97-AF65-F5344CB8AC3E}">
        <p14:creationId xmlns:p14="http://schemas.microsoft.com/office/powerpoint/2010/main" val="39911894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315200" y="365124"/>
            <a:ext cx="4367048" cy="5610007"/>
          </a:xfrm>
        </p:spPr>
        <p:txBody>
          <a:bodyPr/>
          <a:lstStyle/>
          <a:p>
            <a:pPr marL="0" indent="0">
              <a:buNone/>
            </a:pPr>
            <a:r>
              <a:rPr lang="ar-SA" dirty="0">
                <a:solidFill>
                  <a:srgbClr val="FF0000"/>
                </a:solidFill>
                <a:cs typeface="B Nazanin" panose="00000400000000000000" pitchFamily="2" charset="-78"/>
              </a:rPr>
              <a:t>در لغت نامه </a:t>
            </a:r>
            <a:r>
              <a:rPr lang="ar-SA" dirty="0" smtClean="0">
                <a:solidFill>
                  <a:srgbClr val="FF0000"/>
                </a:solidFill>
                <a:cs typeface="B Nazanin" panose="00000400000000000000" pitchFamily="2" charset="-78"/>
              </a:rPr>
              <a:t>دهخدا</a:t>
            </a:r>
            <a:r>
              <a:rPr lang="fa-IR" dirty="0" smtClean="0">
                <a:solidFill>
                  <a:srgbClr val="FF0000"/>
                </a:solidFill>
                <a:cs typeface="B Nazanin" panose="00000400000000000000" pitchFamily="2" charset="-78"/>
              </a:rPr>
              <a:t>:</a:t>
            </a:r>
          </a:p>
          <a:p>
            <a:pPr marL="0" indent="0">
              <a:buNone/>
            </a:pPr>
            <a:r>
              <a:rPr lang="fa-IR" dirty="0" smtClean="0">
                <a:solidFill>
                  <a:srgbClr val="FF0000"/>
                </a:solidFill>
                <a:cs typeface="B Nazanin" panose="00000400000000000000" pitchFamily="2" charset="-78"/>
              </a:rPr>
              <a:t>نقشه</a:t>
            </a:r>
            <a:r>
              <a:rPr lang="ar-SA" dirty="0" smtClean="0">
                <a:solidFill>
                  <a:srgbClr val="FF0000"/>
                </a:solidFill>
                <a:cs typeface="B Nazanin" panose="00000400000000000000" pitchFamily="2" charset="-78"/>
              </a:rPr>
              <a:t> </a:t>
            </a:r>
            <a:r>
              <a:rPr lang="ar-SA" dirty="0" smtClean="0">
                <a:cs typeface="B Nazanin" panose="00000400000000000000" pitchFamily="2" charset="-78"/>
              </a:rPr>
              <a:t>طرح </a:t>
            </a:r>
            <a:r>
              <a:rPr lang="ar-SA" dirty="0">
                <a:cs typeface="B Nazanin" panose="00000400000000000000" pitchFamily="2" charset="-78"/>
              </a:rPr>
              <a:t>و تصویری که به مقیاسی بسیار کوچکتر از محله یا راه یا شهر یا مملکت یا قاره یا کره زمین برکاغذ رسم کنند تا به دلالت آن موقعیت طبیعی، اقتصادی و سیاسی و دیگر مشخصات آن سرزمین را به دیگر </a:t>
            </a:r>
            <a:r>
              <a:rPr lang="ar-SA" dirty="0" smtClean="0">
                <a:cs typeface="B Nazanin" panose="00000400000000000000" pitchFamily="2" charset="-78"/>
              </a:rPr>
              <a:t>بشناسانن</a:t>
            </a:r>
            <a:r>
              <a:rPr lang="fa-IR" dirty="0" smtClean="0">
                <a:cs typeface="B Nazanin" panose="00000400000000000000" pitchFamily="2" charset="-78"/>
              </a:rPr>
              <a:t>د.</a:t>
            </a:r>
            <a:endParaRPr lang="en-US" dirty="0" smtClean="0">
              <a:cs typeface="B Nazanin" panose="00000400000000000000" pitchFamily="2" charset="-78"/>
            </a:endParaRPr>
          </a:p>
          <a:p>
            <a:pPr marL="0" indent="0">
              <a:buNone/>
            </a:pPr>
            <a:r>
              <a:rPr lang="fa-IR" dirty="0" smtClean="0">
                <a:solidFill>
                  <a:srgbClr val="FF0000"/>
                </a:solidFill>
                <a:cs typeface="B Nazanin" panose="00000400000000000000" pitchFamily="2" charset="-78"/>
              </a:rPr>
              <a:t>در اصطلاح: </a:t>
            </a:r>
          </a:p>
          <a:p>
            <a:pPr marL="0" indent="0">
              <a:buNone/>
            </a:pPr>
            <a:r>
              <a:rPr lang="ar-SA" dirty="0" smtClean="0">
                <a:solidFill>
                  <a:srgbClr val="FF0000"/>
                </a:solidFill>
                <a:cs typeface="B Nazanin" panose="00000400000000000000" pitchFamily="2" charset="-78"/>
              </a:rPr>
              <a:t>نقشه</a:t>
            </a:r>
            <a:r>
              <a:rPr lang="ar-SA" dirty="0" smtClean="0">
                <a:cs typeface="B Nazanin" panose="00000400000000000000" pitchFamily="2" charset="-78"/>
              </a:rPr>
              <a:t> </a:t>
            </a:r>
            <a:r>
              <a:rPr lang="ar-SA" dirty="0">
                <a:cs typeface="B Nazanin" panose="00000400000000000000" pitchFamily="2" charset="-78"/>
              </a:rPr>
              <a:t>تصويري است از سطح زمين كه به نسبت مورد نياز كوچك شده است</a:t>
            </a:r>
            <a:r>
              <a:rPr lang="ar-SA" dirty="0" smtClean="0">
                <a:cs typeface="B Nazanin" panose="00000400000000000000" pitchFamily="2" charset="-78"/>
              </a:rPr>
              <a:t>.</a:t>
            </a:r>
            <a:endParaRPr lang="fa-IR" dirty="0" smtClean="0">
              <a:cs typeface="B Nazanin" panose="00000400000000000000" pitchFamily="2" charset="-78"/>
            </a:endParaRPr>
          </a:p>
          <a:p>
            <a:endParaRPr lang="fa-IR" dirty="0" smtClean="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760" y="216202"/>
            <a:ext cx="3499904" cy="28807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09849" y="216202"/>
            <a:ext cx="3515710" cy="29539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09848" y="3297127"/>
            <a:ext cx="3405351" cy="31623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0760" y="3297126"/>
            <a:ext cx="3610284" cy="32814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9328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08100" y="504825"/>
            <a:ext cx="10515600" cy="1325563"/>
          </a:xfrm>
        </p:spPr>
        <p:txBody>
          <a:bodyPr>
            <a:normAutofit fontScale="90000"/>
          </a:bodyPr>
          <a:lstStyle/>
          <a:p>
            <a:r>
              <a:rPr lang="ar-SA" dirty="0"/>
              <a:t> </a:t>
            </a:r>
            <a:r>
              <a:rPr lang="en-US" b="1" dirty="0">
                <a:ln w="6600">
                  <a:solidFill>
                    <a:schemeClr val="accent2"/>
                  </a:solidFill>
                  <a:prstDash val="solid"/>
                </a:ln>
                <a:solidFill>
                  <a:sysClr val="windowText" lastClr="000000"/>
                </a:solidFill>
                <a:effectLst>
                  <a:outerShdw dist="38100" dir="2700000" algn="tl" rotWithShape="0">
                    <a:schemeClr val="accent2"/>
                  </a:outerShdw>
                </a:effectLst>
              </a:rPr>
              <a:t/>
            </a:r>
            <a:br>
              <a:rPr lang="en-US" b="1" dirty="0">
                <a:ln w="6600">
                  <a:solidFill>
                    <a:schemeClr val="accent2"/>
                  </a:solidFill>
                  <a:prstDash val="solid"/>
                </a:ln>
                <a:solidFill>
                  <a:sysClr val="windowText" lastClr="000000"/>
                </a:solidFill>
                <a:effectLst>
                  <a:outerShdw dist="38100" dir="2700000" algn="tl" rotWithShape="0">
                    <a:schemeClr val="accent2"/>
                  </a:outerShdw>
                </a:effectLst>
              </a:rPr>
            </a:br>
            <a:r>
              <a:rPr lang="ar-SA" sz="3600" b="1" dirty="0">
                <a:ln w="6600">
                  <a:solidFill>
                    <a:schemeClr val="accent2"/>
                  </a:solidFill>
                  <a:prstDash val="solid"/>
                </a:ln>
                <a:solidFill>
                  <a:sysClr val="windowText" lastClr="000000"/>
                </a:solidFill>
                <a:effectLst>
                  <a:outerShdw dist="38100" dir="2700000" algn="tl" rotWithShape="0">
                    <a:schemeClr val="accent2"/>
                  </a:outerShdw>
                </a:effectLst>
                <a:cs typeface="B Nazanin" panose="00000400000000000000" pitchFamily="2" charset="-78"/>
              </a:rPr>
              <a:t>طبقه بندی نقشه از نظر نوع</a:t>
            </a:r>
            <a:r>
              <a:rPr lang="en-US" dirty="0"/>
              <a:t/>
            </a:r>
            <a:br>
              <a:rPr lang="en-US" dirty="0"/>
            </a:br>
            <a:endParaRPr lang="fa-IR" dirty="0"/>
          </a:p>
        </p:txBody>
      </p:sp>
      <p:sp>
        <p:nvSpPr>
          <p:cNvPr id="3" name="Content Placeholder 2"/>
          <p:cNvSpPr>
            <a:spLocks noGrp="1"/>
          </p:cNvSpPr>
          <p:nvPr>
            <p:ph idx="1"/>
          </p:nvPr>
        </p:nvSpPr>
        <p:spPr>
          <a:xfrm>
            <a:off x="1308100" y="1419171"/>
            <a:ext cx="10515600" cy="4748212"/>
          </a:xfrm>
        </p:spPr>
        <p:txBody>
          <a:bodyPr>
            <a:noAutofit/>
          </a:bodyPr>
          <a:lstStyle/>
          <a:p>
            <a:pPr>
              <a:lnSpc>
                <a:spcPct val="150000"/>
              </a:lnSpc>
              <a:spcAft>
                <a:spcPts val="800"/>
              </a:spcAft>
            </a:pPr>
            <a:r>
              <a:rPr lang="ar-SA" sz="2400" b="1" dirty="0">
                <a:solidFill>
                  <a:srgbClr val="FF0000"/>
                </a:solidFill>
                <a:latin typeface="Calibri" panose="020F0502020204030204" pitchFamily="34" charset="0"/>
                <a:ea typeface="Times New Roman" panose="02020603050405020304" pitchFamily="18" charset="0"/>
                <a:cs typeface="B Nazanin" panose="00000400000000000000" pitchFamily="2" charset="-78"/>
              </a:rPr>
              <a:t>نقشه های پلانیمتری </a:t>
            </a:r>
            <a:r>
              <a:rPr lang="fa-IR" sz="2400" b="1" dirty="0" smtClean="0">
                <a:solidFill>
                  <a:srgbClr val="FF0000"/>
                </a:solidFill>
                <a:latin typeface="Calibri" panose="020F0502020204030204" pitchFamily="34" charset="0"/>
                <a:ea typeface="Times New Roman" panose="02020603050405020304" pitchFamily="18" charset="0"/>
                <a:cs typeface="B Nazanin" panose="00000400000000000000" pitchFamily="2" charset="-78"/>
              </a:rPr>
              <a:t>:</a:t>
            </a:r>
            <a:r>
              <a:rPr lang="en-GB" sz="2400" b="1" dirty="0">
                <a:latin typeface="Calibri" panose="020F0502020204030204" pitchFamily="34" charset="0"/>
                <a:ea typeface="Times New Roman" panose="02020603050405020304" pitchFamily="18" charset="0"/>
                <a:cs typeface="B Nazanin" panose="00000400000000000000" pitchFamily="2" charset="-78"/>
              </a:rPr>
              <a:t> </a:t>
            </a:r>
            <a:r>
              <a:rPr lang="fa-IR" sz="2400" dirty="0" smtClean="0">
                <a:latin typeface="Calibri" panose="020F0502020204030204" pitchFamily="34" charset="0"/>
                <a:ea typeface="Times New Roman" panose="02020603050405020304" pitchFamily="18" charset="0"/>
                <a:cs typeface="B Nazanin" panose="00000400000000000000" pitchFamily="2" charset="-78"/>
              </a:rPr>
              <a:t>ن</a:t>
            </a:r>
            <a:r>
              <a:rPr lang="ar-SA" sz="2400" dirty="0" smtClean="0">
                <a:latin typeface="Calibri" panose="020F0502020204030204" pitchFamily="34" charset="0"/>
                <a:ea typeface="Times New Roman" panose="02020603050405020304" pitchFamily="18" charset="0"/>
                <a:cs typeface="B Nazanin" panose="00000400000000000000" pitchFamily="2" charset="-78"/>
              </a:rPr>
              <a:t>قشه </a:t>
            </a:r>
            <a:r>
              <a:rPr lang="ar-SA" sz="2400" dirty="0">
                <a:latin typeface="Calibri" panose="020F0502020204030204" pitchFamily="34" charset="0"/>
                <a:ea typeface="Times New Roman" panose="02020603050405020304" pitchFamily="18" charset="0"/>
                <a:cs typeface="B Nazanin" panose="00000400000000000000" pitchFamily="2" charset="-78"/>
              </a:rPr>
              <a:t>هایی هستند که فقط موقعیت مسطحاتی عوارض را نشان می دهند</a:t>
            </a:r>
            <a:r>
              <a:rPr lang="ar-SA" sz="2400" dirty="0" smtClean="0">
                <a:latin typeface="Calibri" panose="020F0502020204030204" pitchFamily="34" charset="0"/>
                <a:ea typeface="Times New Roman" panose="02020603050405020304" pitchFamily="18" charset="0"/>
                <a:cs typeface="B Nazanin" panose="00000400000000000000" pitchFamily="2" charset="-78"/>
              </a:rPr>
              <a:t>.</a:t>
            </a:r>
            <a:endParaRPr lang="fa-IR" sz="2400" dirty="0" smtClean="0">
              <a:latin typeface="Calibri" panose="020F0502020204030204" pitchFamily="34" charset="0"/>
              <a:ea typeface="Times New Roman" panose="02020603050405020304" pitchFamily="18" charset="0"/>
              <a:cs typeface="B Nazanin" panose="00000400000000000000" pitchFamily="2" charset="-78"/>
            </a:endParaRPr>
          </a:p>
          <a:p>
            <a:pPr>
              <a:lnSpc>
                <a:spcPct val="150000"/>
              </a:lnSpc>
              <a:spcAft>
                <a:spcPts val="800"/>
              </a:spcAft>
            </a:pPr>
            <a:r>
              <a:rPr lang="ar-SA" sz="2400" b="1" dirty="0" smtClean="0">
                <a:solidFill>
                  <a:srgbClr val="FF0000"/>
                </a:solidFill>
                <a:cs typeface="B Nazanin" panose="00000400000000000000" pitchFamily="2" charset="-78"/>
              </a:rPr>
              <a:t>نقشه </a:t>
            </a:r>
            <a:r>
              <a:rPr lang="ar-SA" sz="2400" b="1" dirty="0">
                <a:solidFill>
                  <a:srgbClr val="FF0000"/>
                </a:solidFill>
                <a:cs typeface="B Nazanin" panose="00000400000000000000" pitchFamily="2" charset="-78"/>
              </a:rPr>
              <a:t>های توپوگرافی </a:t>
            </a:r>
            <a:r>
              <a:rPr lang="fa-IR" sz="2400" b="1" dirty="0" smtClean="0">
                <a:solidFill>
                  <a:srgbClr val="FF0000"/>
                </a:solidFill>
                <a:cs typeface="B Nazanin" panose="00000400000000000000" pitchFamily="2" charset="-78"/>
              </a:rPr>
              <a:t>: </a:t>
            </a:r>
            <a:r>
              <a:rPr lang="ar-SA" sz="2400" dirty="0" smtClean="0">
                <a:cs typeface="B Nazanin" panose="00000400000000000000" pitchFamily="2" charset="-78"/>
              </a:rPr>
              <a:t>نقشه </a:t>
            </a:r>
            <a:r>
              <a:rPr lang="ar-SA" sz="2400" dirty="0">
                <a:cs typeface="B Nazanin" panose="00000400000000000000" pitchFamily="2" charset="-78"/>
              </a:rPr>
              <a:t>هائی که علاوه بر </a:t>
            </a:r>
            <a:r>
              <a:rPr lang="ar-SA" sz="2400" dirty="0" smtClean="0">
                <a:cs typeface="B Nazanin" panose="00000400000000000000" pitchFamily="2" charset="-78"/>
              </a:rPr>
              <a:t>موق</a:t>
            </a:r>
            <a:r>
              <a:rPr lang="fa-IR" sz="2400" dirty="0" smtClean="0">
                <a:cs typeface="B Nazanin" panose="00000400000000000000" pitchFamily="2" charset="-78"/>
              </a:rPr>
              <a:t>ع</a:t>
            </a:r>
            <a:r>
              <a:rPr lang="ar-SA" sz="2400" dirty="0" smtClean="0">
                <a:cs typeface="B Nazanin" panose="00000400000000000000" pitchFamily="2" charset="-78"/>
              </a:rPr>
              <a:t>یت </a:t>
            </a:r>
            <a:r>
              <a:rPr lang="ar-SA" sz="2400" dirty="0">
                <a:cs typeface="B Nazanin" panose="00000400000000000000" pitchFamily="2" charset="-78"/>
              </a:rPr>
              <a:t>مسطحاتی،ارتفاع عوارض را نیز </a:t>
            </a:r>
            <a:r>
              <a:rPr lang="ar-SA" sz="2400" dirty="0" smtClean="0">
                <a:cs typeface="B Nazanin" panose="00000400000000000000" pitchFamily="2" charset="-78"/>
              </a:rPr>
              <a:t>مشخص</a:t>
            </a:r>
            <a:r>
              <a:rPr lang="fa-IR" sz="2400" dirty="0" smtClean="0">
                <a:cs typeface="B Nazanin" panose="00000400000000000000" pitchFamily="2" charset="-78"/>
              </a:rPr>
              <a:t> می سازند.</a:t>
            </a:r>
          </a:p>
          <a:p>
            <a:pPr>
              <a:lnSpc>
                <a:spcPct val="150000"/>
              </a:lnSpc>
              <a:spcAft>
                <a:spcPts val="800"/>
              </a:spcAft>
            </a:pPr>
            <a:r>
              <a:rPr lang="ar-SA" sz="2400" b="1" dirty="0" smtClean="0">
                <a:solidFill>
                  <a:srgbClr val="FF0000"/>
                </a:solidFill>
                <a:cs typeface="B Nazanin" panose="00000400000000000000" pitchFamily="2" charset="-78"/>
              </a:rPr>
              <a:t>نق</a:t>
            </a:r>
            <a:r>
              <a:rPr lang="fa-IR" sz="2400" b="1" dirty="0" smtClean="0">
                <a:solidFill>
                  <a:srgbClr val="FF0000"/>
                </a:solidFill>
                <a:cs typeface="B Nazanin" panose="00000400000000000000" pitchFamily="2" charset="-78"/>
              </a:rPr>
              <a:t>ش</a:t>
            </a:r>
            <a:r>
              <a:rPr lang="ar-SA" sz="2400" b="1" dirty="0" smtClean="0">
                <a:solidFill>
                  <a:srgbClr val="FF0000"/>
                </a:solidFill>
                <a:cs typeface="B Nazanin" panose="00000400000000000000" pitchFamily="2" charset="-78"/>
              </a:rPr>
              <a:t>ه </a:t>
            </a:r>
            <a:r>
              <a:rPr lang="ar-SA" sz="2400" b="1" dirty="0">
                <a:solidFill>
                  <a:srgbClr val="FF0000"/>
                </a:solidFill>
                <a:cs typeface="B Nazanin" panose="00000400000000000000" pitchFamily="2" charset="-78"/>
              </a:rPr>
              <a:t>عکسی(فتومپ</a:t>
            </a:r>
            <a:r>
              <a:rPr lang="ar-SA" sz="2400" b="1" dirty="0" smtClean="0">
                <a:solidFill>
                  <a:srgbClr val="FF0000"/>
                </a:solidFill>
                <a:cs typeface="B Nazanin" panose="00000400000000000000" pitchFamily="2" charset="-78"/>
              </a:rPr>
              <a:t>)</a:t>
            </a:r>
            <a:r>
              <a:rPr lang="fa-IR" sz="2400" b="1" dirty="0" smtClean="0">
                <a:solidFill>
                  <a:srgbClr val="FF0000"/>
                </a:solidFill>
                <a:cs typeface="B Nazanin" panose="00000400000000000000" pitchFamily="2" charset="-78"/>
              </a:rPr>
              <a:t> :</a:t>
            </a:r>
            <a:r>
              <a:rPr lang="ar-SA" sz="2400" b="1" dirty="0" smtClean="0">
                <a:solidFill>
                  <a:srgbClr val="FF0000"/>
                </a:solidFill>
                <a:cs typeface="B Nazanin" panose="00000400000000000000" pitchFamily="2" charset="-78"/>
              </a:rPr>
              <a:t> </a:t>
            </a:r>
            <a:r>
              <a:rPr lang="ar-SA" sz="2400" dirty="0" smtClean="0">
                <a:cs typeface="B Nazanin" panose="00000400000000000000" pitchFamily="2" charset="-78"/>
              </a:rPr>
              <a:t>نقشه </a:t>
            </a:r>
            <a:r>
              <a:rPr lang="ar-SA" sz="2400" dirty="0">
                <a:cs typeface="B Nazanin" panose="00000400000000000000" pitchFamily="2" charset="-78"/>
              </a:rPr>
              <a:t>هایی که از کنار هم چیدن عکسهای هوائی بوجود آید وعلاوه بر اطلاعات حاشیه ای،متن آن دارای شبکه بندی ونام عوارض ومانند آن باشد</a:t>
            </a:r>
            <a:r>
              <a:rPr lang="ar-SA" sz="2400" dirty="0" smtClean="0">
                <a:cs typeface="B Nazanin" panose="00000400000000000000" pitchFamily="2" charset="-78"/>
              </a:rPr>
              <a:t>.</a:t>
            </a:r>
            <a:endParaRPr lang="fa-IR" sz="2400" dirty="0" smtClean="0">
              <a:cs typeface="B Nazanin" panose="00000400000000000000" pitchFamily="2" charset="-78"/>
            </a:endParaRPr>
          </a:p>
          <a:p>
            <a:pPr>
              <a:lnSpc>
                <a:spcPct val="150000"/>
              </a:lnSpc>
            </a:pPr>
            <a:r>
              <a:rPr lang="ar-SA" sz="2400" b="1" dirty="0">
                <a:solidFill>
                  <a:srgbClr val="FF0000"/>
                </a:solidFill>
                <a:cs typeface="B Nazanin" panose="00000400000000000000" pitchFamily="2" charset="-78"/>
              </a:rPr>
              <a:t>نقشه نظامی شهرها </a:t>
            </a:r>
            <a:r>
              <a:rPr lang="en-US" sz="2400" b="1" dirty="0">
                <a:solidFill>
                  <a:srgbClr val="FF0000"/>
                </a:solidFill>
                <a:cs typeface="B Nazanin" panose="00000400000000000000" pitchFamily="2" charset="-78"/>
              </a:rPr>
              <a:t> </a:t>
            </a:r>
            <a:r>
              <a:rPr lang="en-US" sz="2400" dirty="0" smtClean="0">
                <a:solidFill>
                  <a:srgbClr val="FF0000"/>
                </a:solidFill>
                <a:cs typeface="B Nazanin" panose="00000400000000000000" pitchFamily="2" charset="-78"/>
              </a:rPr>
              <a:t>:</a:t>
            </a:r>
            <a:r>
              <a:rPr lang="ar-SA" sz="2400" dirty="0" smtClean="0">
                <a:cs typeface="B Nazanin" panose="00000400000000000000" pitchFamily="2" charset="-78"/>
              </a:rPr>
              <a:t>این </a:t>
            </a:r>
            <a:r>
              <a:rPr lang="ar-SA" sz="2400" dirty="0">
                <a:cs typeface="B Nazanin" panose="00000400000000000000" pitchFamily="2" charset="-78"/>
              </a:rPr>
              <a:t>نقشه </a:t>
            </a:r>
            <a:r>
              <a:rPr lang="ar-SA" sz="2400" dirty="0" smtClean="0">
                <a:cs typeface="B Nazanin" panose="00000400000000000000" pitchFamily="2" charset="-78"/>
              </a:rPr>
              <a:t>ها </a:t>
            </a:r>
            <a:r>
              <a:rPr lang="ar-SA" sz="2400" dirty="0">
                <a:cs typeface="B Nazanin" panose="00000400000000000000" pitchFamily="2" charset="-78"/>
              </a:rPr>
              <a:t>از جمله نقشه های توپوگرافی هستند که از شهرها تهیه گردیده وروی آنها اطلاعات مخصوصی مانند اماکن نظامی و امثال آن نمایش داده شده است.مقیاس این نقشه ها متناسب با اهمیت شهر و وسعت آن انتخاب میگردد.</a:t>
            </a:r>
            <a:endParaRPr lang="fa-IR" sz="2400" dirty="0">
              <a:cs typeface="B Nazanin" panose="00000400000000000000" pitchFamily="2" charset="-78"/>
            </a:endParaRPr>
          </a:p>
        </p:txBody>
      </p:sp>
    </p:spTree>
    <p:extLst>
      <p:ext uri="{BB962C8B-B14F-4D97-AF65-F5344CB8AC3E}">
        <p14:creationId xmlns:p14="http://schemas.microsoft.com/office/powerpoint/2010/main" val="31852436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4">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530225"/>
            <a:ext cx="11607800" cy="5756275"/>
          </a:xfrm>
        </p:spPr>
        <p:txBody>
          <a:bodyPr>
            <a:normAutofit fontScale="62500" lnSpcReduction="20000"/>
          </a:bodyPr>
          <a:lstStyle/>
          <a:p>
            <a:pPr marL="0" indent="0">
              <a:lnSpc>
                <a:spcPct val="170000"/>
              </a:lnSpc>
              <a:buNone/>
            </a:pPr>
            <a:r>
              <a:rPr lang="ar-SA" sz="3600" b="1" dirty="0">
                <a:solidFill>
                  <a:srgbClr val="FF0000"/>
                </a:solidFill>
                <a:cs typeface="B Nazanin" panose="00000400000000000000" pitchFamily="2" charset="-78"/>
              </a:rPr>
              <a:t>نقشه های </a:t>
            </a:r>
            <a:r>
              <a:rPr lang="ar-SA" sz="3600" b="1" dirty="0" smtClean="0">
                <a:solidFill>
                  <a:srgbClr val="FF0000"/>
                </a:solidFill>
                <a:cs typeface="B Nazanin" panose="00000400000000000000" pitchFamily="2" charset="-78"/>
              </a:rPr>
              <a:t>ویژه</a:t>
            </a:r>
            <a:r>
              <a:rPr lang="en-US" sz="3600" b="1" dirty="0">
                <a:solidFill>
                  <a:srgbClr val="FF0000"/>
                </a:solidFill>
                <a:cs typeface="B Nazanin" panose="00000400000000000000" pitchFamily="2" charset="-78"/>
              </a:rPr>
              <a:t> </a:t>
            </a:r>
            <a:r>
              <a:rPr lang="en-US" sz="3600" b="1" dirty="0" smtClean="0">
                <a:solidFill>
                  <a:srgbClr val="FF0000"/>
                </a:solidFill>
                <a:cs typeface="B Nazanin" panose="00000400000000000000" pitchFamily="2" charset="-78"/>
              </a:rPr>
              <a:t> </a:t>
            </a:r>
            <a:r>
              <a:rPr lang="en-US" sz="3600" dirty="0" smtClean="0">
                <a:solidFill>
                  <a:srgbClr val="FF0000"/>
                </a:solidFill>
                <a:cs typeface="B Nazanin" panose="00000400000000000000" pitchFamily="2" charset="-78"/>
              </a:rPr>
              <a:t>: </a:t>
            </a:r>
            <a:r>
              <a:rPr lang="fa-IR" sz="3600" dirty="0" smtClean="0">
                <a:cs typeface="B Nazanin" panose="00000400000000000000" pitchFamily="2" charset="-78"/>
              </a:rPr>
              <a:t>ن</a:t>
            </a:r>
            <a:r>
              <a:rPr lang="ar-SA" sz="3600" dirty="0" smtClean="0">
                <a:cs typeface="B Nazanin" panose="00000400000000000000" pitchFamily="2" charset="-78"/>
              </a:rPr>
              <a:t>قشه </a:t>
            </a:r>
            <a:r>
              <a:rPr lang="ar-SA" sz="3600" dirty="0">
                <a:cs typeface="B Nazanin" panose="00000400000000000000" pitchFamily="2" charset="-78"/>
              </a:rPr>
              <a:t>های ویژه نقشه های هستند که برای مقاصد خاصی تهیه می گردند.معمولا نقشه های معمولی را با افزودن پاره ای اطلاعات که متناسب با نظر استــفاده کننده است می توان به نقشه های </a:t>
            </a:r>
            <a:r>
              <a:rPr lang="ar-SA" sz="3600" dirty="0" smtClean="0">
                <a:cs typeface="B Nazanin" panose="00000400000000000000" pitchFamily="2" charset="-78"/>
              </a:rPr>
              <a:t>وی</a:t>
            </a:r>
            <a:r>
              <a:rPr lang="fa-IR" sz="3600" dirty="0">
                <a:cs typeface="B Nazanin" panose="00000400000000000000" pitchFamily="2" charset="-78"/>
              </a:rPr>
              <a:t>ژ</a:t>
            </a:r>
            <a:r>
              <a:rPr lang="ar-SA" sz="3600" dirty="0" smtClean="0">
                <a:cs typeface="B Nazanin" panose="00000400000000000000" pitchFamily="2" charset="-78"/>
              </a:rPr>
              <a:t>ه </a:t>
            </a:r>
            <a:r>
              <a:rPr lang="ar-SA" sz="3600" dirty="0">
                <a:cs typeface="B Nazanin" panose="00000400000000000000" pitchFamily="2" charset="-78"/>
              </a:rPr>
              <a:t>تبدیل نمود. از جمله مــی توان به موارد ذیل اشاره </a:t>
            </a:r>
            <a:r>
              <a:rPr lang="ar-SA" sz="3600" dirty="0" smtClean="0">
                <a:cs typeface="B Nazanin" panose="00000400000000000000" pitchFamily="2" charset="-78"/>
              </a:rPr>
              <a:t>نمود</a:t>
            </a:r>
            <a:r>
              <a:rPr lang="fa-IR" sz="3600" dirty="0" smtClean="0">
                <a:cs typeface="B Nazanin" panose="00000400000000000000" pitchFamily="2" charset="-78"/>
              </a:rPr>
              <a:t>:</a:t>
            </a:r>
            <a:r>
              <a:rPr lang="ar-SA" sz="3600" dirty="0" smtClean="0">
                <a:cs typeface="B Nazanin" panose="00000400000000000000" pitchFamily="2" charset="-78"/>
              </a:rPr>
              <a:t> </a:t>
            </a:r>
            <a:endParaRPr lang="fa-IR" sz="3600" dirty="0" smtClean="0">
              <a:cs typeface="B Nazanin" panose="00000400000000000000" pitchFamily="2" charset="-78"/>
            </a:endParaRPr>
          </a:p>
          <a:p>
            <a:pPr marL="0" indent="0">
              <a:lnSpc>
                <a:spcPct val="170000"/>
              </a:lnSpc>
              <a:buNone/>
            </a:pPr>
            <a:r>
              <a:rPr lang="fa-IR" sz="3600" dirty="0" smtClean="0">
                <a:cs typeface="B Nazanin" panose="00000400000000000000" pitchFamily="2" charset="-78"/>
              </a:rPr>
              <a:t>1</a:t>
            </a:r>
            <a:r>
              <a:rPr lang="en-US" sz="3600" dirty="0">
                <a:cs typeface="B Nazanin" panose="00000400000000000000" pitchFamily="2" charset="-78"/>
              </a:rPr>
              <a:t> </a:t>
            </a:r>
            <a:r>
              <a:rPr lang="ar-SA" sz="3600" dirty="0" smtClean="0">
                <a:cs typeface="B Nazanin" panose="00000400000000000000" pitchFamily="2" charset="-78"/>
              </a:rPr>
              <a:t>)</a:t>
            </a:r>
            <a:r>
              <a:rPr lang="ar-SA" sz="3600" dirty="0">
                <a:cs typeface="B Nazanin" panose="00000400000000000000" pitchFamily="2" charset="-78"/>
              </a:rPr>
              <a:t>شکل زمین و زمین شناسی</a:t>
            </a:r>
            <a:endParaRPr lang="en-US" sz="3600" dirty="0">
              <a:cs typeface="B Nazanin" panose="00000400000000000000" pitchFamily="2" charset="-78"/>
            </a:endParaRPr>
          </a:p>
          <a:p>
            <a:pPr marL="0" indent="0">
              <a:lnSpc>
                <a:spcPct val="170000"/>
              </a:lnSpc>
              <a:buNone/>
            </a:pPr>
            <a:r>
              <a:rPr lang="fa-IR" sz="3600" dirty="0" smtClean="0">
                <a:cs typeface="B Nazanin" panose="00000400000000000000" pitchFamily="2" charset="-78"/>
              </a:rPr>
              <a:t>2 )</a:t>
            </a:r>
            <a:r>
              <a:rPr lang="ar-SA" sz="3600" dirty="0" smtClean="0">
                <a:cs typeface="B Nazanin" panose="00000400000000000000" pitchFamily="2" charset="-78"/>
              </a:rPr>
              <a:t>آب </a:t>
            </a:r>
            <a:r>
              <a:rPr lang="ar-SA" sz="3600" dirty="0">
                <a:cs typeface="B Nazanin" panose="00000400000000000000" pitchFamily="2" charset="-78"/>
              </a:rPr>
              <a:t>وهوا</a:t>
            </a:r>
            <a:endParaRPr lang="en-US" sz="3600" dirty="0">
              <a:cs typeface="B Nazanin" panose="00000400000000000000" pitchFamily="2" charset="-78"/>
            </a:endParaRPr>
          </a:p>
          <a:p>
            <a:pPr marL="0" indent="0">
              <a:lnSpc>
                <a:spcPct val="170000"/>
              </a:lnSpc>
              <a:buNone/>
            </a:pPr>
            <a:r>
              <a:rPr lang="fa-IR" sz="3600" dirty="0" smtClean="0">
                <a:cs typeface="B Nazanin" panose="00000400000000000000" pitchFamily="2" charset="-78"/>
              </a:rPr>
              <a:t>3</a:t>
            </a:r>
            <a:r>
              <a:rPr lang="ar-SA" sz="3600" dirty="0" smtClean="0">
                <a:cs typeface="B Nazanin" panose="00000400000000000000" pitchFamily="2" charset="-78"/>
              </a:rPr>
              <a:t>)بنادر </a:t>
            </a:r>
            <a:r>
              <a:rPr lang="ar-SA" sz="3600" dirty="0">
                <a:cs typeface="B Nazanin" panose="00000400000000000000" pitchFamily="2" charset="-78"/>
              </a:rPr>
              <a:t>و خطوط ساحلی</a:t>
            </a:r>
            <a:endParaRPr lang="en-US" sz="3600" dirty="0">
              <a:cs typeface="B Nazanin" panose="00000400000000000000" pitchFamily="2" charset="-78"/>
            </a:endParaRPr>
          </a:p>
          <a:p>
            <a:pPr marL="0" indent="0">
              <a:lnSpc>
                <a:spcPct val="170000"/>
              </a:lnSpc>
              <a:buNone/>
            </a:pPr>
            <a:r>
              <a:rPr lang="fa-IR" sz="3600" dirty="0" smtClean="0">
                <a:cs typeface="B Nazanin" panose="00000400000000000000" pitchFamily="2" charset="-78"/>
              </a:rPr>
              <a:t>4</a:t>
            </a:r>
            <a:r>
              <a:rPr lang="en-GB" sz="3600" dirty="0">
                <a:cs typeface="B Nazanin" panose="00000400000000000000" pitchFamily="2" charset="-78"/>
              </a:rPr>
              <a:t> </a:t>
            </a:r>
            <a:r>
              <a:rPr lang="ar-SA" sz="3600" dirty="0" smtClean="0">
                <a:cs typeface="B Nazanin" panose="00000400000000000000" pitchFamily="2" charset="-78"/>
              </a:rPr>
              <a:t>)</a:t>
            </a:r>
            <a:r>
              <a:rPr lang="ar-SA" sz="3600" dirty="0">
                <a:cs typeface="B Nazanin" panose="00000400000000000000" pitchFamily="2" charset="-78"/>
              </a:rPr>
              <a:t>راهها وپلها</a:t>
            </a:r>
            <a:endParaRPr lang="en-US" sz="3600" dirty="0">
              <a:cs typeface="B Nazanin" panose="00000400000000000000" pitchFamily="2" charset="-78"/>
            </a:endParaRPr>
          </a:p>
          <a:p>
            <a:pPr marL="0" indent="0">
              <a:lnSpc>
                <a:spcPct val="170000"/>
              </a:lnSpc>
              <a:buNone/>
            </a:pPr>
            <a:r>
              <a:rPr lang="fa-IR" sz="3600" dirty="0" smtClean="0">
                <a:cs typeface="B Nazanin" panose="00000400000000000000" pitchFamily="2" charset="-78"/>
              </a:rPr>
              <a:t>5</a:t>
            </a:r>
            <a:r>
              <a:rPr lang="ar-SA" sz="3600" dirty="0" smtClean="0">
                <a:cs typeface="B Nazanin" panose="00000400000000000000" pitchFamily="2" charset="-78"/>
              </a:rPr>
              <a:t>)راه اهن</a:t>
            </a:r>
            <a:endParaRPr lang="en-US" sz="3600" dirty="0" smtClean="0">
              <a:cs typeface="B Nazanin" panose="00000400000000000000" pitchFamily="2" charset="-78"/>
            </a:endParaRPr>
          </a:p>
          <a:p>
            <a:pPr marL="0" indent="0">
              <a:lnSpc>
                <a:spcPct val="170000"/>
              </a:lnSpc>
              <a:buNone/>
            </a:pPr>
            <a:r>
              <a:rPr lang="fa-IR" sz="3600" dirty="0" smtClean="0">
                <a:cs typeface="B Nazanin" panose="00000400000000000000" pitchFamily="2" charset="-78"/>
              </a:rPr>
              <a:t>6</a:t>
            </a:r>
            <a:r>
              <a:rPr lang="ar-SA" sz="3600" dirty="0" smtClean="0">
                <a:cs typeface="B Nazanin" panose="00000400000000000000" pitchFamily="2" charset="-78"/>
              </a:rPr>
              <a:t>)شهرها </a:t>
            </a:r>
            <a:r>
              <a:rPr lang="ar-SA" sz="3600" dirty="0">
                <a:cs typeface="B Nazanin" panose="00000400000000000000" pitchFamily="2" charset="-78"/>
              </a:rPr>
              <a:t>ومناطق مسکونی</a:t>
            </a:r>
            <a:endParaRPr lang="en-US" sz="3600" dirty="0">
              <a:cs typeface="B Nazanin" panose="00000400000000000000" pitchFamily="2" charset="-78"/>
            </a:endParaRPr>
          </a:p>
          <a:p>
            <a:pPr marL="0" indent="0">
              <a:lnSpc>
                <a:spcPct val="170000"/>
              </a:lnSpc>
              <a:buNone/>
            </a:pPr>
            <a:endParaRPr lang="en-US" dirty="0"/>
          </a:p>
          <a:p>
            <a:pPr marL="0" indent="0">
              <a:lnSpc>
                <a:spcPct val="170000"/>
              </a:lnSpc>
              <a:buNone/>
            </a:pPr>
            <a:endParaRPr lang="fa-IR" dirty="0"/>
          </a:p>
        </p:txBody>
      </p:sp>
    </p:spTree>
    <p:extLst>
      <p:ext uri="{BB962C8B-B14F-4D97-AF65-F5344CB8AC3E}">
        <p14:creationId xmlns:p14="http://schemas.microsoft.com/office/powerpoint/2010/main" val="2752232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400" y="690890"/>
            <a:ext cx="3543300" cy="4419600"/>
          </a:xfrm>
          <a:prstGeom prst="rect">
            <a:avLst/>
          </a:prstGeom>
          <a:ln>
            <a:noFill/>
          </a:ln>
          <a:effectLst>
            <a:outerShdw blurRad="190500" algn="tl" rotWithShape="0">
              <a:srgbClr val="000000">
                <a:alpha val="70000"/>
              </a:srgbClr>
            </a:outerShdw>
          </a:effectLst>
        </p:spPr>
      </p:pic>
      <p:sp>
        <p:nvSpPr>
          <p:cNvPr id="3" name="Rectangle 2"/>
          <p:cNvSpPr/>
          <p:nvPr/>
        </p:nvSpPr>
        <p:spPr>
          <a:xfrm>
            <a:off x="1388411" y="5614312"/>
            <a:ext cx="1579278" cy="400110"/>
          </a:xfrm>
          <a:prstGeom prst="rect">
            <a:avLst/>
          </a:prstGeom>
          <a:noFill/>
        </p:spPr>
        <p:txBody>
          <a:bodyPr wrap="none" lIns="91440" tIns="45720" rIns="91440" bIns="45720">
            <a:spAutoFit/>
          </a:bodyPr>
          <a:lstStyle/>
          <a:p>
            <a:pPr algn="ctr"/>
            <a:r>
              <a:rPr lang="ar-SA" sz="2000" b="1" dirty="0">
                <a:cs typeface="B Nazanin" panose="00000400000000000000" pitchFamily="2" charset="-78"/>
              </a:rPr>
              <a:t>نقشه </a:t>
            </a:r>
            <a:r>
              <a:rPr lang="ar-SA" sz="2000" b="1" dirty="0" smtClean="0">
                <a:cs typeface="B Nazanin" panose="00000400000000000000" pitchFamily="2" charset="-78"/>
              </a:rPr>
              <a:t>توپوگرافی</a:t>
            </a:r>
            <a:endParaRPr lang="en-US" sz="2000" b="0" cap="none" spc="0" dirty="0">
              <a:ln w="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6881" y="690890"/>
            <a:ext cx="3474137" cy="4419600"/>
          </a:xfrm>
          <a:prstGeom prst="rect">
            <a:avLst/>
          </a:prstGeom>
          <a:ln>
            <a:noFill/>
          </a:ln>
          <a:effectLst>
            <a:outerShdw blurRad="190500" algn="tl" rotWithShape="0">
              <a:srgbClr val="000000">
                <a:alpha val="70000"/>
              </a:srgbClr>
            </a:outerShdw>
          </a:effectLst>
        </p:spPr>
      </p:pic>
      <p:sp>
        <p:nvSpPr>
          <p:cNvPr id="5" name="Rectangle 4"/>
          <p:cNvSpPr/>
          <p:nvPr/>
        </p:nvSpPr>
        <p:spPr>
          <a:xfrm>
            <a:off x="4978400" y="5614312"/>
            <a:ext cx="2846475" cy="461665"/>
          </a:xfrm>
          <a:prstGeom prst="rect">
            <a:avLst/>
          </a:prstGeom>
          <a:noFill/>
        </p:spPr>
        <p:txBody>
          <a:bodyPr wrap="square" lIns="91440" tIns="45720" rIns="91440" bIns="45720">
            <a:spAutoFit/>
          </a:bodyPr>
          <a:lstStyle/>
          <a:p>
            <a:pPr algn="ctr"/>
            <a:r>
              <a:rPr lang="ar-SA" sz="2400" b="0" cap="none" spc="0" dirty="0">
                <a:ln w="0"/>
                <a:solidFill>
                  <a:schemeClr val="tx1"/>
                </a:solidFill>
                <a:effectLst>
                  <a:outerShdw blurRad="38100" dist="19050" dir="2700000" algn="tl" rotWithShape="0">
                    <a:schemeClr val="dk1">
                      <a:alpha val="40000"/>
                    </a:schemeClr>
                  </a:outerShdw>
                </a:effectLst>
                <a:cs typeface="B Nazanin" panose="00000400000000000000" pitchFamily="2" charset="-78"/>
              </a:rPr>
              <a:t>نقشه </a:t>
            </a:r>
            <a:r>
              <a:rPr lang="ar-SA" sz="2400" b="0" cap="none" spc="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توپوگرافی</a:t>
            </a:r>
            <a:endParaRPr lang="fa-IR" sz="2400" b="0" cap="none" spc="0" dirty="0">
              <a:ln w="0"/>
              <a:solidFill>
                <a:schemeClr val="tx1"/>
              </a:solidFill>
              <a:effectLst>
                <a:outerShdw blurRad="38100" dist="19050" dir="2700000" algn="tl" rotWithShape="0">
                  <a:schemeClr val="dk1">
                    <a:alpha val="40000"/>
                  </a:schemeClr>
                </a:outerShdw>
              </a:effectLst>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58199" y="690890"/>
            <a:ext cx="3175001" cy="4419600"/>
          </a:xfrm>
          <a:prstGeom prst="rect">
            <a:avLst/>
          </a:prstGeom>
          <a:ln>
            <a:noFill/>
          </a:ln>
          <a:effectLst>
            <a:outerShdw blurRad="190500" algn="tl" rotWithShape="0">
              <a:srgbClr val="000000">
                <a:alpha val="70000"/>
              </a:srgbClr>
            </a:outerShdw>
          </a:effectLst>
        </p:spPr>
      </p:pic>
      <p:sp>
        <p:nvSpPr>
          <p:cNvPr id="7" name="Rectangle 6"/>
          <p:cNvSpPr/>
          <p:nvPr/>
        </p:nvSpPr>
        <p:spPr>
          <a:xfrm>
            <a:off x="8959513" y="5614312"/>
            <a:ext cx="1842171" cy="400110"/>
          </a:xfrm>
          <a:prstGeom prst="rect">
            <a:avLst/>
          </a:prstGeom>
          <a:noFill/>
        </p:spPr>
        <p:txBody>
          <a:bodyPr wrap="none" lIns="91440" tIns="45720" rIns="91440" bIns="45720">
            <a:spAutoFit/>
          </a:bodyPr>
          <a:lstStyle/>
          <a:p>
            <a:pPr algn="ctr"/>
            <a:r>
              <a:rPr lang="ar-SA" sz="2000" b="1" dirty="0">
                <a:cs typeface="B Nazanin" panose="00000400000000000000" pitchFamily="2" charset="-78"/>
              </a:rPr>
              <a:t>نقشه نظامی شهرها</a:t>
            </a:r>
            <a:endParaRPr lang="en-US" sz="2000" b="0" cap="none" spc="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942563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7289" y="216282"/>
            <a:ext cx="10515600" cy="1325563"/>
          </a:xfrm>
        </p:spPr>
        <p:txBody>
          <a:bodyPr/>
          <a:lstStyle/>
          <a:p>
            <a:r>
              <a:rPr lang="fa-IR" b="1" dirty="0" smtClean="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cs typeface="B Nazanin" panose="00000400000000000000" pitchFamily="2" charset="-78"/>
              </a:rPr>
              <a:t>مقیاس نقشه</a:t>
            </a:r>
            <a:endParaRPr lang="fa-IR" b="1" dirty="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cs typeface="B Nazanin" panose="00000400000000000000" pitchFamily="2" charset="-78"/>
            </a:endParaRPr>
          </a:p>
        </p:txBody>
      </p:sp>
      <p:sp>
        <p:nvSpPr>
          <p:cNvPr id="3" name="Content Placeholder 2"/>
          <p:cNvSpPr>
            <a:spLocks noGrp="1"/>
          </p:cNvSpPr>
          <p:nvPr>
            <p:ph idx="1"/>
          </p:nvPr>
        </p:nvSpPr>
        <p:spPr>
          <a:xfrm>
            <a:off x="3606800" y="1133256"/>
            <a:ext cx="8346089" cy="5470743"/>
          </a:xfrm>
        </p:spPr>
        <p:txBody>
          <a:bodyPr>
            <a:normAutofit fontScale="85000" lnSpcReduction="20000"/>
          </a:bodyPr>
          <a:lstStyle/>
          <a:p>
            <a:pPr marL="0" indent="0">
              <a:lnSpc>
                <a:spcPct val="150000"/>
              </a:lnSpc>
              <a:buNone/>
            </a:pPr>
            <a:r>
              <a:rPr lang="fa-IR" dirty="0">
                <a:cs typeface="B Nazanin" panose="00000400000000000000" pitchFamily="2" charset="-78"/>
              </a:rPr>
              <a:t>مقياس نقشه عبارت است از </a:t>
            </a:r>
            <a:r>
              <a:rPr lang="fa-IR" dirty="0">
                <a:solidFill>
                  <a:srgbClr val="FF0000"/>
                </a:solidFill>
                <a:cs typeface="B Nazanin" panose="00000400000000000000" pitchFamily="2" charset="-78"/>
              </a:rPr>
              <a:t>نسبت فاصله های </a:t>
            </a:r>
            <a:r>
              <a:rPr lang="fa-IR" dirty="0" smtClean="0">
                <a:solidFill>
                  <a:srgbClr val="FF0000"/>
                </a:solidFill>
                <a:cs typeface="B Nazanin" panose="00000400000000000000" pitchFamily="2" charset="-78"/>
              </a:rPr>
              <a:t>روی </a:t>
            </a:r>
            <a:r>
              <a:rPr lang="fa-IR" dirty="0">
                <a:solidFill>
                  <a:srgbClr val="FF0000"/>
                </a:solidFill>
                <a:cs typeface="B Nazanin" panose="00000400000000000000" pitchFamily="2" charset="-78"/>
              </a:rPr>
              <a:t>نقشه به فاصله های واقعی آن ها در روی زمين</a:t>
            </a:r>
            <a:r>
              <a:rPr lang="fa-IR" dirty="0" smtClean="0">
                <a:solidFill>
                  <a:srgbClr val="FF0000"/>
                </a:solidFill>
                <a:cs typeface="B Nazanin" panose="00000400000000000000" pitchFamily="2" charset="-78"/>
              </a:rPr>
              <a:t>.</a:t>
            </a:r>
          </a:p>
          <a:p>
            <a:pPr marL="0" indent="0">
              <a:lnSpc>
                <a:spcPct val="150000"/>
              </a:lnSpc>
              <a:buNone/>
            </a:pPr>
            <a:r>
              <a:rPr lang="fa-IR" b="1" dirty="0">
                <a:solidFill>
                  <a:srgbClr val="002060"/>
                </a:solidFill>
                <a:cs typeface="B Nazanin" panose="00000400000000000000" pitchFamily="2" charset="-78"/>
              </a:rPr>
              <a:t>مقياس عددی: </a:t>
            </a:r>
            <a:r>
              <a:rPr lang="fa-IR" dirty="0">
                <a:cs typeface="B Nazanin" panose="00000400000000000000" pitchFamily="2" charset="-78"/>
              </a:rPr>
              <a:t>در اين نوع مقياس عموماً صورت کسر، عدد واحد و مخرج آن، عددی </a:t>
            </a:r>
            <a:r>
              <a:rPr lang="fa-IR" dirty="0" smtClean="0">
                <a:cs typeface="B Nazanin" panose="00000400000000000000" pitchFamily="2" charset="-78"/>
              </a:rPr>
              <a:t>را نشان </a:t>
            </a:r>
            <a:r>
              <a:rPr lang="fa-IR" dirty="0">
                <a:cs typeface="B Nazanin" panose="00000400000000000000" pitchFamily="2" charset="-78"/>
              </a:rPr>
              <a:t>می دهد که ابعاد زمين به اندازه ی آن بر روی نقشه کوچک شده است. هر چه مخرج مقياس </a:t>
            </a:r>
            <a:r>
              <a:rPr lang="fa-IR" dirty="0" smtClean="0">
                <a:cs typeface="B Nazanin" panose="00000400000000000000" pitchFamily="2" charset="-78"/>
              </a:rPr>
              <a:t>کسری کوچک </a:t>
            </a:r>
            <a:r>
              <a:rPr lang="fa-IR" dirty="0">
                <a:cs typeface="B Nazanin" panose="00000400000000000000" pitchFamily="2" charset="-78"/>
              </a:rPr>
              <a:t>تر باشد، از دقت نمايش عوارض و پديده ها بر روی آن کاسته می شود. در نقشه ای به </a:t>
            </a:r>
            <a:r>
              <a:rPr lang="fa-IR" dirty="0" smtClean="0">
                <a:cs typeface="B Nazanin" panose="00000400000000000000" pitchFamily="2" charset="-78"/>
              </a:rPr>
              <a:t>مقياس١:١٠٠/000 </a:t>
            </a:r>
            <a:r>
              <a:rPr lang="fa-IR" dirty="0">
                <a:cs typeface="B Nazanin" panose="00000400000000000000" pitchFamily="2" charset="-78"/>
              </a:rPr>
              <a:t>يک سانتی متر روی نقشه برابر است </a:t>
            </a:r>
            <a:r>
              <a:rPr lang="fa-IR" dirty="0" smtClean="0">
                <a:cs typeface="B Nazanin" panose="00000400000000000000" pitchFamily="2" charset="-78"/>
              </a:rPr>
              <a:t>با 100/000سانتی متر روی زمین.</a:t>
            </a:r>
            <a:endParaRPr lang="fa-IR" dirty="0">
              <a:cs typeface="B Nazanin" panose="00000400000000000000" pitchFamily="2" charset="-78"/>
            </a:endParaRPr>
          </a:p>
          <a:p>
            <a:pPr marL="0" indent="0">
              <a:lnSpc>
                <a:spcPct val="150000"/>
              </a:lnSpc>
              <a:buNone/>
            </a:pPr>
            <a:r>
              <a:rPr lang="fa-IR" b="1" dirty="0" smtClean="0">
                <a:solidFill>
                  <a:srgbClr val="002060"/>
                </a:solidFill>
                <a:cs typeface="B Nazanin" panose="00000400000000000000" pitchFamily="2" charset="-78"/>
              </a:rPr>
              <a:t>مقياس </a:t>
            </a:r>
            <a:r>
              <a:rPr lang="fa-IR" b="1" dirty="0">
                <a:solidFill>
                  <a:srgbClr val="002060"/>
                </a:solidFill>
                <a:cs typeface="B Nazanin" panose="00000400000000000000" pitchFamily="2" charset="-78"/>
              </a:rPr>
              <a:t>ترسيمی: </a:t>
            </a:r>
            <a:r>
              <a:rPr lang="fa-IR" dirty="0">
                <a:cs typeface="B Nazanin" panose="00000400000000000000" pitchFamily="2" charset="-78"/>
              </a:rPr>
              <a:t>در اين مقياس، از ترسيم يک نوار افقی مدرج در پايين نقشه استفاده</a:t>
            </a:r>
          </a:p>
          <a:p>
            <a:pPr marL="0" indent="0">
              <a:lnSpc>
                <a:spcPct val="150000"/>
              </a:lnSpc>
              <a:buNone/>
            </a:pPr>
            <a:r>
              <a:rPr lang="fa-IR" dirty="0">
                <a:cs typeface="B Nazanin" panose="00000400000000000000" pitchFamily="2" charset="-78"/>
              </a:rPr>
              <a:t>می شود و درجات ترسيمی بر روی آن، نشانگر فاصله ی معينی بر روی زمين است که در بالای </a:t>
            </a:r>
            <a:r>
              <a:rPr lang="fa-IR" dirty="0" smtClean="0">
                <a:cs typeface="B Nazanin" panose="00000400000000000000" pitchFamily="2" charset="-78"/>
              </a:rPr>
              <a:t>هردرجه </a:t>
            </a:r>
            <a:r>
              <a:rPr lang="fa-IR" dirty="0">
                <a:cs typeface="B Nazanin" panose="00000400000000000000" pitchFamily="2" charset="-78"/>
              </a:rPr>
              <a:t>ی مقياس به صورت يک عدد نوشته می شود.</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702" y="3530600"/>
            <a:ext cx="3517298" cy="2095501"/>
          </a:xfrm>
          <a:prstGeom prst="rect">
            <a:avLst/>
          </a:prstGeom>
        </p:spPr>
      </p:pic>
      <p:sp>
        <p:nvSpPr>
          <p:cNvPr id="5" name="Rectangle 4"/>
          <p:cNvSpPr/>
          <p:nvPr/>
        </p:nvSpPr>
        <p:spPr>
          <a:xfrm>
            <a:off x="1237410" y="5812135"/>
            <a:ext cx="1414170" cy="400110"/>
          </a:xfrm>
          <a:prstGeom prst="rect">
            <a:avLst/>
          </a:prstGeom>
          <a:noFill/>
        </p:spPr>
        <p:txBody>
          <a:bodyPr wrap="none" lIns="91440" tIns="45720" rIns="91440" bIns="45720">
            <a:spAutoFit/>
          </a:bodyPr>
          <a:lstStyle/>
          <a:p>
            <a:pPr algn="ctr"/>
            <a:r>
              <a:rPr lang="fa-IR" sz="2000" dirty="0" smtClean="0">
                <a:ln w="0"/>
                <a:cs typeface="B Nazanin" panose="00000400000000000000" pitchFamily="2" charset="-78"/>
              </a:rPr>
              <a:t>مقیاس ترسیمی</a:t>
            </a:r>
            <a:endParaRPr lang="en-US" sz="2000" b="0" cap="none" spc="0" dirty="0">
              <a:ln w="0"/>
              <a:solidFill>
                <a:schemeClr val="tx1"/>
              </a:solidFill>
              <a:cs typeface="B Nazanin" panose="00000400000000000000" pitchFamily="2" charset="-78"/>
            </a:endParaRPr>
          </a:p>
        </p:txBody>
      </p:sp>
    </p:spTree>
    <p:extLst>
      <p:ext uri="{BB962C8B-B14F-4D97-AF65-F5344CB8AC3E}">
        <p14:creationId xmlns:p14="http://schemas.microsoft.com/office/powerpoint/2010/main" val="120550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21979" y="365125"/>
            <a:ext cx="10515600" cy="1325563"/>
          </a:xfrm>
        </p:spPr>
        <p:txBody>
          <a:bodyPr/>
          <a:lstStyle/>
          <a:p>
            <a:r>
              <a:rPr lang="fa-IR" b="1" dirty="0" smtClean="0">
                <a:ln w="6600">
                  <a:solidFill>
                    <a:schemeClr val="accent2"/>
                  </a:solidFill>
                  <a:prstDash val="solid"/>
                </a:ln>
                <a:effectLst>
                  <a:outerShdw dist="38100" dir="2700000" algn="tl" rotWithShape="0">
                    <a:schemeClr val="accent2"/>
                  </a:outerShdw>
                </a:effectLst>
                <a:cs typeface="B Nazanin" panose="00000400000000000000" pitchFamily="2" charset="-78"/>
              </a:rPr>
              <a:t>نقشه </a:t>
            </a:r>
            <a:r>
              <a:rPr lang="fa-IR" b="1" dirty="0">
                <a:ln w="6600">
                  <a:solidFill>
                    <a:schemeClr val="accent2"/>
                  </a:solidFill>
                  <a:prstDash val="solid"/>
                </a:ln>
                <a:effectLst>
                  <a:outerShdw dist="38100" dir="2700000" algn="tl" rotWithShape="0">
                    <a:schemeClr val="accent2"/>
                  </a:outerShdw>
                </a:effectLst>
                <a:cs typeface="B Nazanin" panose="00000400000000000000" pitchFamily="2" charset="-78"/>
              </a:rPr>
              <a:t>ها بر اساس </a:t>
            </a:r>
            <a:r>
              <a:rPr lang="fa-IR" b="1" dirty="0" smtClean="0">
                <a:ln w="6600">
                  <a:solidFill>
                    <a:schemeClr val="accent2"/>
                  </a:solidFill>
                  <a:prstDash val="solid"/>
                </a:ln>
                <a:effectLst>
                  <a:outerShdw dist="38100" dir="2700000" algn="tl" rotWithShape="0">
                    <a:schemeClr val="accent2"/>
                  </a:outerShdw>
                </a:effectLst>
                <a:cs typeface="B Nazanin" panose="00000400000000000000" pitchFamily="2" charset="-78"/>
              </a:rPr>
              <a:t>مقیاس:</a:t>
            </a:r>
            <a:endParaRPr lang="fa-IR" b="1" dirty="0">
              <a:ln w="6600">
                <a:solidFill>
                  <a:schemeClr val="accent2"/>
                </a:solidFill>
                <a:prstDash val="solid"/>
              </a:ln>
              <a:effectLst>
                <a:outerShdw dist="38100" dir="2700000" algn="tl" rotWithShape="0">
                  <a:schemeClr val="accent2"/>
                </a:outerShdw>
              </a:effectLst>
              <a:cs typeface="B Nazanin" panose="00000400000000000000" pitchFamily="2" charset="-78"/>
            </a:endParaRPr>
          </a:p>
        </p:txBody>
      </p:sp>
      <p:sp>
        <p:nvSpPr>
          <p:cNvPr id="3" name="Content Placeholder 2"/>
          <p:cNvSpPr>
            <a:spLocks noGrp="1"/>
          </p:cNvSpPr>
          <p:nvPr>
            <p:ph idx="1"/>
          </p:nvPr>
        </p:nvSpPr>
        <p:spPr>
          <a:xfrm>
            <a:off x="1121979" y="1690687"/>
            <a:ext cx="10515600" cy="4095257"/>
          </a:xfrm>
        </p:spPr>
        <p:txBody>
          <a:bodyPr>
            <a:normAutofit lnSpcReduction="10000"/>
          </a:bodyPr>
          <a:lstStyle/>
          <a:p>
            <a:pPr marL="0" indent="0">
              <a:lnSpc>
                <a:spcPct val="150000"/>
              </a:lnSpc>
              <a:buNone/>
            </a:pPr>
            <a:r>
              <a:rPr lang="fa-IR" sz="3200" dirty="0" smtClean="0">
                <a:cs typeface="B Nazanin" panose="00000400000000000000" pitchFamily="2" charset="-78"/>
              </a:rPr>
              <a:t>1-نقشه </a:t>
            </a:r>
            <a:r>
              <a:rPr lang="fa-IR" sz="3200" dirty="0">
                <a:cs typeface="B Nazanin" panose="00000400000000000000" pitchFamily="2" charset="-78"/>
              </a:rPr>
              <a:t>های بسیار کوچک مقیاس ( با مقیاس کوچکتر از </a:t>
            </a:r>
            <a:r>
              <a:rPr lang="fa-IR" sz="3200" dirty="0" smtClean="0">
                <a:cs typeface="B Nazanin" panose="00000400000000000000" pitchFamily="2" charset="-78"/>
              </a:rPr>
              <a:t>1:500000</a:t>
            </a:r>
            <a:r>
              <a:rPr lang="fa-IR" sz="3200" dirty="0">
                <a:cs typeface="B Nazanin" panose="00000400000000000000" pitchFamily="2" charset="-78"/>
              </a:rPr>
              <a:t>) </a:t>
            </a:r>
            <a:endParaRPr lang="fa-IR" sz="3200" dirty="0" smtClean="0">
              <a:cs typeface="B Nazanin" panose="00000400000000000000" pitchFamily="2" charset="-78"/>
            </a:endParaRPr>
          </a:p>
          <a:p>
            <a:pPr marL="0" indent="0">
              <a:lnSpc>
                <a:spcPct val="150000"/>
              </a:lnSpc>
              <a:buNone/>
            </a:pPr>
            <a:r>
              <a:rPr lang="fa-IR" sz="3200" dirty="0" smtClean="0">
                <a:cs typeface="B Nazanin" panose="00000400000000000000" pitchFamily="2" charset="-78"/>
              </a:rPr>
              <a:t>2- </a:t>
            </a:r>
            <a:r>
              <a:rPr lang="fa-IR" sz="3200" dirty="0">
                <a:cs typeface="B Nazanin" panose="00000400000000000000" pitchFamily="2" charset="-78"/>
              </a:rPr>
              <a:t>نقشه های کوچک مقیاس ( با مقیاس بین 1:250000 تا 1:500000 ) </a:t>
            </a:r>
            <a:endParaRPr lang="fa-IR" sz="3200" dirty="0" smtClean="0">
              <a:cs typeface="B Nazanin" panose="00000400000000000000" pitchFamily="2" charset="-78"/>
            </a:endParaRPr>
          </a:p>
          <a:p>
            <a:pPr marL="0" indent="0">
              <a:lnSpc>
                <a:spcPct val="150000"/>
              </a:lnSpc>
              <a:buNone/>
            </a:pPr>
            <a:r>
              <a:rPr lang="fa-IR" sz="3200" dirty="0">
                <a:cs typeface="B Nazanin" panose="00000400000000000000" pitchFamily="2" charset="-78"/>
              </a:rPr>
              <a:t>3</a:t>
            </a:r>
            <a:r>
              <a:rPr lang="fa-IR" sz="3200" dirty="0" smtClean="0">
                <a:cs typeface="B Nazanin" panose="00000400000000000000" pitchFamily="2" charset="-78"/>
              </a:rPr>
              <a:t>-نقشه </a:t>
            </a:r>
            <a:r>
              <a:rPr lang="fa-IR" sz="3200" dirty="0">
                <a:cs typeface="B Nazanin" panose="00000400000000000000" pitchFamily="2" charset="-78"/>
              </a:rPr>
              <a:t>های متوسط مقیاس ( با مقیاس بین 1:50000 تا 1:250000) </a:t>
            </a:r>
            <a:endParaRPr lang="fa-IR" sz="3200" dirty="0" smtClean="0">
              <a:cs typeface="B Nazanin" panose="00000400000000000000" pitchFamily="2" charset="-78"/>
            </a:endParaRPr>
          </a:p>
          <a:p>
            <a:pPr marL="0" indent="0">
              <a:lnSpc>
                <a:spcPct val="150000"/>
              </a:lnSpc>
              <a:buNone/>
            </a:pPr>
            <a:r>
              <a:rPr lang="fa-IR" sz="3200" dirty="0">
                <a:cs typeface="B Nazanin" panose="00000400000000000000" pitchFamily="2" charset="-78"/>
              </a:rPr>
              <a:t>4</a:t>
            </a:r>
            <a:r>
              <a:rPr lang="fa-IR" sz="3200" dirty="0" smtClean="0">
                <a:cs typeface="B Nazanin" panose="00000400000000000000" pitchFamily="2" charset="-78"/>
              </a:rPr>
              <a:t>-نقشه </a:t>
            </a:r>
            <a:r>
              <a:rPr lang="fa-IR" sz="3200" dirty="0">
                <a:cs typeface="B Nazanin" panose="00000400000000000000" pitchFamily="2" charset="-78"/>
              </a:rPr>
              <a:t>های بزرگ مقیاس ( با مقیاس بین 1:10000 تا 1:50000 ) </a:t>
            </a:r>
            <a:endParaRPr lang="fa-IR" sz="3200" dirty="0" smtClean="0">
              <a:cs typeface="B Nazanin" panose="00000400000000000000" pitchFamily="2" charset="-78"/>
            </a:endParaRPr>
          </a:p>
          <a:p>
            <a:pPr marL="0" indent="0">
              <a:lnSpc>
                <a:spcPct val="150000"/>
              </a:lnSpc>
              <a:buNone/>
            </a:pPr>
            <a:r>
              <a:rPr lang="fa-IR" sz="3200" dirty="0" smtClean="0">
                <a:cs typeface="B Nazanin" panose="00000400000000000000" pitchFamily="2" charset="-78"/>
              </a:rPr>
              <a:t>5- </a:t>
            </a:r>
            <a:r>
              <a:rPr lang="fa-IR" sz="3200" dirty="0">
                <a:cs typeface="B Nazanin" panose="00000400000000000000" pitchFamily="2" charset="-78"/>
              </a:rPr>
              <a:t>نقشه های بسیار بزرگ مقیاس ( با مقیاس بزرگتر از 1:10000 </a:t>
            </a:r>
            <a:r>
              <a:rPr lang="fa-IR" sz="3200" dirty="0" smtClean="0">
                <a:cs typeface="B Nazanin" panose="00000400000000000000" pitchFamily="2" charset="-78"/>
              </a:rPr>
              <a:t>)</a:t>
            </a:r>
            <a:endParaRPr lang="fa-IR" sz="3200" dirty="0">
              <a:cs typeface="B Nazanin" panose="00000400000000000000" pitchFamily="2" charset="-78"/>
            </a:endParaRPr>
          </a:p>
        </p:txBody>
      </p:sp>
    </p:spTree>
    <p:extLst>
      <p:ext uri="{BB962C8B-B14F-4D97-AF65-F5344CB8AC3E}">
        <p14:creationId xmlns:p14="http://schemas.microsoft.com/office/powerpoint/2010/main" val="40271276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91704"/>
            <a:ext cx="10515600" cy="1325563"/>
          </a:xfrm>
        </p:spPr>
        <p:txBody>
          <a:bodyPr>
            <a:normAutofit/>
          </a:bodyPr>
          <a:lstStyle/>
          <a:p>
            <a:r>
              <a:rPr lang="fa-IR" sz="3600" b="1" dirty="0" smtClean="0">
                <a:ln w="6600">
                  <a:solidFill>
                    <a:schemeClr val="accent2"/>
                  </a:solidFill>
                  <a:prstDash val="solid"/>
                </a:ln>
                <a:effectLst>
                  <a:outerShdw dist="38100" dir="2700000" algn="tl" rotWithShape="0">
                    <a:schemeClr val="accent2"/>
                  </a:outerShdw>
                </a:effectLst>
                <a:cs typeface="B Nazanin" panose="00000400000000000000" pitchFamily="2" charset="-78"/>
              </a:rPr>
              <a:t>راهنمای نقشه</a:t>
            </a:r>
            <a:endParaRPr lang="fa-IR" sz="3600" b="1" dirty="0">
              <a:ln w="6600">
                <a:solidFill>
                  <a:schemeClr val="accent2"/>
                </a:solidFill>
                <a:prstDash val="solid"/>
              </a:ln>
              <a:effectLst>
                <a:outerShdw dist="38100" dir="2700000" algn="tl" rotWithShape="0">
                  <a:schemeClr val="accent2"/>
                </a:outerShdw>
              </a:effectLst>
              <a:cs typeface="B Nazanin" panose="00000400000000000000" pitchFamily="2" charset="-78"/>
            </a:endParaRPr>
          </a:p>
        </p:txBody>
      </p:sp>
      <p:sp>
        <p:nvSpPr>
          <p:cNvPr id="3" name="Content Placeholder 2"/>
          <p:cNvSpPr>
            <a:spLocks noGrp="1"/>
          </p:cNvSpPr>
          <p:nvPr>
            <p:ph idx="1"/>
          </p:nvPr>
        </p:nvSpPr>
        <p:spPr>
          <a:xfrm>
            <a:off x="655583" y="1208582"/>
            <a:ext cx="10880834" cy="1960288"/>
          </a:xfr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txBody>
          <a:bodyPr>
            <a:normAutofit/>
          </a:bodyPr>
          <a:lstStyle/>
          <a:p>
            <a:pPr marL="0" indent="0">
              <a:buNone/>
            </a:pPr>
            <a:r>
              <a:rPr lang="fa-IR" dirty="0">
                <a:cs typeface="B Nazanin" panose="00000400000000000000" pitchFamily="2" charset="-78"/>
              </a:rPr>
              <a:t>روی هر نقشه ، علامت هایی وجود دارد. این علامت ها برای نشان دادن کوه </a:t>
            </a:r>
            <a:r>
              <a:rPr lang="fa-IR" dirty="0" smtClean="0">
                <a:cs typeface="B Nazanin" panose="00000400000000000000" pitchFamily="2" charset="-78"/>
              </a:rPr>
              <a:t>و </a:t>
            </a:r>
            <a:r>
              <a:rPr lang="fa-IR" dirty="0">
                <a:cs typeface="B Nazanin" panose="00000400000000000000" pitchFamily="2" charset="-78"/>
              </a:rPr>
              <a:t>تپّه ، جنگل ، دریا ، دریاچه ، خانه ، خیابان ، وچیز های دیگر به کار می روند </a:t>
            </a:r>
            <a:r>
              <a:rPr lang="fa-IR" dirty="0" smtClean="0">
                <a:cs typeface="B Nazanin" panose="00000400000000000000" pitchFamily="2" charset="-78"/>
              </a:rPr>
              <a:t>.معمولا </a:t>
            </a:r>
            <a:r>
              <a:rPr lang="fa-IR" dirty="0">
                <a:cs typeface="B Nazanin" panose="00000400000000000000" pitchFamily="2" charset="-78"/>
              </a:rPr>
              <a:t>در پایین هر نقشه یک راهنما وجود  دارد.ما به کمک راهنمای نقشه ، معنای رنگ ها و علامت هایی را که در نقشه به کار رفته است می </a:t>
            </a:r>
            <a:r>
              <a:rPr lang="fa-IR" dirty="0" smtClean="0">
                <a:cs typeface="B Nazanin" panose="00000400000000000000" pitchFamily="2" charset="-78"/>
              </a:rPr>
              <a:t>فهمیم. </a:t>
            </a:r>
            <a:endParaRPr lang="fa-IR" dirty="0">
              <a:cs typeface="B Nazanin" panose="00000400000000000000" pitchFamily="2" charset="-78"/>
            </a:endParaRP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7327" y="2743856"/>
            <a:ext cx="8801606" cy="3814599"/>
          </a:xfrm>
          <a:prstGeom prst="rect">
            <a:avLst/>
          </a:prstGeom>
          <a:ln>
            <a:noFill/>
          </a:ln>
          <a:effectLst>
            <a:softEdge rad="112500"/>
          </a:effectLst>
        </p:spPr>
      </p:pic>
    </p:spTree>
    <p:extLst>
      <p:ext uri="{BB962C8B-B14F-4D97-AF65-F5344CB8AC3E}">
        <p14:creationId xmlns:p14="http://schemas.microsoft.com/office/powerpoint/2010/main" val="4282457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585</TotalTime>
  <Words>1272</Words>
  <Application>Microsoft Office PowerPoint</Application>
  <PresentationFormat>Widescreen</PresentationFormat>
  <Paragraphs>82</Paragraphs>
  <Slides>20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B Nazanin</vt:lpstr>
      <vt:lpstr>Calibri</vt:lpstr>
      <vt:lpstr>Calibri Light</vt:lpstr>
      <vt:lpstr>IranNastaliq</vt:lpstr>
      <vt:lpstr>Sakkal Majalla</vt:lpstr>
      <vt:lpstr>Times New Roman</vt:lpstr>
      <vt:lpstr>Wingdings</vt:lpstr>
      <vt:lpstr>Office Theme</vt:lpstr>
      <vt:lpstr>PowerPoint Presentation</vt:lpstr>
      <vt:lpstr>PowerPoint Presentation</vt:lpstr>
      <vt:lpstr>PowerPoint Presentation</vt:lpstr>
      <vt:lpstr>  طبقه بندی نقشه از نظر نوع </vt:lpstr>
      <vt:lpstr>PowerPoint Presentation</vt:lpstr>
      <vt:lpstr>PowerPoint Presentation</vt:lpstr>
      <vt:lpstr>مقیاس نقشه</vt:lpstr>
      <vt:lpstr>نقشه ها بر اساس مقیاس:</vt:lpstr>
      <vt:lpstr>راهنمای نقشه</vt:lpstr>
      <vt:lpstr>علائم قراردادی در نقشه </vt:lpstr>
      <vt:lpstr>PowerPoint Presentation</vt:lpstr>
      <vt:lpstr>PowerPoint Presentation</vt:lpstr>
      <vt:lpstr>PowerPoint Presentation</vt:lpstr>
      <vt:lpstr>PowerPoint Presentation</vt:lpstr>
      <vt:lpstr>اطلس</vt:lpstr>
      <vt:lpstr>اهمیت استفاده از این وسایل:</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pc</dc:creator>
  <cp:lastModifiedBy>pc</cp:lastModifiedBy>
  <cp:revision>61</cp:revision>
  <dcterms:created xsi:type="dcterms:W3CDTF">2017-05-04T11:38:04Z</dcterms:created>
  <dcterms:modified xsi:type="dcterms:W3CDTF">2017-06-11T12:58:46Z</dcterms:modified>
</cp:coreProperties>
</file>