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58" r:id="rId5"/>
    <p:sldId id="259" r:id="rId6"/>
    <p:sldId id="260" r:id="rId7"/>
    <p:sldId id="266" r:id="rId8"/>
    <p:sldId id="261" r:id="rId9"/>
    <p:sldId id="262" r:id="rId10"/>
    <p:sldId id="263" r:id="rId11"/>
    <p:sldId id="267" r:id="rId12"/>
    <p:sldId id="268" r:id="rId13"/>
    <p:sldId id="264" r:id="rId14"/>
    <p:sldId id="275" r:id="rId15"/>
    <p:sldId id="269" r:id="rId16"/>
    <p:sldId id="271" r:id="rId17"/>
    <p:sldId id="270" r:id="rId18"/>
    <p:sldId id="273" r:id="rId19"/>
    <p:sldId id="274" r:id="rId20"/>
    <p:sldId id="27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ED2D"/>
    <a:srgbClr val="E1771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46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A1EC44-D7CB-40BA-A278-423E76B46B35}" type="datetimeFigureOut">
              <a:rPr lang="en-US" smtClean="0"/>
              <a:pPr/>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280932-0A8C-473B-BCBD-9998DA00361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A1EC44-D7CB-40BA-A278-423E76B46B35}" type="datetimeFigureOut">
              <a:rPr lang="en-US" smtClean="0"/>
              <a:pPr/>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280932-0A8C-473B-BCBD-9998DA00361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A1EC44-D7CB-40BA-A278-423E76B46B35}" type="datetimeFigureOut">
              <a:rPr lang="en-US" smtClean="0"/>
              <a:pPr/>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280932-0A8C-473B-BCBD-9998DA00361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A1EC44-D7CB-40BA-A278-423E76B46B35}" type="datetimeFigureOut">
              <a:rPr lang="en-US" smtClean="0"/>
              <a:pPr/>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280932-0A8C-473B-BCBD-9998DA00361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A1EC44-D7CB-40BA-A278-423E76B46B35}" type="datetimeFigureOut">
              <a:rPr lang="en-US" smtClean="0"/>
              <a:pPr/>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280932-0A8C-473B-BCBD-9998DA00361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A1EC44-D7CB-40BA-A278-423E76B46B35}" type="datetimeFigureOut">
              <a:rPr lang="en-US" smtClean="0"/>
              <a:pPr/>
              <a:t>6/11/2017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280932-0A8C-473B-BCBD-9998DA00361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A1EC44-D7CB-40BA-A278-423E76B46B35}" type="datetimeFigureOut">
              <a:rPr lang="en-US" smtClean="0"/>
              <a:pPr/>
              <a:t>6/11/2017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280932-0A8C-473B-BCBD-9998DA00361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A1EC44-D7CB-40BA-A278-423E76B46B35}" type="datetimeFigureOut">
              <a:rPr lang="en-US" smtClean="0"/>
              <a:pPr/>
              <a:t>6/11/2017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280932-0A8C-473B-BCBD-9998DA00361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A1EC44-D7CB-40BA-A278-423E76B46B35}" type="datetimeFigureOut">
              <a:rPr lang="en-US" smtClean="0"/>
              <a:pPr/>
              <a:t>6/11/2017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280932-0A8C-473B-BCBD-9998DA00361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A1EC44-D7CB-40BA-A278-423E76B46B35}" type="datetimeFigureOut">
              <a:rPr lang="en-US" smtClean="0"/>
              <a:pPr/>
              <a:t>6/11/2017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280932-0A8C-473B-BCBD-9998DA00361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A1EC44-D7CB-40BA-A278-423E76B46B35}" type="datetimeFigureOut">
              <a:rPr lang="en-US" smtClean="0"/>
              <a:pPr/>
              <a:t>6/11/2017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280932-0A8C-473B-BCBD-9998DA00361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A1EC44-D7CB-40BA-A278-423E76B46B35}" type="datetimeFigureOut">
              <a:rPr lang="en-US" smtClean="0"/>
              <a:pPr/>
              <a:t>6/11/2017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280932-0A8C-473B-BCBD-9998DA00361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chistaa.com/subject/2012-06-16-08-20-11/%D8%AA%D8%B1%D9%85%D9%88%D8%AF%DB%8C%D9%86%D8%A7%D9%85%DB%8C%DA%A9-%D9%85%D8%A7%D8%B4%DB%8C%D9%86-%D9%87%D8%A7%DB%8C-%DA%AF%D8%B1%D9%85%D8%A7%DB%8C%DB%8C/item/1548-%D9%85%D8%A7%D8%B4%DB%8C%D9%86-%D8%A8%D8%AE%D8%A7%D8%B1"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3733800"/>
            <a:ext cx="9144000" cy="3124200"/>
          </a:xfrm>
        </p:spPr>
        <p:txBody>
          <a:bodyPr>
            <a:normAutofit fontScale="77500" lnSpcReduction="20000"/>
          </a:bodyPr>
          <a:lstStyle/>
          <a:p>
            <a:pPr algn="r" rtl="1"/>
            <a:r>
              <a:rPr lang="fa-IR" dirty="0" smtClean="0"/>
              <a:t>تاریخچه:</a:t>
            </a:r>
          </a:p>
          <a:p>
            <a:pPr algn="r" rtl="1"/>
            <a:r>
              <a:rPr lang="ar-SA" dirty="0"/>
              <a:t>جمع آوری ماکت به عنوان یک آیتم کلکسیونی از دیرباز مورد توجه علاقمندان بوده است. نمونه های ساخته شده چوبی از کشتی های قرون 16 و 17 میلادی و تخم مرغ های هنرمند مشهور, فابرژی که درون خود یک کشتی </a:t>
            </a:r>
            <a:r>
              <a:rPr lang="ar-SA" dirty="0" smtClean="0"/>
              <a:t>مینیاتو</a:t>
            </a:r>
            <a:r>
              <a:rPr lang="fa-IR" dirty="0" smtClean="0"/>
              <a:t>ر</a:t>
            </a:r>
            <a:r>
              <a:rPr lang="ar-SA" dirty="0" smtClean="0"/>
              <a:t>ی </a:t>
            </a:r>
            <a:r>
              <a:rPr lang="ar-SA" dirty="0"/>
              <a:t>از جنس طلا </a:t>
            </a:r>
            <a:r>
              <a:rPr lang="fa-IR" dirty="0" smtClean="0"/>
              <a:t> </a:t>
            </a:r>
            <a:r>
              <a:rPr lang="ar-SA" dirty="0" smtClean="0"/>
              <a:t>داشتند </a:t>
            </a:r>
            <a:r>
              <a:rPr lang="ar-SA" dirty="0"/>
              <a:t>از نمونه های اولیه توجه به ماکت هستند. علاوه بر کشتی ها, جنگ افزارها, ساختمان ها, دوچرخه ها و موتورسیکلت ها, ماشین آلات ساختمانی, هواپیماها, بالگردها و خودرو ها هم سهم مهمی در دنیای ماکت ها دارند</a:t>
            </a:r>
            <a:r>
              <a:rPr lang="en-US" dirty="0"/>
              <a:t>.</a:t>
            </a:r>
            <a:br>
              <a:rPr lang="en-US" dirty="0"/>
            </a:br>
            <a:endParaRPr lang="en-US" dirty="0"/>
          </a:p>
        </p:txBody>
      </p:sp>
      <p:pic>
        <p:nvPicPr>
          <p:cNvPr id="10242" name="Picture 2" descr="http://images.kojaro.com/2016/5/73c3d8d0-27c9-4f3b-bf74-148c94452d67.jpg"/>
          <p:cNvPicPr>
            <a:picLocks noChangeAspect="1" noChangeArrowheads="1"/>
          </p:cNvPicPr>
          <p:nvPr/>
        </p:nvPicPr>
        <p:blipFill>
          <a:blip r:embed="rId2" cstate="print"/>
          <a:srcRect/>
          <a:stretch>
            <a:fillRect/>
          </a:stretch>
        </p:blipFill>
        <p:spPr bwMode="auto">
          <a:xfrm>
            <a:off x="0" y="0"/>
            <a:ext cx="4419600" cy="3352800"/>
          </a:xfrm>
          <a:prstGeom prst="rect">
            <a:avLst/>
          </a:prstGeom>
          <a:noFill/>
        </p:spPr>
      </p:pic>
      <p:pic>
        <p:nvPicPr>
          <p:cNvPr id="10244" name="Picture 4" descr="The Imperial Coronation Egg۱۸۹۳, "/>
          <p:cNvPicPr>
            <a:picLocks noChangeAspect="1" noChangeArrowheads="1"/>
          </p:cNvPicPr>
          <p:nvPr/>
        </p:nvPicPr>
        <p:blipFill>
          <a:blip r:embed="rId3" cstate="print"/>
          <a:srcRect/>
          <a:stretch>
            <a:fillRect/>
          </a:stretch>
        </p:blipFill>
        <p:spPr bwMode="auto">
          <a:xfrm>
            <a:off x="4419600" y="0"/>
            <a:ext cx="4724400" cy="3390901"/>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3429000"/>
            <a:ext cx="9144000" cy="3429000"/>
          </a:xfrm>
        </p:spPr>
        <p:txBody>
          <a:bodyPr>
            <a:normAutofit fontScale="85000" lnSpcReduction="20000"/>
          </a:bodyPr>
          <a:lstStyle/>
          <a:p>
            <a:pPr algn="r" rtl="1"/>
            <a:r>
              <a:rPr lang="ar-SA" dirty="0"/>
              <a:t>توجه به ماکت خودرو ها از اوایل قرن بیستم خصوصا در سالهای پس از جنگ جهانی دوم آغاز شد. شرکت هایی مانند</a:t>
            </a:r>
            <a:r>
              <a:rPr lang="en-US" dirty="0"/>
              <a:t> </a:t>
            </a:r>
            <a:r>
              <a:rPr lang="en-US" dirty="0" err="1"/>
              <a:t>Norev</a:t>
            </a:r>
            <a:r>
              <a:rPr lang="en-US" dirty="0"/>
              <a:t> </a:t>
            </a:r>
            <a:r>
              <a:rPr lang="ar-SA" dirty="0"/>
              <a:t>و</a:t>
            </a:r>
            <a:r>
              <a:rPr lang="en-US" dirty="0"/>
              <a:t> </a:t>
            </a:r>
            <a:r>
              <a:rPr lang="en-US" dirty="0" err="1"/>
              <a:t>Solido</a:t>
            </a:r>
            <a:r>
              <a:rPr lang="en-US" dirty="0"/>
              <a:t> </a:t>
            </a:r>
            <a:r>
              <a:rPr lang="ar-SA" dirty="0"/>
              <a:t>که فرانسوی بودند در کنار</a:t>
            </a:r>
            <a:r>
              <a:rPr lang="en-US" dirty="0"/>
              <a:t> </a:t>
            </a:r>
            <a:r>
              <a:rPr lang="en-US" dirty="0" err="1"/>
              <a:t>Revell</a:t>
            </a:r>
            <a:r>
              <a:rPr lang="en-US" dirty="0"/>
              <a:t> </a:t>
            </a:r>
            <a:r>
              <a:rPr lang="ar-SA" dirty="0"/>
              <a:t>از آلمان غربی</a:t>
            </a:r>
            <a:r>
              <a:rPr lang="en-US" dirty="0"/>
              <a:t>, Matchbox </a:t>
            </a:r>
            <a:r>
              <a:rPr lang="ar-SA" dirty="0"/>
              <a:t>و</a:t>
            </a:r>
            <a:r>
              <a:rPr lang="en-US" dirty="0"/>
              <a:t> Corgi </a:t>
            </a:r>
            <a:r>
              <a:rPr lang="ar-SA" dirty="0"/>
              <a:t>از انگلستان و برخی سازندگان اتحاد جماهیر شوروی نمونه های کوچکی از خودروهای آن دوران را در مقیاس های کوچک که حدودا اندازه کف دست بودند تولید می‌کردند. در اواخر دهه 70 میلادی شرکت ایتالیایی</a:t>
            </a:r>
            <a:r>
              <a:rPr lang="en-US" dirty="0"/>
              <a:t> </a:t>
            </a:r>
            <a:r>
              <a:rPr lang="en-US" dirty="0" err="1"/>
              <a:t>Bburago</a:t>
            </a:r>
            <a:r>
              <a:rPr lang="en-US" dirty="0"/>
              <a:t> </a:t>
            </a:r>
            <a:r>
              <a:rPr lang="ar-SA" dirty="0"/>
              <a:t>با تولید ماکت های 1:24, 1:22 و 1:18 دست به تولید ماکت های بزرگ زد. پس از این بسیاری از شرکت های آمریکایی مانند</a:t>
            </a:r>
            <a:r>
              <a:rPr lang="en-US" dirty="0"/>
              <a:t> Franklin Mint </a:t>
            </a:r>
            <a:r>
              <a:rPr lang="ar-SA" dirty="0"/>
              <a:t>و</a:t>
            </a:r>
            <a:r>
              <a:rPr lang="en-US" dirty="0"/>
              <a:t> </a:t>
            </a:r>
            <a:r>
              <a:rPr lang="en-US" dirty="0" err="1"/>
              <a:t>Ertl</a:t>
            </a:r>
            <a:r>
              <a:rPr lang="en-US" dirty="0"/>
              <a:t> </a:t>
            </a:r>
            <a:r>
              <a:rPr lang="ar-SA" dirty="0"/>
              <a:t>وارد این عرصه شدند</a:t>
            </a:r>
            <a:r>
              <a:rPr lang="en-US" dirty="0"/>
              <a:t>.</a:t>
            </a:r>
            <a:br>
              <a:rPr lang="en-US" dirty="0"/>
            </a:br>
            <a:endParaRPr lang="en-US" dirty="0"/>
          </a:p>
        </p:txBody>
      </p:sp>
      <p:pic>
        <p:nvPicPr>
          <p:cNvPr id="2050" name="Picture 2" descr="C:\Users\Jalal\Desktop\پاور تکنولوژی\Bentley-Continental-Supersports-3.jpg"/>
          <p:cNvPicPr>
            <a:picLocks noChangeAspect="1" noChangeArrowheads="1"/>
          </p:cNvPicPr>
          <p:nvPr/>
        </p:nvPicPr>
        <p:blipFill>
          <a:blip r:embed="rId2" cstate="print"/>
          <a:srcRect/>
          <a:stretch>
            <a:fillRect/>
          </a:stretch>
        </p:blipFill>
        <p:spPr bwMode="auto">
          <a:xfrm>
            <a:off x="1143000" y="-685800"/>
            <a:ext cx="7162800" cy="36576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228600"/>
            <a:ext cx="3352800" cy="6629400"/>
          </a:xfrm>
        </p:spPr>
        <p:txBody>
          <a:bodyPr>
            <a:normAutofit fontScale="85000" lnSpcReduction="10000"/>
          </a:bodyPr>
          <a:lstStyle/>
          <a:p>
            <a:pPr algn="r" rtl="1"/>
            <a:r>
              <a:rPr lang="ar-SA" dirty="0"/>
              <a:t>در اوایل دهه 90 ماکت سازان حرفه ای تری همانند</a:t>
            </a:r>
            <a:r>
              <a:rPr lang="en-US" dirty="0"/>
              <a:t> </a:t>
            </a:r>
            <a:r>
              <a:rPr lang="en-US" dirty="0" err="1"/>
              <a:t>Minichamps</a:t>
            </a:r>
            <a:r>
              <a:rPr lang="en-US" dirty="0"/>
              <a:t> </a:t>
            </a:r>
            <a:r>
              <a:rPr lang="ar-SA" dirty="0"/>
              <a:t>آلمانی و</a:t>
            </a:r>
            <a:r>
              <a:rPr lang="en-US" dirty="0"/>
              <a:t> </a:t>
            </a:r>
            <a:r>
              <a:rPr lang="en-US" dirty="0" err="1"/>
              <a:t>Kyosho</a:t>
            </a:r>
            <a:r>
              <a:rPr lang="en-US" dirty="0"/>
              <a:t> </a:t>
            </a:r>
            <a:r>
              <a:rPr lang="ar-SA" dirty="0"/>
              <a:t>ژاپنی وارد عرصه شدند</a:t>
            </a:r>
            <a:r>
              <a:rPr lang="en-US" dirty="0"/>
              <a:t>. </a:t>
            </a:r>
            <a:r>
              <a:rPr lang="en-US" dirty="0" err="1"/>
              <a:t>Maisto</a:t>
            </a:r>
            <a:r>
              <a:rPr lang="en-US" dirty="0"/>
              <a:t> </a:t>
            </a:r>
            <a:r>
              <a:rPr lang="ar-SA" dirty="0"/>
              <a:t>هم وارد رقابت با</a:t>
            </a:r>
            <a:r>
              <a:rPr lang="en-US" dirty="0"/>
              <a:t> </a:t>
            </a:r>
            <a:r>
              <a:rPr lang="en-US" dirty="0" err="1"/>
              <a:t>Bburago</a:t>
            </a:r>
            <a:r>
              <a:rPr lang="en-US" dirty="0"/>
              <a:t> </a:t>
            </a:r>
            <a:r>
              <a:rPr lang="ar-SA" dirty="0"/>
              <a:t>شد و کم کم تعداد ماکت سازان افزایش چشمگیری یافت. در اواخر دهه 90 شرکت</a:t>
            </a:r>
            <a:r>
              <a:rPr lang="en-US" dirty="0"/>
              <a:t> </a:t>
            </a:r>
            <a:r>
              <a:rPr lang="en-US" dirty="0" err="1"/>
              <a:t>Autoart</a:t>
            </a:r>
            <a:r>
              <a:rPr lang="en-US" dirty="0"/>
              <a:t> </a:t>
            </a:r>
            <a:r>
              <a:rPr lang="ar-SA" dirty="0"/>
              <a:t>وارد رقابت شد. امروزه تعداد زیادی شرکت به تولید ماکت در جنس ها و مقیاس های گوناگون مشغولند</a:t>
            </a:r>
            <a:r>
              <a:rPr lang="en-US" dirty="0"/>
              <a:t>.</a:t>
            </a:r>
            <a:br>
              <a:rPr lang="en-US" dirty="0"/>
            </a:br>
            <a:endParaRPr lang="fa-IR" dirty="0" smtClean="0"/>
          </a:p>
          <a:p>
            <a:pPr algn="r" rtl="1"/>
            <a:endParaRPr lang="fa-IR" dirty="0"/>
          </a:p>
          <a:p>
            <a:pPr algn="r" rtl="1"/>
            <a:endParaRPr lang="en-US" dirty="0"/>
          </a:p>
        </p:txBody>
      </p:sp>
      <p:pic>
        <p:nvPicPr>
          <p:cNvPr id="3074" name="Picture 2" descr="C:\Users\Jalal\Desktop\پاور تکنولوژی\1758148201-talab-ir.jpg"/>
          <p:cNvPicPr>
            <a:picLocks noChangeAspect="1" noChangeArrowheads="1"/>
          </p:cNvPicPr>
          <p:nvPr/>
        </p:nvPicPr>
        <p:blipFill>
          <a:blip r:embed="rId2" cstate="print"/>
          <a:srcRect/>
          <a:stretch>
            <a:fillRect/>
          </a:stretch>
        </p:blipFill>
        <p:spPr bwMode="auto">
          <a:xfrm>
            <a:off x="3581400" y="0"/>
            <a:ext cx="5562600" cy="6858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62500" lnSpcReduction="20000"/>
          </a:bodyPr>
          <a:lstStyle/>
          <a:p>
            <a:pPr algn="r" rtl="1"/>
            <a:r>
              <a:rPr lang="ar-SA" dirty="0"/>
              <a:t>ویژگی های مهم یک ماکت</a:t>
            </a:r>
            <a:r>
              <a:rPr lang="en-US" dirty="0"/>
              <a:t>:</a:t>
            </a:r>
            <a:br>
              <a:rPr lang="en-US" dirty="0"/>
            </a:br>
            <a:r>
              <a:rPr lang="en-US" dirty="0"/>
              <a:t/>
            </a:r>
            <a:br>
              <a:rPr lang="en-US" dirty="0"/>
            </a:br>
            <a:r>
              <a:rPr lang="fa-IR" dirty="0" smtClean="0"/>
              <a:t> </a:t>
            </a:r>
            <a:r>
              <a:rPr lang="en-US" dirty="0" smtClean="0"/>
              <a:t>1</a:t>
            </a:r>
            <a:r>
              <a:rPr lang="fa-IR" dirty="0" smtClean="0"/>
              <a:t> . </a:t>
            </a:r>
            <a:r>
              <a:rPr lang="ar-SA" dirty="0" smtClean="0"/>
              <a:t>جنس</a:t>
            </a:r>
            <a:r>
              <a:rPr lang="fa-IR" dirty="0" smtClean="0"/>
              <a:t> </a:t>
            </a:r>
            <a:r>
              <a:rPr lang="en-US" dirty="0" smtClean="0"/>
              <a:t>:</a:t>
            </a:r>
            <a:r>
              <a:rPr lang="en-US" dirty="0"/>
              <a:t/>
            </a:r>
            <a:br>
              <a:rPr lang="en-US" dirty="0"/>
            </a:br>
            <a:r>
              <a:rPr lang="en-US" dirty="0"/>
              <a:t/>
            </a:r>
            <a:br>
              <a:rPr lang="en-US" dirty="0"/>
            </a:br>
            <a:r>
              <a:rPr lang="ar-SA" dirty="0"/>
              <a:t>جنس ماکت ها معمولا از آلیاژمعروف</a:t>
            </a:r>
            <a:r>
              <a:rPr lang="en-US" dirty="0"/>
              <a:t> </a:t>
            </a:r>
            <a:r>
              <a:rPr lang="en-US" dirty="0" err="1"/>
              <a:t>Diecast</a:t>
            </a:r>
            <a:r>
              <a:rPr lang="en-US" dirty="0"/>
              <a:t> </a:t>
            </a:r>
            <a:r>
              <a:rPr lang="ar-SA" dirty="0"/>
              <a:t>است که ترکیبی از آلومینیوم و فولاد و برخی فلزات دیگر است. بعضا ممکن است ماکت ها ازجنس رزین, پلاستیک فشرده و یا سرب باشند. اما ساخت</a:t>
            </a:r>
            <a:r>
              <a:rPr lang="en-US" dirty="0"/>
              <a:t> </a:t>
            </a:r>
            <a:r>
              <a:rPr lang="en-US" dirty="0" err="1"/>
              <a:t>Diecast</a:t>
            </a:r>
            <a:r>
              <a:rPr lang="en-US" dirty="0"/>
              <a:t> </a:t>
            </a:r>
            <a:r>
              <a:rPr lang="ar-SA" dirty="0"/>
              <a:t>به دلیل هزینه ساخت کمتر و ایجاد حس بهتر, گزینه مناسب تری است</a:t>
            </a:r>
            <a:r>
              <a:rPr lang="en-US" dirty="0"/>
              <a:t>.</a:t>
            </a:r>
            <a:br>
              <a:rPr lang="en-US" dirty="0"/>
            </a:br>
            <a:r>
              <a:rPr lang="en-US" dirty="0"/>
              <a:t/>
            </a:r>
            <a:br>
              <a:rPr lang="en-US" dirty="0"/>
            </a:br>
            <a:r>
              <a:rPr lang="en-US" dirty="0" smtClean="0"/>
              <a:t>2 </a:t>
            </a:r>
            <a:r>
              <a:rPr lang="fa-IR" dirty="0" smtClean="0"/>
              <a:t> . </a:t>
            </a:r>
            <a:r>
              <a:rPr lang="ar-SA" dirty="0" smtClean="0"/>
              <a:t>مقیاس</a:t>
            </a:r>
            <a:r>
              <a:rPr lang="fa-IR" dirty="0" smtClean="0"/>
              <a:t> </a:t>
            </a:r>
            <a:r>
              <a:rPr lang="en-US" dirty="0" smtClean="0"/>
              <a:t>:</a:t>
            </a:r>
            <a:r>
              <a:rPr lang="fa-IR" dirty="0" smtClean="0"/>
              <a:t> </a:t>
            </a:r>
            <a:r>
              <a:rPr lang="en-US" dirty="0"/>
              <a:t/>
            </a:r>
            <a:br>
              <a:rPr lang="en-US" dirty="0"/>
            </a:br>
            <a:r>
              <a:rPr lang="en-US" dirty="0"/>
              <a:t/>
            </a:r>
            <a:br>
              <a:rPr lang="en-US" dirty="0"/>
            </a:br>
            <a:r>
              <a:rPr lang="ar-SA" dirty="0"/>
              <a:t>وقتی می‌گوئیم مقیاس یک ماکت 1:18 است یعنی برای این که ابعاد نمونه واقعی را از روی ابعاد ماکت بیابیم, باید ابعاد ماکت را در عدد 18 ضرب کنیم. ماکت های حرفه ای خودرو معمولا در مقیاس های 1:18 (تقریبا به اندازه بازو) و 1:43 (به اندازه کف دست) ساخته می‌شود. اما مقیاس های 1:24 و 1:12 و 1:64 هم گاها مورد توجه قرار می‌گیرند. اما اولی بیشتر برای ماکت های ساختنی و نیمه آماد و دومی برای موتورسیکلت ها کاربرد دارد. مقیاس 1:64 هم بیشتر برای اسباب بازی های کوچک مورد استفاده است. برخی مقیاس های دیگر همانند 1:32, 1:36, 1:38, 1:54, 1:50 , 1:72 و 1:100 هم ممکن است استفاده شوند</a:t>
            </a:r>
            <a:r>
              <a:rPr lang="en-US" dirty="0"/>
              <a:t>.</a:t>
            </a:r>
          </a:p>
          <a:p>
            <a:pPr algn="r" rtl="1"/>
            <a:endParaRPr lang="en-US" dirty="0"/>
          </a:p>
        </p:txBody>
      </p:sp>
      <p:pic>
        <p:nvPicPr>
          <p:cNvPr id="4098" name="Picture 2" descr="C:\Users\Jalal\Desktop\پاور تکنولوژی\4.jpg"/>
          <p:cNvPicPr>
            <a:picLocks noChangeAspect="1" noChangeArrowheads="1"/>
          </p:cNvPicPr>
          <p:nvPr/>
        </p:nvPicPr>
        <p:blipFill>
          <a:blip r:embed="rId2" cstate="print"/>
          <a:srcRect/>
          <a:stretch>
            <a:fillRect/>
          </a:stretch>
        </p:blipFill>
        <p:spPr bwMode="auto">
          <a:xfrm>
            <a:off x="0" y="0"/>
            <a:ext cx="4648200" cy="24384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3962400"/>
            <a:ext cx="9144000" cy="2895600"/>
          </a:xfrm>
        </p:spPr>
        <p:txBody>
          <a:bodyPr>
            <a:normAutofit fontScale="55000" lnSpcReduction="20000"/>
          </a:bodyPr>
          <a:lstStyle/>
          <a:p>
            <a:pPr algn="r" rtl="1"/>
            <a:r>
              <a:rPr lang="ar-SA" sz="4400" b="1" dirty="0" smtClean="0"/>
              <a:t>تفاوت ماکت و مدل در چیست؟</a:t>
            </a:r>
            <a:r>
              <a:rPr lang="en-US" dirty="0" smtClean="0"/>
              <a:t/>
            </a:r>
            <a:br>
              <a:rPr lang="en-US" dirty="0" smtClean="0"/>
            </a:br>
            <a:r>
              <a:rPr lang="en-US" dirty="0" smtClean="0"/>
              <a:t/>
            </a:r>
            <a:br>
              <a:rPr lang="en-US" dirty="0" smtClean="0"/>
            </a:br>
            <a:r>
              <a:rPr lang="ar-SA" dirty="0" smtClean="0"/>
              <a:t>ماکت، یک مدل فیزیکی است که به </a:t>
            </a:r>
            <a:r>
              <a:rPr lang="ar-SA" dirty="0" smtClean="0"/>
              <a:t>عنوان </a:t>
            </a:r>
            <a:r>
              <a:rPr lang="ar-SA" dirty="0" smtClean="0"/>
              <a:t>نماینده یا کپی یک شی بوده و می تواند بزرگتر یا کوچکتر از اندازه واقعی شی باشد، با این شرط که نسبت مقیاس آن به اندازه واقعی جسم در آن رعایت شده باشد</a:t>
            </a:r>
            <a:r>
              <a:rPr lang="en-US" dirty="0" smtClean="0"/>
              <a:t>.</a:t>
            </a:r>
            <a:r>
              <a:rPr lang="en-US" dirty="0" smtClean="0"/>
              <a:t/>
            </a:r>
            <a:br>
              <a:rPr lang="en-US" dirty="0" smtClean="0"/>
            </a:br>
            <a:r>
              <a:rPr lang="en-US" dirty="0" smtClean="0"/>
              <a:t/>
            </a:r>
            <a:br>
              <a:rPr lang="en-US" dirty="0" smtClean="0"/>
            </a:br>
            <a:r>
              <a:rPr lang="ar-SA" dirty="0" smtClean="0"/>
              <a:t>اغلب، ماکت ها به عنوان راهنما و مرجع جهت ساخت یک شی در اندازه واقعی مورد استفاده قرار می گیرند</a:t>
            </a:r>
            <a:r>
              <a:rPr lang="en-US" dirty="0" smtClean="0"/>
              <a:t>.</a:t>
            </a:r>
            <a:br>
              <a:rPr lang="en-US" dirty="0" smtClean="0"/>
            </a:br>
            <a:r>
              <a:rPr lang="en-US" dirty="0" smtClean="0"/>
              <a:t/>
            </a:r>
            <a:br>
              <a:rPr lang="en-US" dirty="0" smtClean="0"/>
            </a:br>
            <a:r>
              <a:rPr lang="en-US" dirty="0" smtClean="0"/>
              <a:t/>
            </a:r>
            <a:br>
              <a:rPr lang="en-US" dirty="0" smtClean="0"/>
            </a:br>
            <a:r>
              <a:rPr lang="ar-SA" dirty="0" smtClean="0"/>
              <a:t>اما,مدل نمادی از واقعیت است که مهمترین ویژگی های دنیای واقعی را به صورتی ساده و کلی بیان می کند. مدل ها ابزارهایی عملی هستند که می توان به کمک آنها به درکی از واقعیت البته نه کل آن بلکه بخش مفید و قابل فهم آن دست یافت. مدل ها می توانند درک چگونگی رفتار یک سیستم را میسر سازند و از این لحاظ حائز اهمیت هستند</a:t>
            </a:r>
            <a:r>
              <a:rPr lang="en-US" dirty="0" smtClean="0"/>
              <a:t>.</a:t>
            </a:r>
          </a:p>
          <a:p>
            <a:pPr algn="r" rtl="1"/>
            <a:r>
              <a:rPr lang="en-US" dirty="0" smtClean="0"/>
              <a:t> </a:t>
            </a:r>
          </a:p>
          <a:p>
            <a:pPr algn="r" rtl="1"/>
            <a:endParaRPr lang="en-US" dirty="0"/>
          </a:p>
        </p:txBody>
      </p:sp>
      <p:pic>
        <p:nvPicPr>
          <p:cNvPr id="32770" name="Picture 2" descr="C:\Users\Jalal\Desktop\maket_4_.jpg"/>
          <p:cNvPicPr>
            <a:picLocks noChangeAspect="1" noChangeArrowheads="1"/>
          </p:cNvPicPr>
          <p:nvPr/>
        </p:nvPicPr>
        <p:blipFill>
          <a:blip r:embed="rId2" cstate="print"/>
          <a:srcRect/>
          <a:stretch>
            <a:fillRect/>
          </a:stretch>
        </p:blipFill>
        <p:spPr bwMode="auto">
          <a:xfrm>
            <a:off x="0" y="0"/>
            <a:ext cx="9144000" cy="3429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381000"/>
            <a:ext cx="8229600" cy="3048001"/>
          </a:xfrm>
        </p:spPr>
        <p:txBody>
          <a:bodyPr>
            <a:normAutofit/>
          </a:bodyPr>
          <a:lstStyle/>
          <a:p>
            <a:pPr algn="r" rtl="1"/>
            <a:r>
              <a:rPr lang="ar-SA" dirty="0"/>
              <a:t>تحقیقاتی که تا به حال به عمل آمده است نشان می دهد که از طریق تدریس معمولی تنها  % </a:t>
            </a:r>
            <a:r>
              <a:rPr lang="fa-IR" dirty="0"/>
              <a:t>۳۰</a:t>
            </a:r>
            <a:r>
              <a:rPr lang="ar-SA" dirty="0"/>
              <a:t> مطالب از مطالب مورد تدریس یاد گرفته می شود در حالی که اگر یادگیری با استفاده صحیح از وسایل ارتباطی به عمل آید میزان یادگیری افراد را تا % </a:t>
            </a:r>
            <a:r>
              <a:rPr lang="fa-IR" dirty="0"/>
              <a:t>۷۵</a:t>
            </a:r>
            <a:r>
              <a:rPr lang="ar-SA" dirty="0"/>
              <a:t> بالا می برد .</a:t>
            </a:r>
            <a:endParaRPr lang="en-US" dirty="0"/>
          </a:p>
          <a:p>
            <a:pPr algn="r" rtl="1"/>
            <a:endParaRPr lang="en-US" dirty="0"/>
          </a:p>
        </p:txBody>
      </p:sp>
      <p:pic>
        <p:nvPicPr>
          <p:cNvPr id="5123" name="Picture 3" descr="C:\Users\Jalal\Desktop\پاور تکنولوژی\pl2277228-acrylic_architectural_model_supplies_residential_massing_for_house_layout_model.jpg"/>
          <p:cNvPicPr>
            <a:picLocks noChangeAspect="1" noChangeArrowheads="1"/>
          </p:cNvPicPr>
          <p:nvPr/>
        </p:nvPicPr>
        <p:blipFill>
          <a:blip r:embed="rId2" cstate="print"/>
          <a:srcRect/>
          <a:stretch>
            <a:fillRect/>
          </a:stretch>
        </p:blipFill>
        <p:spPr bwMode="auto">
          <a:xfrm>
            <a:off x="990600" y="3124200"/>
            <a:ext cx="7467599" cy="35814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10000"/>
          </a:bodyPr>
          <a:lstStyle/>
          <a:p>
            <a:pPr algn="r" rtl="1"/>
            <a:r>
              <a:rPr lang="ar-SA" b="1" dirty="0">
                <a:solidFill>
                  <a:schemeClr val="accent6">
                    <a:lumMod val="60000"/>
                    <a:lumOff val="40000"/>
                  </a:schemeClr>
                </a:solidFill>
              </a:rPr>
              <a:t>فواید استفاده </a:t>
            </a:r>
            <a:r>
              <a:rPr lang="ar-SA" b="1" dirty="0" smtClean="0">
                <a:solidFill>
                  <a:schemeClr val="accent6">
                    <a:lumMod val="60000"/>
                    <a:lumOff val="40000"/>
                  </a:schemeClr>
                </a:solidFill>
              </a:rPr>
              <a:t>از</a:t>
            </a:r>
            <a:r>
              <a:rPr lang="fa-IR" b="1" dirty="0" smtClean="0">
                <a:solidFill>
                  <a:schemeClr val="accent6">
                    <a:lumMod val="60000"/>
                    <a:lumOff val="40000"/>
                  </a:schemeClr>
                </a:solidFill>
              </a:rPr>
              <a:t>این وسایل </a:t>
            </a:r>
            <a:r>
              <a:rPr lang="ar-SA" b="1" dirty="0" smtClean="0">
                <a:solidFill>
                  <a:schemeClr val="accent6">
                    <a:lumMod val="60000"/>
                    <a:lumOff val="40000"/>
                  </a:schemeClr>
                </a:solidFill>
              </a:rPr>
              <a:t>:</a:t>
            </a:r>
            <a:endParaRPr lang="en-US" b="1" dirty="0">
              <a:solidFill>
                <a:schemeClr val="accent6">
                  <a:lumMod val="60000"/>
                  <a:lumOff val="40000"/>
                </a:schemeClr>
              </a:solidFill>
            </a:endParaRPr>
          </a:p>
          <a:p>
            <a:pPr algn="r" rtl="1"/>
            <a:r>
              <a:rPr lang="fa-IR" b="1" dirty="0">
                <a:solidFill>
                  <a:schemeClr val="accent6">
                    <a:lumMod val="60000"/>
                    <a:lumOff val="40000"/>
                  </a:schemeClr>
                </a:solidFill>
              </a:rPr>
              <a:t>۱- </a:t>
            </a:r>
            <a:r>
              <a:rPr lang="ar-SA" b="1" dirty="0" smtClean="0">
                <a:solidFill>
                  <a:schemeClr val="accent6">
                    <a:lumMod val="60000"/>
                    <a:lumOff val="40000"/>
                  </a:schemeClr>
                </a:solidFill>
              </a:rPr>
              <a:t>بازده </a:t>
            </a:r>
            <a:r>
              <a:rPr lang="ar-SA" b="1" dirty="0">
                <a:solidFill>
                  <a:schemeClr val="accent6">
                    <a:lumMod val="60000"/>
                    <a:lumOff val="40000"/>
                  </a:schemeClr>
                </a:solidFill>
              </a:rPr>
              <a:t>آموزشی را از لحاظ کمی و کیفی افزایش می دهد .</a:t>
            </a:r>
            <a:endParaRPr lang="en-US" b="1" dirty="0">
              <a:solidFill>
                <a:schemeClr val="accent6">
                  <a:lumMod val="60000"/>
                  <a:lumOff val="40000"/>
                </a:schemeClr>
              </a:solidFill>
            </a:endParaRPr>
          </a:p>
          <a:p>
            <a:pPr algn="r" rtl="1"/>
            <a:r>
              <a:rPr lang="fa-IR" b="1" dirty="0">
                <a:solidFill>
                  <a:schemeClr val="accent6">
                    <a:lumMod val="60000"/>
                    <a:lumOff val="40000"/>
                  </a:schemeClr>
                </a:solidFill>
              </a:rPr>
              <a:t>۲- </a:t>
            </a:r>
            <a:r>
              <a:rPr lang="ar-SA" b="1" dirty="0" smtClean="0">
                <a:solidFill>
                  <a:schemeClr val="accent6">
                    <a:lumMod val="60000"/>
                    <a:lumOff val="40000"/>
                  </a:schemeClr>
                </a:solidFill>
              </a:rPr>
              <a:t>می </a:t>
            </a:r>
            <a:r>
              <a:rPr lang="ar-SA" b="1" dirty="0">
                <a:solidFill>
                  <a:schemeClr val="accent6">
                    <a:lumMod val="60000"/>
                    <a:lumOff val="40000"/>
                  </a:schemeClr>
                </a:solidFill>
              </a:rPr>
              <a:t>تواند یادگیری را انفرادی کند .</a:t>
            </a:r>
            <a:endParaRPr lang="en-US" b="1" dirty="0">
              <a:solidFill>
                <a:schemeClr val="accent6">
                  <a:lumMod val="60000"/>
                  <a:lumOff val="40000"/>
                </a:schemeClr>
              </a:solidFill>
            </a:endParaRPr>
          </a:p>
          <a:p>
            <a:pPr algn="r" rtl="1"/>
            <a:r>
              <a:rPr lang="fa-IR" b="1" dirty="0">
                <a:solidFill>
                  <a:schemeClr val="accent6">
                    <a:lumMod val="60000"/>
                    <a:lumOff val="40000"/>
                  </a:schemeClr>
                </a:solidFill>
              </a:rPr>
              <a:t>۳- </a:t>
            </a:r>
            <a:r>
              <a:rPr lang="ar-SA" b="1" dirty="0" smtClean="0">
                <a:solidFill>
                  <a:schemeClr val="accent6">
                    <a:lumMod val="60000"/>
                    <a:lumOff val="40000"/>
                  </a:schemeClr>
                </a:solidFill>
              </a:rPr>
              <a:t>آموزش </a:t>
            </a:r>
            <a:r>
              <a:rPr lang="ar-SA" b="1" dirty="0">
                <a:solidFill>
                  <a:schemeClr val="accent6">
                    <a:lumMod val="60000"/>
                    <a:lumOff val="40000"/>
                  </a:schemeClr>
                </a:solidFill>
              </a:rPr>
              <a:t>را با قدرت بیشتری عملی می سازد .</a:t>
            </a:r>
            <a:endParaRPr lang="en-US" b="1" dirty="0">
              <a:solidFill>
                <a:schemeClr val="accent6">
                  <a:lumMod val="60000"/>
                  <a:lumOff val="40000"/>
                </a:schemeClr>
              </a:solidFill>
            </a:endParaRPr>
          </a:p>
          <a:p>
            <a:pPr algn="r" rtl="1"/>
            <a:r>
              <a:rPr lang="fa-IR" b="1" dirty="0">
                <a:solidFill>
                  <a:schemeClr val="accent6">
                    <a:lumMod val="60000"/>
                    <a:lumOff val="40000"/>
                  </a:schemeClr>
                </a:solidFill>
              </a:rPr>
              <a:t>۴- </a:t>
            </a:r>
            <a:r>
              <a:rPr lang="ar-SA" b="1" dirty="0" smtClean="0">
                <a:solidFill>
                  <a:schemeClr val="accent6">
                    <a:lumMod val="60000"/>
                    <a:lumOff val="40000"/>
                  </a:schemeClr>
                </a:solidFill>
              </a:rPr>
              <a:t>دسترسی </a:t>
            </a:r>
            <a:r>
              <a:rPr lang="ar-SA" b="1" dirty="0">
                <a:solidFill>
                  <a:schemeClr val="accent6">
                    <a:lumMod val="60000"/>
                    <a:lumOff val="40000"/>
                  </a:schemeClr>
                </a:solidFill>
              </a:rPr>
              <a:t>به فرهنگ وآموزش را به طوریکسان برای همه میسر می سازد .</a:t>
            </a:r>
            <a:endParaRPr lang="en-US" b="1" dirty="0">
              <a:solidFill>
                <a:schemeClr val="accent6">
                  <a:lumMod val="60000"/>
                  <a:lumOff val="40000"/>
                </a:schemeClr>
              </a:solidFill>
            </a:endParaRPr>
          </a:p>
          <a:p>
            <a:pPr algn="r" rtl="1"/>
            <a:r>
              <a:rPr lang="fa-IR" b="1" dirty="0">
                <a:solidFill>
                  <a:schemeClr val="accent6">
                    <a:lumMod val="60000"/>
                    <a:lumOff val="40000"/>
                  </a:schemeClr>
                </a:solidFill>
              </a:rPr>
              <a:t>۵- </a:t>
            </a:r>
            <a:r>
              <a:rPr lang="ar-SA" b="1" dirty="0" smtClean="0">
                <a:solidFill>
                  <a:schemeClr val="accent6">
                    <a:lumMod val="60000"/>
                    <a:lumOff val="40000"/>
                  </a:schemeClr>
                </a:solidFill>
              </a:rPr>
              <a:t>اساس </a:t>
            </a:r>
            <a:r>
              <a:rPr lang="ar-SA" b="1" dirty="0">
                <a:solidFill>
                  <a:schemeClr val="accent6">
                    <a:lumMod val="60000"/>
                    <a:lumOff val="40000"/>
                  </a:schemeClr>
                </a:solidFill>
              </a:rPr>
              <a:t>قابل لمس را برای تفکر و ساختن مفاهیم فراهم می سازد . و در نتیجه از میزان عکس العمل گفتاری دانش آموز می کاهد .</a:t>
            </a:r>
            <a:endParaRPr lang="en-US" b="1" dirty="0">
              <a:solidFill>
                <a:schemeClr val="accent6">
                  <a:lumMod val="60000"/>
                  <a:lumOff val="40000"/>
                </a:schemeClr>
              </a:solidFill>
            </a:endParaRPr>
          </a:p>
          <a:p>
            <a:pPr algn="r" rtl="1"/>
            <a:r>
              <a:rPr lang="fa-IR" b="1" dirty="0">
                <a:solidFill>
                  <a:schemeClr val="accent6">
                    <a:lumMod val="60000"/>
                    <a:lumOff val="40000"/>
                  </a:schemeClr>
                </a:solidFill>
              </a:rPr>
              <a:t>۶- </a:t>
            </a:r>
            <a:r>
              <a:rPr lang="ar-SA" b="1" dirty="0">
                <a:solidFill>
                  <a:schemeClr val="accent6">
                    <a:lumMod val="60000"/>
                    <a:lumOff val="40000"/>
                  </a:schemeClr>
                </a:solidFill>
              </a:rPr>
              <a:t>مورد علاقه زیاد و فراون شاگردان هستند و توجه آنها را به موضوع اصلی معطوف می سازد .</a:t>
            </a:r>
            <a:endParaRPr lang="en-US" b="1" dirty="0">
              <a:solidFill>
                <a:schemeClr val="accent6">
                  <a:lumMod val="60000"/>
                  <a:lumOff val="40000"/>
                </a:schemeClr>
              </a:solidFill>
            </a:endParaRPr>
          </a:p>
          <a:p>
            <a:pPr algn="r" rtl="1"/>
            <a:endParaRPr lang="en-US" b="1" dirty="0">
              <a:solidFill>
                <a:schemeClr val="accent6">
                  <a:lumMod val="60000"/>
                  <a:lumOff val="40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lgn="r" rtl="1"/>
            <a:r>
              <a:rPr lang="fa-IR" b="1" dirty="0">
                <a:solidFill>
                  <a:schemeClr val="accent6">
                    <a:lumMod val="60000"/>
                    <a:lumOff val="40000"/>
                  </a:schemeClr>
                </a:solidFill>
              </a:rPr>
              <a:t>۷- </a:t>
            </a:r>
            <a:r>
              <a:rPr lang="ar-SA" b="1" dirty="0">
                <a:solidFill>
                  <a:schemeClr val="accent6">
                    <a:lumMod val="60000"/>
                    <a:lumOff val="40000"/>
                  </a:schemeClr>
                </a:solidFill>
              </a:rPr>
              <a:t>اساس لازم را برای یادگیری تدریجی و تکمیلی آماده می سازد و در نتیجه یادگیری  را دائمی می کند .</a:t>
            </a:r>
            <a:endParaRPr lang="en-US" b="1" dirty="0">
              <a:solidFill>
                <a:schemeClr val="accent6">
                  <a:lumMod val="60000"/>
                  <a:lumOff val="40000"/>
                </a:schemeClr>
              </a:solidFill>
            </a:endParaRPr>
          </a:p>
          <a:p>
            <a:pPr algn="r" rtl="1"/>
            <a:r>
              <a:rPr lang="fa-IR" b="1" dirty="0">
                <a:solidFill>
                  <a:schemeClr val="accent6">
                    <a:lumMod val="60000"/>
                    <a:lumOff val="40000"/>
                  </a:schemeClr>
                </a:solidFill>
              </a:rPr>
              <a:t>۸- </a:t>
            </a:r>
            <a:r>
              <a:rPr lang="ar-SA" b="1" dirty="0">
                <a:solidFill>
                  <a:schemeClr val="accent6">
                    <a:lumMod val="60000"/>
                    <a:lumOff val="40000"/>
                  </a:schemeClr>
                </a:solidFill>
              </a:rPr>
              <a:t>تجارب واقعی و حقیقی را دراختیار شاگردان قرار می دهد و در نتیجه موجب فعالیت ایشان می شود .</a:t>
            </a:r>
            <a:endParaRPr lang="en-US" b="1" dirty="0">
              <a:solidFill>
                <a:schemeClr val="accent6">
                  <a:lumMod val="60000"/>
                  <a:lumOff val="40000"/>
                </a:schemeClr>
              </a:solidFill>
            </a:endParaRPr>
          </a:p>
          <a:p>
            <a:pPr algn="r" rtl="1"/>
            <a:r>
              <a:rPr lang="fa-IR" b="1" dirty="0">
                <a:solidFill>
                  <a:schemeClr val="accent6">
                    <a:lumMod val="60000"/>
                    <a:lumOff val="40000"/>
                  </a:schemeClr>
                </a:solidFill>
              </a:rPr>
              <a:t>۹- </a:t>
            </a:r>
            <a:r>
              <a:rPr lang="ar-SA" b="1" dirty="0">
                <a:solidFill>
                  <a:schemeClr val="accent6">
                    <a:lumMod val="60000"/>
                    <a:lumOff val="40000"/>
                  </a:schemeClr>
                </a:solidFill>
              </a:rPr>
              <a:t>پیوستگی افکار را موجب می گردد  .</a:t>
            </a:r>
            <a:endParaRPr lang="en-US" b="1" dirty="0">
              <a:solidFill>
                <a:schemeClr val="accent6">
                  <a:lumMod val="60000"/>
                  <a:lumOff val="40000"/>
                </a:schemeClr>
              </a:solidFill>
            </a:endParaRPr>
          </a:p>
          <a:p>
            <a:pPr algn="r" rtl="1"/>
            <a:r>
              <a:rPr lang="fa-IR" b="1" dirty="0">
                <a:solidFill>
                  <a:schemeClr val="accent6">
                    <a:lumMod val="60000"/>
                    <a:lumOff val="40000"/>
                  </a:schemeClr>
                </a:solidFill>
              </a:rPr>
              <a:t>۱۰- </a:t>
            </a:r>
            <a:r>
              <a:rPr lang="ar-SA" b="1" dirty="0">
                <a:solidFill>
                  <a:schemeClr val="accent6">
                    <a:lumMod val="60000"/>
                    <a:lumOff val="40000"/>
                  </a:schemeClr>
                </a:solidFill>
              </a:rPr>
              <a:t>در توسعه و رشد معنی در ذهن شاگرد مؤثر هستند .</a:t>
            </a:r>
            <a:endParaRPr lang="en-US" b="1" dirty="0">
              <a:solidFill>
                <a:schemeClr val="accent6">
                  <a:lumMod val="60000"/>
                  <a:lumOff val="40000"/>
                </a:schemeClr>
              </a:solidFill>
            </a:endParaRPr>
          </a:p>
          <a:p>
            <a:pPr algn="r" rtl="1"/>
            <a:r>
              <a:rPr lang="fa-IR" b="1" dirty="0">
                <a:solidFill>
                  <a:schemeClr val="accent6">
                    <a:lumMod val="60000"/>
                    <a:lumOff val="40000"/>
                  </a:schemeClr>
                </a:solidFill>
              </a:rPr>
              <a:t>۱۱- </a:t>
            </a:r>
            <a:r>
              <a:rPr lang="ar-SA" b="1" dirty="0">
                <a:solidFill>
                  <a:schemeClr val="accent6">
                    <a:lumMod val="60000"/>
                    <a:lumOff val="40000"/>
                  </a:schemeClr>
                </a:solidFill>
              </a:rPr>
              <a:t>مهارتی را به طور کامل و مؤثر به دانش آموزان می آموزد .</a:t>
            </a:r>
            <a:endParaRPr lang="en-US" b="1" dirty="0">
              <a:solidFill>
                <a:schemeClr val="accent6">
                  <a:lumMod val="60000"/>
                  <a:lumOff val="40000"/>
                </a:schemeClr>
              </a:solidFill>
            </a:endParaRPr>
          </a:p>
          <a:p>
            <a:pPr algn="r" rtl="1"/>
            <a:r>
              <a:rPr lang="fa-IR" b="1" dirty="0">
                <a:solidFill>
                  <a:schemeClr val="accent6">
                    <a:lumMod val="60000"/>
                    <a:lumOff val="40000"/>
                  </a:schemeClr>
                </a:solidFill>
              </a:rPr>
              <a:t>۱۲- </a:t>
            </a:r>
            <a:r>
              <a:rPr lang="ar-SA" b="1" dirty="0">
                <a:solidFill>
                  <a:schemeClr val="accent6">
                    <a:lumMod val="60000"/>
                    <a:lumOff val="40000"/>
                  </a:schemeClr>
                </a:solidFill>
              </a:rPr>
              <a:t>تجاربی را در اختیار شاگردان قرار می دهد که از راههای دیگر امکان ندارد .</a:t>
            </a:r>
            <a:endParaRPr lang="en-US" b="1" dirty="0">
              <a:solidFill>
                <a:schemeClr val="accent6">
                  <a:lumMod val="60000"/>
                  <a:lumOff val="40000"/>
                </a:schemeClr>
              </a:solidFill>
            </a:endParaRPr>
          </a:p>
          <a:p>
            <a:pPr algn="r" rtl="1"/>
            <a:endParaRPr lang="en-US" b="1" dirty="0">
              <a:solidFill>
                <a:schemeClr val="accent6">
                  <a:lumMod val="60000"/>
                  <a:lumOff val="40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5715000" y="0"/>
            <a:ext cx="3429000" cy="6858000"/>
          </a:xfrm>
        </p:spPr>
        <p:txBody>
          <a:bodyPr>
            <a:normAutofit fontScale="85000" lnSpcReduction="10000"/>
          </a:bodyPr>
          <a:lstStyle/>
          <a:p>
            <a:pPr algn="r" rtl="1"/>
            <a:r>
              <a:rPr lang="ar-SA" b="1" dirty="0"/>
              <a:t>اهمیت استفاده از </a:t>
            </a:r>
            <a:r>
              <a:rPr lang="fa-IR" b="1" dirty="0" smtClean="0"/>
              <a:t>این وسایل </a:t>
            </a:r>
            <a:r>
              <a:rPr lang="ar-SA" b="1" dirty="0" smtClean="0"/>
              <a:t>توسط</a:t>
            </a:r>
            <a:r>
              <a:rPr lang="fa-IR" b="1" dirty="0" smtClean="0"/>
              <a:t> معلمان:</a:t>
            </a:r>
            <a:endParaRPr lang="en-US" dirty="0"/>
          </a:p>
          <a:p>
            <a:pPr algn="r" rtl="1"/>
            <a:r>
              <a:rPr lang="fa-IR" dirty="0"/>
              <a:t>۷۵</a:t>
            </a:r>
            <a:r>
              <a:rPr lang="ar-SA" dirty="0"/>
              <a:t> درصد یادگیری از طریق حس بینایی انجام می شود ، نگذاریم بینایی دانش آموزان در کلاس تا آخر زنگ ، مختص دیدن معلم در پای تخته  شود</a:t>
            </a:r>
            <a:r>
              <a:rPr lang="ar-SA" dirty="0" smtClean="0"/>
              <a:t>!</a:t>
            </a:r>
            <a:endParaRPr lang="fa-IR" dirty="0" smtClean="0"/>
          </a:p>
          <a:p>
            <a:pPr algn="r" rtl="1"/>
            <a:r>
              <a:rPr lang="fa-IR" dirty="0"/>
              <a:t>۷۵</a:t>
            </a:r>
            <a:r>
              <a:rPr lang="ar-SA" dirty="0"/>
              <a:t>درصد یادگیری از طریق کاربرد حس بینایی</a:t>
            </a:r>
            <a:endParaRPr lang="en-US" dirty="0"/>
          </a:p>
          <a:p>
            <a:pPr algn="r" rtl="1"/>
            <a:r>
              <a:rPr lang="fa-IR" dirty="0"/>
              <a:t>۱۳</a:t>
            </a:r>
            <a:r>
              <a:rPr lang="ar-SA" dirty="0"/>
              <a:t>درصد شنوایی</a:t>
            </a:r>
            <a:endParaRPr lang="en-US" dirty="0"/>
          </a:p>
          <a:p>
            <a:pPr algn="r" rtl="1"/>
            <a:r>
              <a:rPr lang="fa-IR" dirty="0"/>
              <a:t>۶</a:t>
            </a:r>
            <a:r>
              <a:rPr lang="ar-SA" dirty="0"/>
              <a:t>درصد لامسه</a:t>
            </a:r>
            <a:endParaRPr lang="en-US" dirty="0"/>
          </a:p>
          <a:p>
            <a:pPr algn="r" rtl="1"/>
            <a:r>
              <a:rPr lang="fa-IR" dirty="0"/>
              <a:t>۳</a:t>
            </a:r>
            <a:r>
              <a:rPr lang="ar-SA" dirty="0"/>
              <a:t>درصد حس چشایی می باشد .</a:t>
            </a:r>
            <a:endParaRPr lang="en-US" dirty="0"/>
          </a:p>
          <a:p>
            <a:pPr algn="r" rtl="1"/>
            <a:r>
              <a:rPr lang="ar-SA" dirty="0"/>
              <a:t/>
            </a:r>
            <a:br>
              <a:rPr lang="ar-SA" dirty="0"/>
            </a:br>
            <a:endParaRPr lang="en-US" dirty="0"/>
          </a:p>
        </p:txBody>
      </p:sp>
      <p:pic>
        <p:nvPicPr>
          <p:cNvPr id="7171" name="Picture 3" descr="C:\Users\Jalal\Desktop\پاور تکنولوژی\820788_551.jpg"/>
          <p:cNvPicPr>
            <a:picLocks noChangeAspect="1" noChangeArrowheads="1"/>
          </p:cNvPicPr>
          <p:nvPr/>
        </p:nvPicPr>
        <p:blipFill>
          <a:blip r:embed="rId2" cstate="print"/>
          <a:srcRect/>
          <a:stretch>
            <a:fillRect/>
          </a:stretch>
        </p:blipFill>
        <p:spPr bwMode="auto">
          <a:xfrm>
            <a:off x="0" y="0"/>
            <a:ext cx="5257800" cy="68580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style>
          <a:lnRef idx="2">
            <a:schemeClr val="accent3">
              <a:shade val="50000"/>
            </a:schemeClr>
          </a:lnRef>
          <a:fillRef idx="1">
            <a:schemeClr val="accent3"/>
          </a:fillRef>
          <a:effectRef idx="0">
            <a:schemeClr val="accent3"/>
          </a:effectRef>
          <a:fontRef idx="minor">
            <a:schemeClr val="lt1"/>
          </a:fontRef>
        </p:style>
        <p:txBody>
          <a:bodyPr/>
          <a:lstStyle/>
          <a:p>
            <a:pPr algn="r" rtl="1"/>
            <a:r>
              <a:rPr lang="ar-SA" b="1" dirty="0" smtClean="0">
                <a:solidFill>
                  <a:schemeClr val="tx1"/>
                </a:solidFill>
              </a:rPr>
              <a:t>د‌ر </a:t>
            </a:r>
            <a:r>
              <a:rPr lang="ar-SA" b="1" dirty="0">
                <a:solidFill>
                  <a:schemeClr val="tx1"/>
                </a:solidFill>
              </a:rPr>
              <a:t>نتیجه ی استفاد‌ه از </a:t>
            </a:r>
            <a:r>
              <a:rPr lang="fa-IR" b="1" dirty="0" smtClean="0">
                <a:solidFill>
                  <a:schemeClr val="tx1"/>
                </a:solidFill>
              </a:rPr>
              <a:t>این وسایل</a:t>
            </a:r>
            <a:r>
              <a:rPr lang="ar-SA" b="1" dirty="0" smtClean="0">
                <a:solidFill>
                  <a:schemeClr val="tx1"/>
                </a:solidFill>
              </a:rPr>
              <a:t>، </a:t>
            </a:r>
            <a:r>
              <a:rPr lang="ar-SA" b="1" dirty="0">
                <a:solidFill>
                  <a:schemeClr val="tx1"/>
                </a:solidFill>
              </a:rPr>
              <a:t>حالت مجسم د‌ر ذهن د‌انش‌آموزان به‌وجود‌ می‌آید‌ و د‌رک آنها نسبت به د‌رس افزایش می‌یابد‌، د‌ر نتیجه بهره‌وری د‌ر سیستم آموزشی </a:t>
            </a:r>
            <a:r>
              <a:rPr lang="ar-SA" b="1" dirty="0" smtClean="0">
                <a:solidFill>
                  <a:schemeClr val="tx1"/>
                </a:solidFill>
              </a:rPr>
              <a:t>هم </a:t>
            </a:r>
            <a:r>
              <a:rPr lang="ar-SA" b="1" dirty="0">
                <a:solidFill>
                  <a:schemeClr val="tx1"/>
                </a:solidFill>
              </a:rPr>
              <a:t>بالا می‌رود‌ و </a:t>
            </a:r>
            <a:r>
              <a:rPr lang="fa-IR" b="1" dirty="0" smtClean="0">
                <a:solidFill>
                  <a:schemeClr val="tx1"/>
                </a:solidFill>
              </a:rPr>
              <a:t>بازدهی بیشتر و سطح معلومات بالاتر</a:t>
            </a:r>
            <a:r>
              <a:rPr lang="ar-SA" b="1" dirty="0" smtClean="0">
                <a:solidFill>
                  <a:schemeClr val="tx1"/>
                </a:solidFill>
              </a:rPr>
              <a:t>‌ </a:t>
            </a:r>
            <a:r>
              <a:rPr lang="ar-SA" b="1" dirty="0">
                <a:solidFill>
                  <a:schemeClr val="tx1"/>
                </a:solidFill>
              </a:rPr>
              <a:t>و رفته رفته شاهد‌ د‌انش‌آموزان خلاق‌تر و نوآور خواهیم بود‌.</a:t>
            </a:r>
            <a:endParaRPr lang="en-US" b="1" dirty="0">
              <a:solidFill>
                <a:schemeClr val="tx1"/>
              </a:solidFill>
            </a:endParaRPr>
          </a:p>
          <a:p>
            <a:pPr algn="r" rtl="1"/>
            <a:endParaRPr lang="en-US" b="1"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fa-IR" sz="5400" b="1" dirty="0" smtClean="0">
                <a:solidFill>
                  <a:srgbClr val="FFFF00"/>
                </a:solidFill>
              </a:rPr>
              <a:t>مدل ها و ماکت ها </a:t>
            </a:r>
          </a:p>
          <a:p>
            <a:pPr algn="r" rtl="1"/>
            <a:endParaRPr lang="fa-IR" b="1" dirty="0" smtClean="0">
              <a:solidFill>
                <a:srgbClr val="FFFF00"/>
              </a:solidFill>
            </a:endParaRPr>
          </a:p>
          <a:p>
            <a:pPr algn="r" rtl="1"/>
            <a:r>
              <a:rPr lang="fa-IR" b="1" dirty="0" smtClean="0">
                <a:solidFill>
                  <a:srgbClr val="FFFF00"/>
                </a:solidFill>
              </a:rPr>
              <a:t>جلال اسماعیلی خواه </a:t>
            </a:r>
          </a:p>
          <a:p>
            <a:pPr algn="r" rtl="1"/>
            <a:r>
              <a:rPr lang="fa-IR" b="1" dirty="0" smtClean="0">
                <a:solidFill>
                  <a:srgbClr val="FFFF00"/>
                </a:solidFill>
              </a:rPr>
              <a:t>علی رباط سرپوشی</a:t>
            </a:r>
          </a:p>
          <a:p>
            <a:pPr algn="r" rtl="1"/>
            <a:r>
              <a:rPr lang="fa-IR" b="1" dirty="0" smtClean="0">
                <a:solidFill>
                  <a:srgbClr val="FFFF00"/>
                </a:solidFill>
              </a:rPr>
              <a:t>علی جلیلی مقدم</a:t>
            </a:r>
          </a:p>
          <a:p>
            <a:pPr algn="r" rtl="1"/>
            <a:r>
              <a:rPr lang="fa-IR" b="1" dirty="0" smtClean="0">
                <a:solidFill>
                  <a:srgbClr val="FFFF00"/>
                </a:solidFill>
              </a:rPr>
              <a:t>                  زیرنظر استاد قاسمیان</a:t>
            </a:r>
            <a:endParaRPr lang="en-US" b="1" dirty="0">
              <a:solidFill>
                <a:srgbClr val="FFFF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276600" y="304800"/>
            <a:ext cx="5867400" cy="6553200"/>
          </a:xfrm>
        </p:spPr>
        <p:txBody>
          <a:bodyPr>
            <a:normAutofit/>
          </a:bodyPr>
          <a:lstStyle/>
          <a:p>
            <a:pPr algn="r" rtl="1"/>
            <a:r>
              <a:rPr lang="ar-SA" b="1" dirty="0"/>
              <a:t>مدل :</a:t>
            </a:r>
            <a:r>
              <a:rPr lang="ar-SA" dirty="0"/>
              <a:t> </a:t>
            </a:r>
            <a:endParaRPr lang="fa-IR" dirty="0" smtClean="0"/>
          </a:p>
          <a:p>
            <a:pPr algn="r" rtl="1"/>
            <a:r>
              <a:rPr lang="ar-SA" dirty="0" smtClean="0"/>
              <a:t>اشياء </a:t>
            </a:r>
            <a:r>
              <a:rPr lang="ar-SA" dirty="0"/>
              <a:t>واقعي تغيير يافته و سه بعدي و توليد مجدد </a:t>
            </a:r>
            <a:r>
              <a:rPr lang="ar-SA" dirty="0" smtClean="0"/>
              <a:t>اق</a:t>
            </a:r>
            <a:r>
              <a:rPr lang="fa-IR" dirty="0" smtClean="0"/>
              <a:t>ل</a:t>
            </a:r>
            <a:r>
              <a:rPr lang="ar-SA" dirty="0" smtClean="0"/>
              <a:t>ام </a:t>
            </a:r>
            <a:r>
              <a:rPr lang="ar-SA" dirty="0"/>
              <a:t>ظريف و گران قيمت هستند كه مي تواند به </a:t>
            </a:r>
            <a:r>
              <a:rPr lang="ar-SA" dirty="0" smtClean="0"/>
              <a:t>قيمت</a:t>
            </a:r>
            <a:r>
              <a:rPr lang="fa-IR" dirty="0" smtClean="0"/>
              <a:t> </a:t>
            </a:r>
            <a:r>
              <a:rPr lang="ar-SA" dirty="0" smtClean="0"/>
              <a:t>قابل</a:t>
            </a:r>
            <a:r>
              <a:rPr lang="ar-SA" dirty="0"/>
              <a:t> </a:t>
            </a:r>
            <a:r>
              <a:rPr lang="ar-SA" dirty="0" smtClean="0"/>
              <a:t>قبول </a:t>
            </a:r>
            <a:r>
              <a:rPr lang="ar-SA" dirty="0"/>
              <a:t>و ايمني لازم براي استفاده ساخته شوند . مدل ها را محور اشياء واقعي و حقيقي مي دانند . مدل ها  را مي توان در اندازه بزرگتر و يا كوچكتر از واقعيت تهيه كرد ولي در هر حال بايد در نظر داشت خصوصيات و ويژگي عمومي و كلي اشياء واقعي در آنها وجود داشته باشد .</a:t>
            </a:r>
            <a:endParaRPr lang="en-US" dirty="0"/>
          </a:p>
          <a:p>
            <a:pPr algn="r" rtl="1"/>
            <a:endParaRPr lang="en-US" dirty="0"/>
          </a:p>
        </p:txBody>
      </p:sp>
      <p:pic>
        <p:nvPicPr>
          <p:cNvPr id="1026" name="Picture 2" descr="C:\Users\Jalal\Desktop\پاور تکنولوژی\human-anatomy-model-16514652.jpg"/>
          <p:cNvPicPr>
            <a:picLocks noChangeAspect="1" noChangeArrowheads="1"/>
          </p:cNvPicPr>
          <p:nvPr/>
        </p:nvPicPr>
        <p:blipFill>
          <a:blip r:embed="rId2" cstate="print"/>
          <a:srcRect/>
          <a:stretch>
            <a:fillRect/>
          </a:stretch>
        </p:blipFill>
        <p:spPr bwMode="auto">
          <a:xfrm>
            <a:off x="228600" y="990600"/>
            <a:ext cx="3048000" cy="4953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962400" y="304800"/>
            <a:ext cx="5181600" cy="6553200"/>
          </a:xfrm>
        </p:spPr>
        <p:txBody>
          <a:bodyPr>
            <a:normAutofit/>
          </a:bodyPr>
          <a:lstStyle/>
          <a:p>
            <a:pPr algn="r" rtl="1"/>
            <a:r>
              <a:rPr lang="ar-SA" dirty="0"/>
              <a:t>در تاريخ پنج هزار ساله ريخته گري ، ريخته گر همان مدلساز،قالب گير وذوب ريز بوده است .استفاده از مدلهاي دا ئم چوبي خراطان و كنده كاران را به مدل سازي مي كشاند . از طرفی براي شومينه ولوله هاي بخاري ،مدلهاي چوبي هنري مي ساختند . </a:t>
            </a:r>
            <a:endParaRPr lang="en-US" dirty="0"/>
          </a:p>
          <a:p>
            <a:pPr algn="r" rtl="1"/>
            <a:endParaRPr lang="en-US" dirty="0"/>
          </a:p>
        </p:txBody>
      </p:sp>
      <p:pic>
        <p:nvPicPr>
          <p:cNvPr id="2050" name="Picture 2" descr="C:\Users\Jalal\Desktop\پاور تکنولوژی\images.jpg"/>
          <p:cNvPicPr>
            <a:picLocks noChangeAspect="1" noChangeArrowheads="1"/>
          </p:cNvPicPr>
          <p:nvPr/>
        </p:nvPicPr>
        <p:blipFill>
          <a:blip r:embed="rId2" cstate="print"/>
          <a:srcRect/>
          <a:stretch>
            <a:fillRect/>
          </a:stretch>
        </p:blipFill>
        <p:spPr bwMode="auto">
          <a:xfrm>
            <a:off x="381000" y="381000"/>
            <a:ext cx="3581400" cy="62484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
            <a:ext cx="8686800" cy="3048000"/>
          </a:xfrm>
        </p:spPr>
        <p:txBody>
          <a:bodyPr>
            <a:normAutofit fontScale="92500" lnSpcReduction="20000"/>
          </a:bodyPr>
          <a:lstStyle/>
          <a:p>
            <a:pPr algn="r" rtl="1" fontAlgn="base"/>
            <a:r>
              <a:rPr lang="ar-SA" b="1" dirty="0"/>
              <a:t>پیدایش اولين شاخه مدل سازي صنعتي</a:t>
            </a:r>
            <a:endParaRPr lang="en-US" dirty="0"/>
          </a:p>
          <a:p>
            <a:pPr algn="r" rtl="1" fontAlgn="base"/>
            <a:r>
              <a:rPr lang="ar-SA" dirty="0"/>
              <a:t>در قرن نوزدهم صنعتی شدن در کشور آلمان رخ داد که باعث بوجود آمدن ريخته گري زیادی شد. براي نمونه آنچه موجب ساخت قطعات نا آشنايي شد ،  نوآوري تكنيكي در</a:t>
            </a:r>
            <a:r>
              <a:rPr lang="en-US" dirty="0"/>
              <a:t> </a:t>
            </a:r>
            <a:r>
              <a:rPr lang="ar-SA" u="sng" dirty="0">
                <a:hlinkClick r:id="rId2"/>
              </a:rPr>
              <a:t>ماشين بخار</a:t>
            </a:r>
            <a:r>
              <a:rPr lang="en-US" dirty="0"/>
              <a:t> </a:t>
            </a:r>
            <a:r>
              <a:rPr lang="ar-SA" dirty="0"/>
              <a:t>و ماشينهاي نساجي بود . اولين مدلهاي صفحه اي كه همگی از چوب ساخته شده بوده اند و براي توليد انبوه مورد استفاده قرار گرفتند به سال</a:t>
            </a:r>
            <a:r>
              <a:rPr lang="fa-IR" dirty="0"/>
              <a:t>۱۸۲۷</a:t>
            </a:r>
            <a:r>
              <a:rPr lang="ar-SA" dirty="0"/>
              <a:t>ميلادي باز می گردد</a:t>
            </a:r>
            <a:r>
              <a:rPr lang="en-US" dirty="0"/>
              <a:t>.</a:t>
            </a:r>
          </a:p>
          <a:p>
            <a:pPr algn="r" rtl="1"/>
            <a:endParaRPr lang="en-US" dirty="0"/>
          </a:p>
        </p:txBody>
      </p:sp>
      <p:pic>
        <p:nvPicPr>
          <p:cNvPr id="3074" name="Picture 2" descr="C:\Users\Jalal\Desktop\پاور تکنولوژی\image.jpg"/>
          <p:cNvPicPr>
            <a:picLocks noChangeAspect="1" noChangeArrowheads="1"/>
          </p:cNvPicPr>
          <p:nvPr/>
        </p:nvPicPr>
        <p:blipFill>
          <a:blip r:embed="rId3" cstate="print"/>
          <a:srcRect/>
          <a:stretch>
            <a:fillRect/>
          </a:stretch>
        </p:blipFill>
        <p:spPr bwMode="auto">
          <a:xfrm>
            <a:off x="685800" y="2667000"/>
            <a:ext cx="7696200" cy="4191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105400" y="457200"/>
            <a:ext cx="4038600" cy="6400800"/>
          </a:xfrm>
        </p:spPr>
        <p:txBody>
          <a:bodyPr>
            <a:normAutofit/>
          </a:bodyPr>
          <a:lstStyle/>
          <a:p>
            <a:pPr algn="r" rtl="1" fontAlgn="base"/>
            <a:r>
              <a:rPr lang="ar-SA" b="1" dirty="0"/>
              <a:t>پیدایش حرفه مدلسازي</a:t>
            </a:r>
            <a:endParaRPr lang="en-US" dirty="0"/>
          </a:p>
          <a:p>
            <a:pPr algn="r" rtl="1" fontAlgn="base"/>
            <a:r>
              <a:rPr lang="ar-SA" dirty="0"/>
              <a:t>در آغاز قرن بيستم اولين حركت حرفه اي و پيشه اي مدلسازي توسط نجاران و كنده كاران انجام گرفت. مدل سازان فعاليت صنعتي خودرا با یک نشست محلي آغاز كردند که امروزه در اتحاديه اصناف آلمان ادغام شده است</a:t>
            </a:r>
            <a:r>
              <a:rPr lang="en-US" dirty="0"/>
              <a:t>.</a:t>
            </a:r>
          </a:p>
          <a:p>
            <a:pPr algn="r" rtl="1">
              <a:buNone/>
            </a:pPr>
            <a:r>
              <a:rPr lang="en-US" dirty="0"/>
              <a:t> </a:t>
            </a:r>
          </a:p>
          <a:p>
            <a:pPr algn="r" rtl="1"/>
            <a:endParaRPr lang="en-US" dirty="0"/>
          </a:p>
        </p:txBody>
      </p:sp>
      <p:pic>
        <p:nvPicPr>
          <p:cNvPr id="4099" name="Picture 3" descr="C:\Users\Jalal\Desktop\پاور تکنولوژی\258w_EyeAnatomy_Puzzle.jpg"/>
          <p:cNvPicPr>
            <a:picLocks noChangeAspect="1" noChangeArrowheads="1"/>
          </p:cNvPicPr>
          <p:nvPr/>
        </p:nvPicPr>
        <p:blipFill>
          <a:blip r:embed="rId2" cstate="print"/>
          <a:srcRect/>
          <a:stretch>
            <a:fillRect/>
          </a:stretch>
        </p:blipFill>
        <p:spPr bwMode="auto">
          <a:xfrm>
            <a:off x="304800" y="609600"/>
            <a:ext cx="4800600" cy="56388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2895600"/>
            <a:ext cx="8229600" cy="3230563"/>
          </a:xfrm>
        </p:spPr>
        <p:txBody>
          <a:bodyPr>
            <a:normAutofit fontScale="85000" lnSpcReduction="20000"/>
          </a:bodyPr>
          <a:lstStyle/>
          <a:p>
            <a:pPr algn="r" rtl="1"/>
            <a:r>
              <a:rPr lang="ar-SA" dirty="0"/>
              <a:t>در صورتی که یک پدیده ساخت بشر یا طبیعی را در ابعادی کوچکتر از نمونه واقعی و مشابه نمونه واقعی ساخته شود, نمونه مذکور </a:t>
            </a:r>
            <a:r>
              <a:rPr lang="ar-SA" b="1" dirty="0"/>
              <a:t>ماکت</a:t>
            </a:r>
            <a:r>
              <a:rPr lang="ar-SA" dirty="0"/>
              <a:t> نام دارد. </a:t>
            </a:r>
            <a:endParaRPr lang="fa-IR" dirty="0" smtClean="0"/>
          </a:p>
          <a:p>
            <a:pPr algn="r" rtl="1"/>
            <a:r>
              <a:rPr lang="ar-SA" dirty="0" smtClean="0"/>
              <a:t>ماکت </a:t>
            </a:r>
            <a:r>
              <a:rPr lang="ar-SA" dirty="0"/>
              <a:t>ها معمولاً برای نشان دادن نمونه در مقیاسی کوچکتر ساخته می‌شوند. ساخت ماکت ممکن است برای اهداف کلان همانند شبیه سازی یک پدیده مخرب بر روی سازه یک برج عظیم و برآورد ضریب پسای یک خودرو یا برای اهداف تفریحی همانند جمع آوری به عنوان یک آیتم کلکسیونی و یا اهداف زیبایی شناختی همانند بررسی معماری یک ساختمان باشد</a:t>
            </a:r>
            <a:r>
              <a:rPr lang="en-US" dirty="0"/>
              <a:t>.</a:t>
            </a:r>
          </a:p>
        </p:txBody>
      </p:sp>
      <p:pic>
        <p:nvPicPr>
          <p:cNvPr id="5122" name="Picture 2" descr="C:\Users\Jalal\Desktop\پاور تکنولوژی\download.jpg"/>
          <p:cNvPicPr>
            <a:picLocks noChangeAspect="1" noChangeArrowheads="1"/>
          </p:cNvPicPr>
          <p:nvPr/>
        </p:nvPicPr>
        <p:blipFill>
          <a:blip r:embed="rId2" cstate="print"/>
          <a:srcRect/>
          <a:stretch>
            <a:fillRect/>
          </a:stretch>
        </p:blipFill>
        <p:spPr bwMode="auto">
          <a:xfrm>
            <a:off x="0" y="0"/>
            <a:ext cx="9144000" cy="28956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990600"/>
            <a:ext cx="4953000" cy="5562600"/>
          </a:xfrm>
        </p:spPr>
        <p:txBody>
          <a:bodyPr>
            <a:normAutofit fontScale="85000" lnSpcReduction="10000"/>
          </a:bodyPr>
          <a:lstStyle/>
          <a:p>
            <a:pPr algn="r" rtl="1"/>
            <a:r>
              <a:rPr lang="fa-IR" dirty="0" smtClean="0"/>
              <a:t>ماکت ها </a:t>
            </a:r>
            <a:r>
              <a:rPr lang="ar-SA" dirty="0" smtClean="0"/>
              <a:t>بطور </a:t>
            </a:r>
            <a:r>
              <a:rPr lang="ar-SA" dirty="0"/>
              <a:t>گسترده اي در آموزش صنعتي بكار گرفته مي شود . ماكتها قسمت ساده شده واقعيت و جايگزين اشياء  واقعي هستند كه براي روشن شدن قسمتهاي لازم و يا طرز كار چيزي با حذف جزئيات غير لازم ساخته مي شوند و نسبت ها كاملا رعايت مي شوند . در ساختن ماكتها بايستي آنرا شبيه شيء واقعي مربوطه و حتي الامكان هم رنگ طبيعت مربوط به آن ساخته و تهيه كرد . بايد طوري ساخت كه يادگيري را تسهيل كند و نه دشوار . در تهيه ماكت مراحل پياپي ساخت كارها را آسانتر مي كند .</a:t>
            </a:r>
            <a:endParaRPr lang="en-US" dirty="0"/>
          </a:p>
          <a:p>
            <a:pPr algn="r" rtl="1"/>
            <a:endParaRPr lang="en-US" dirty="0"/>
          </a:p>
        </p:txBody>
      </p:sp>
      <p:pic>
        <p:nvPicPr>
          <p:cNvPr id="6146" name="Picture 2" descr="C:\Users\Jalal\Desktop\پاور تکنولوژی\download (1).jpg"/>
          <p:cNvPicPr>
            <a:picLocks noChangeAspect="1" noChangeArrowheads="1"/>
          </p:cNvPicPr>
          <p:nvPr/>
        </p:nvPicPr>
        <p:blipFill>
          <a:blip r:embed="rId2" cstate="print"/>
          <a:srcRect/>
          <a:stretch>
            <a:fillRect/>
          </a:stretch>
        </p:blipFill>
        <p:spPr bwMode="auto">
          <a:xfrm>
            <a:off x="5638800" y="762000"/>
            <a:ext cx="3505200" cy="57912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3581400"/>
            <a:ext cx="8229600" cy="3048000"/>
          </a:xfrm>
        </p:spPr>
        <p:txBody>
          <a:bodyPr>
            <a:normAutofit fontScale="92500" lnSpcReduction="20000"/>
          </a:bodyPr>
          <a:lstStyle/>
          <a:p>
            <a:pPr algn="r" rtl="1"/>
            <a:r>
              <a:rPr lang="ar-SA" dirty="0"/>
              <a:t>مهم ترین ویژگی های یک ماکت مقیاس و دقت آن هستند. درستی مقیاس حیاتی ترین مشخصه یک ماکت است. باید اجزا و قسمت های گوناگون یک ماکت همگی به یک اندازه کوچک شده, متناسب باشند. دقت یک ماکت هم بسیار مهم است. این که تمامی اجزا ساخته شده, حداکثر شباهت ممکن را به نمونه واقعی داشته باشند هم از اهمیت بالایی برخوردار است</a:t>
            </a:r>
            <a:r>
              <a:rPr lang="en-US" dirty="0"/>
              <a:t>.</a:t>
            </a:r>
            <a:br>
              <a:rPr lang="en-US" dirty="0"/>
            </a:br>
            <a:r>
              <a:rPr lang="en-US" dirty="0"/>
              <a:t/>
            </a:r>
            <a:br>
              <a:rPr lang="en-US" dirty="0"/>
            </a:br>
            <a:endParaRPr lang="en-US" dirty="0"/>
          </a:p>
        </p:txBody>
      </p:sp>
      <p:pic>
        <p:nvPicPr>
          <p:cNvPr id="7170" name="Picture 2" descr="C:\Users\Jalal\Desktop\پاور تکنولوژی\download (2).jpg"/>
          <p:cNvPicPr>
            <a:picLocks noChangeAspect="1" noChangeArrowheads="1"/>
          </p:cNvPicPr>
          <p:nvPr/>
        </p:nvPicPr>
        <p:blipFill>
          <a:blip r:embed="rId2" cstate="print"/>
          <a:srcRect/>
          <a:stretch>
            <a:fillRect/>
          </a:stretch>
        </p:blipFill>
        <p:spPr bwMode="auto">
          <a:xfrm>
            <a:off x="0" y="0"/>
            <a:ext cx="9144000" cy="32004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TotalTime>
  <Words>781</Words>
  <Application>Microsoft Office PowerPoint</Application>
  <PresentationFormat>On-screen Show (4:3)</PresentationFormat>
  <Paragraphs>47</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Jalal</dc:creator>
  <cp:lastModifiedBy>Jalal</cp:lastModifiedBy>
  <cp:revision>12</cp:revision>
  <dcterms:created xsi:type="dcterms:W3CDTF">2017-06-10T10:43:17Z</dcterms:created>
  <dcterms:modified xsi:type="dcterms:W3CDTF">2017-06-11T03:09:18Z</dcterms:modified>
</cp:coreProperties>
</file>