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88" r:id="rId4"/>
    <p:sldId id="289" r:id="rId5"/>
    <p:sldId id="272" r:id="rId6"/>
    <p:sldId id="299" r:id="rId7"/>
    <p:sldId id="290" r:id="rId8"/>
    <p:sldId id="291" r:id="rId9"/>
    <p:sldId id="292" r:id="rId10"/>
    <p:sldId id="293" r:id="rId11"/>
    <p:sldId id="294" r:id="rId12"/>
    <p:sldId id="295" r:id="rId13"/>
    <p:sldId id="300" r:id="rId14"/>
    <p:sldId id="296" r:id="rId15"/>
    <p:sldId id="297" r:id="rId16"/>
    <p:sldId id="298" r:id="rId17"/>
    <p:sldId id="3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253360-82A0-4E07-9D33-BDE87B61FBB1}" type="datetimeFigureOut">
              <a:rPr lang="fa-IR" smtClean="0"/>
              <a:t>08/16/1441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B3E0E-704A-471E-8F72-CD3969882E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6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3E0E-704A-471E-8F72-CD3969882ED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2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5C70374-854F-4BD1-8F20-F5D7B8E910A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D7F3-C90E-4CC4-A24E-2AB19B13F06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C05-B3F3-41F8-92F8-55E66082CAE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24CC-1FC2-4C60-A148-C2E29D30A98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D72-A64A-4873-BCCD-EB385CEDBC6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75AF-DB8A-4687-961D-398C98C3D1D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69A2-EEC6-48D7-917A-9B21D4D1E51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4A-3536-4C33-844E-BD41128BD36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136F-D4CD-4018-B519-6FE772C2289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48FA-5EBF-451B-ABC9-034F0D0BA40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B27B-0078-4C26-832F-5778BFB4EB1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23A-8BA1-401C-95A1-B478D2BD1A4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C81-F0C9-43E7-ADFA-56C5D2B9B9F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9B87-A2B5-438E-BA95-1086644745D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A12-0ECE-4237-AB8F-ACA4303150E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4CB6-02C9-4D23-92B6-2962CD7DB970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AEC-82D2-44C4-913D-09B70D188F7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0FD6A9-AC83-4430-A644-FD29C3E26FB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61827"/>
            <a:ext cx="8825658" cy="2796988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درس9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کارها آسان می شود (2)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AutoShape 2" descr="پاورپوینت علوم تجربی پنجم دبستان | درس 9: کارها آسان می‌شود (2)- پیش نمای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6067" y="140345"/>
            <a:ext cx="188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_L4i_Nastaliq" panose="02020505000000020003" pitchFamily="18" charset="0"/>
                <a:cs typeface="B Majid Shadow" panose="00000400000000000000" pitchFamily="2" charset="-78"/>
              </a:rPr>
              <a:t>پیچ ها</a:t>
            </a:r>
            <a:endParaRPr lang="en-US" sz="3200" b="1" dirty="0">
              <a:solidFill>
                <a:srgbClr val="FF0000"/>
              </a:solidFill>
              <a:latin typeface="_L4i_Nastaliq" panose="02020505000000020003" pitchFamily="18" charset="0"/>
              <a:cs typeface="B Majid Shadow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551" y="1705708"/>
            <a:ext cx="11523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Homa" panose="00000400000000000000" pitchFamily="2" charset="-78"/>
              </a:rPr>
              <a:t>پیچ</a:t>
            </a:r>
            <a:r>
              <a:rPr lang="fa-IR" sz="2400" dirty="0" smtClean="0">
                <a:cs typeface="B Yekan" panose="00000400000000000000" pitchFamily="2" charset="-78"/>
              </a:rPr>
              <a:t> :</a:t>
            </a:r>
            <a:r>
              <a:rPr lang="fa-IR" sz="2400" dirty="0">
                <a:cs typeface="B Badr" panose="00000400000000000000" pitchFamily="2" charset="-78"/>
              </a:rPr>
              <a:t>درواقع سطح شیبداری است که به دور یک میله پیچیده شده است. </a:t>
            </a:r>
          </a:p>
          <a:p>
            <a:pPr algn="r" rtl="1"/>
            <a:endParaRPr lang="en-US" dirty="0"/>
          </a:p>
        </p:txBody>
      </p:sp>
      <p:pic>
        <p:nvPicPr>
          <p:cNvPr id="4" name="Picture 6" descr="پ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034" y="2460180"/>
            <a:ext cx="2160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062" y="5795493"/>
            <a:ext cx="6863475" cy="903367"/>
          </a:xfrm>
        </p:spPr>
        <p:txBody>
          <a:bodyPr/>
          <a:lstStyle/>
          <a:p>
            <a:r>
              <a:rPr lang="fa-IR" sz="2400" dirty="0" smtClean="0">
                <a:solidFill>
                  <a:srgbClr val="FF0000"/>
                </a:solidFill>
                <a:cs typeface="B Badr" panose="00000400000000000000" pitchFamily="2" charset="-78"/>
              </a:rPr>
              <a:t>سوال :</a:t>
            </a:r>
            <a:r>
              <a:rPr lang="fa-IR" sz="2400" dirty="0" smtClean="0">
                <a:solidFill>
                  <a:schemeClr val="tx1"/>
                </a:solidFill>
                <a:cs typeface="B Badr" panose="00000400000000000000" pitchFamily="2" charset="-78"/>
              </a:rPr>
              <a:t>به </a:t>
            </a:r>
            <a:r>
              <a:rPr lang="fa-IR" sz="2400" dirty="0">
                <a:solidFill>
                  <a:schemeClr val="tx1"/>
                </a:solidFill>
                <a:cs typeface="B Badr" panose="00000400000000000000" pitchFamily="2" charset="-78"/>
              </a:rPr>
              <a:t>نظر شما چه کنیم تا </a:t>
            </a:r>
            <a:r>
              <a:rPr lang="fa-IR" sz="2400" dirty="0" smtClean="0">
                <a:solidFill>
                  <a:schemeClr val="tx1"/>
                </a:solidFill>
                <a:cs typeface="B Badr" panose="00000400000000000000" pitchFamily="2" charset="-78"/>
              </a:rPr>
              <a:t>پیچ راحتر(با نیروی کمتری) بپیچد؟ </a:t>
            </a:r>
            <a:endParaRPr lang="en-US" sz="2400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4642" y="4134423"/>
            <a:ext cx="555720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</a:rPr>
              <a:t>به هر برآمدگی پیچ دنده می گویند.</a:t>
            </a:r>
          </a:p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</a:rPr>
              <a:t>فاصله دوبرآمدگی یا دو فرو رفتگی پیچ را </a:t>
            </a:r>
          </a:p>
          <a:p>
            <a:pPr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</a:rPr>
              <a:t>پای </a:t>
            </a:r>
            <a:r>
              <a:rPr lang="fa-IR" dirty="0" smtClean="0">
                <a:solidFill>
                  <a:srgbClr val="FF0000"/>
                </a:solidFill>
              </a:rPr>
              <a:t>پیچ (بازوی مقاوم) </a:t>
            </a:r>
            <a:r>
              <a:rPr lang="fa-IR" dirty="0">
                <a:solidFill>
                  <a:srgbClr val="FF0000"/>
                </a:solidFill>
              </a:rPr>
              <a:t>می </a:t>
            </a:r>
            <a:r>
              <a:rPr lang="fa-IR" dirty="0" smtClean="0">
                <a:solidFill>
                  <a:srgbClr val="FF0000"/>
                </a:solidFill>
              </a:rPr>
              <a:t>گویند.قطر یا محیط پیچ بازوی محرک است.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6671-2C1A-4B9F-A09A-0A0B189525A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8793"/>
            <a:ext cx="7366878" cy="3831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5010" y="1236059"/>
            <a:ext cx="17748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کاربرد پیچ ها</a:t>
            </a:r>
            <a:endParaRPr lang="fa-IR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4309343"/>
            <a:ext cx="1533525" cy="136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19" y="4361730"/>
            <a:ext cx="1533525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1" y="4361730"/>
            <a:ext cx="1533525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4395068"/>
            <a:ext cx="1533525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3215" r="17283" b="8882"/>
          <a:stretch/>
        </p:blipFill>
        <p:spPr>
          <a:xfrm>
            <a:off x="302372" y="3917276"/>
            <a:ext cx="1897812" cy="1751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5" y="5585513"/>
            <a:ext cx="12042476" cy="781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82005" y="1799670"/>
            <a:ext cx="2420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</a:rPr>
              <a:t>اتصال‌دهنده‌ها</a:t>
            </a:r>
          </a:p>
        </p:txBody>
      </p:sp>
    </p:spTree>
    <p:extLst>
      <p:ext uri="{BB962C8B-B14F-4D97-AF65-F5344CB8AC3E}">
        <p14:creationId xmlns:p14="http://schemas.microsoft.com/office/powerpoint/2010/main" val="226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3156" y="0"/>
            <a:ext cx="225507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FF000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قرقره</a:t>
            </a:r>
            <a:endParaRPr lang="en-US" sz="3600" b="1" dirty="0">
              <a:solidFill>
                <a:srgbClr val="FF0000"/>
              </a:solidFill>
              <a:latin typeface="_L4i_Nastaliq" panose="02020505000000020003" pitchFamily="18" charset="0"/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535" y="1636358"/>
            <a:ext cx="1142137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Mitra" panose="00000400000000000000" pitchFamily="2" charset="-78"/>
              </a:rPr>
              <a:t>وقتی </a:t>
            </a:r>
            <a:r>
              <a:rPr lang="fa-IR" sz="2800" b="1" dirty="0">
                <a:cs typeface="B Mitra" panose="00000400000000000000" pitchFamily="2" charset="-78"/>
              </a:rPr>
              <a:t>نتوانیم با استفاده از سطح شیب دار اجسام را به ارتفاع زیادی بالا ببریم ، از 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قرقره</a:t>
            </a:r>
            <a:r>
              <a:rPr lang="fa-IR" sz="2800" b="1" dirty="0">
                <a:cs typeface="B Mitra" panose="00000400000000000000" pitchFamily="2" charset="-78"/>
              </a:rPr>
              <a:t> استفاده می </a:t>
            </a:r>
            <a:r>
              <a:rPr lang="fa-IR" sz="2800" b="1" dirty="0" smtClean="0">
                <a:cs typeface="B Mitra" panose="00000400000000000000" pitchFamily="2" charset="-78"/>
              </a:rPr>
              <a:t>کنیم. 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92" y="3476058"/>
            <a:ext cx="2312131" cy="235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02" y="3476058"/>
            <a:ext cx="1905000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39" y="3476058"/>
            <a:ext cx="2362200" cy="2247900"/>
          </a:xfrm>
          <a:prstGeom prst="rect">
            <a:avLst/>
          </a:prstGeom>
        </p:spPr>
      </p:pic>
      <p:pic>
        <p:nvPicPr>
          <p:cNvPr id="1028" name="Picture 4" descr="قرقره ثاب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058"/>
            <a:ext cx="2910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3416"/>
            <a:ext cx="114213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2"/>
                </a:solidFill>
                <a:cs typeface="B Mitra" panose="00000400000000000000" pitchFamily="2" charset="-78"/>
              </a:rPr>
              <a:t>قرقره ثابت: </a:t>
            </a:r>
            <a:r>
              <a:rPr lang="fa-IR" sz="2800" b="1" dirty="0" smtClean="0">
                <a:cs typeface="B Badr" panose="00000400000000000000" pitchFamily="2" charset="-78"/>
              </a:rPr>
              <a:t>در قرقره ثابت مرکز قرقره تکیه گاه و در دو طرف محل تماس طناب با محیط قرقره نیروی محرک و مقاوم است.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Mitra" panose="00000400000000000000" pitchFamily="2" charset="-78"/>
              </a:rPr>
              <a:t>روش های کمک کردن قرقره </a:t>
            </a:r>
            <a:r>
              <a:rPr lang="fa-IR" sz="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ثابت: </a:t>
            </a:r>
            <a:r>
              <a:rPr lang="fa-IR" sz="2800" b="1" dirty="0" smtClean="0">
                <a:cs typeface="B Badr" panose="00000400000000000000" pitchFamily="2" charset="-78"/>
              </a:rPr>
              <a:t>انتقال </a:t>
            </a:r>
            <a:r>
              <a:rPr lang="fa-IR" sz="2800" b="1" dirty="0">
                <a:cs typeface="B Badr" panose="00000400000000000000" pitchFamily="2" charset="-78"/>
              </a:rPr>
              <a:t>نیرو ، تغییر جهت </a:t>
            </a:r>
            <a:r>
              <a:rPr lang="fa-IR" sz="2800" b="1" dirty="0" smtClean="0">
                <a:cs typeface="B Badr" panose="00000400000000000000" pitchFamily="2" charset="-78"/>
              </a:rPr>
              <a:t>نیرو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chemeClr val="tx2"/>
                </a:solidFill>
                <a:cs typeface="B Mitra" panose="00000400000000000000" pitchFamily="2" charset="-78"/>
              </a:rPr>
              <a:t>قرقره </a:t>
            </a:r>
            <a:r>
              <a:rPr lang="fa-IR" sz="2800" b="1" dirty="0" smtClean="0">
                <a:solidFill>
                  <a:schemeClr val="tx2"/>
                </a:solidFill>
                <a:cs typeface="B Mitra" panose="00000400000000000000" pitchFamily="2" charset="-78"/>
              </a:rPr>
              <a:t>متحرک:</a:t>
            </a:r>
            <a:r>
              <a:rPr lang="fa-IR" sz="2800" b="1" dirty="0">
                <a:cs typeface="B Badr" panose="00000400000000000000" pitchFamily="2" charset="-78"/>
              </a:rPr>
              <a:t>در قرقره متحرک تکیه گاه محل تماس ریسمان که به سقف متصل است باشیار چرخ ،مرکز قرقره نیروی مقاوم و محل اتصال ریسمان متصل به نیروی محرک با شیار نیروی محرک است</a:t>
            </a:r>
            <a:r>
              <a:rPr lang="fa-IR" sz="2800" b="1" dirty="0" smtClean="0">
                <a:cs typeface="B Bad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Mitra" panose="00000400000000000000" pitchFamily="2" charset="-78"/>
              </a:rPr>
              <a:t>روش های کمک کردن قرقره </a:t>
            </a:r>
            <a:r>
              <a:rPr lang="fa-IR" sz="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متحرک:</a:t>
            </a:r>
            <a:r>
              <a:rPr lang="fa-IR" sz="2800" b="1" dirty="0">
                <a:cs typeface="B Badr" panose="00000400000000000000" pitchFamily="2" charset="-78"/>
              </a:rPr>
              <a:t>انتقال نیرو ، افزایش </a:t>
            </a:r>
            <a:r>
              <a:rPr lang="fa-IR" sz="2800" b="1" dirty="0" smtClean="0">
                <a:cs typeface="B Badr" panose="00000400000000000000" pitchFamily="2" charset="-78"/>
              </a:rPr>
              <a:t>نیرو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Badr" panose="00000400000000000000" pitchFamily="2" charset="-78"/>
              </a:rPr>
              <a:t>سوال: </a:t>
            </a:r>
            <a:r>
              <a:rPr lang="fa-IR" sz="2800" b="1" dirty="0" smtClean="0">
                <a:cs typeface="B Badr" panose="00000400000000000000" pitchFamily="2" charset="-78"/>
              </a:rPr>
              <a:t>در قرقره متحرک چرا تغییر جهت نیرونداریم؟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Badr" panose="00000400000000000000" pitchFamily="2" charset="-78"/>
              </a:rPr>
              <a:t>سوال: </a:t>
            </a:r>
            <a:r>
              <a:rPr lang="fa-IR" sz="2800" b="1" dirty="0" smtClean="0">
                <a:cs typeface="B Badr" panose="00000400000000000000" pitchFamily="2" charset="-78"/>
              </a:rPr>
              <a:t>با توجه به رابطه بین نیرو ها و بازوها در ماشین ها درصورت صرف نظر از اصطکاک بین نیروی مقاوم و نیروی محرک قرقره متحرک چه رابطه ای برقرار  است؟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cs typeface="B Bad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77" y="0"/>
            <a:ext cx="4627037" cy="11695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_L4i_Nastaliq" panose="02020505000000020003" pitchFamily="18" charset="0"/>
                <a:cs typeface="B Traffic" panose="00000400000000000000" pitchFamily="2" charset="-78"/>
              </a:rPr>
              <a:t>کاربرد های </a:t>
            </a:r>
            <a:r>
              <a:rPr lang="fa-IR" sz="4000" b="1" dirty="0" smtClean="0">
                <a:solidFill>
                  <a:srgbClr val="FF000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قرقره</a:t>
            </a:r>
            <a:endParaRPr lang="en-US" sz="4000" b="1" dirty="0">
              <a:solidFill>
                <a:srgbClr val="FF0000"/>
              </a:solidFill>
              <a:latin typeface="_L4i_Nastaliq" panose="02020505000000020003" pitchFamily="18" charset="0"/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7706"/>
            <a:ext cx="2790825" cy="4080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825" y="2777706"/>
            <a:ext cx="1971447" cy="1993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897" y="1947081"/>
            <a:ext cx="3283103" cy="344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698" y="1493786"/>
            <a:ext cx="2828836" cy="411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64820"/>
            <a:ext cx="1915064" cy="37939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92"/>
            <a:ext cx="2790825" cy="196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21" y="4771258"/>
            <a:ext cx="2738965" cy="20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168" y="293298"/>
            <a:ext cx="5401688" cy="938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srgbClr val="92D05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چرخ</a:t>
            </a:r>
            <a:r>
              <a:rPr lang="fa-IR" sz="4000" b="1" dirty="0">
                <a:latin typeface="_L4i_Nastaliq" panose="02020505000000020003" pitchFamily="18" charset="0"/>
                <a:cs typeface="B Traffic" panose="00000400000000000000" pitchFamily="2" charset="-78"/>
              </a:rPr>
              <a:t> </a:t>
            </a:r>
            <a:r>
              <a:rPr lang="fa-IR" sz="4000" b="1" dirty="0" smtClean="0">
                <a:latin typeface="_L4i_Nastaliq" panose="02020505000000020003" pitchFamily="18" charset="0"/>
                <a:cs typeface="B Traffic" panose="00000400000000000000" pitchFamily="2" charset="-78"/>
              </a:rPr>
              <a:t>و</a:t>
            </a:r>
            <a:r>
              <a:rPr lang="fa-IR" sz="4000" b="1" dirty="0" smtClean="0">
                <a:solidFill>
                  <a:srgbClr val="FF000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محور</a:t>
            </a:r>
            <a:endParaRPr lang="en-US" sz="4000" b="1" dirty="0">
              <a:solidFill>
                <a:srgbClr val="FF0000"/>
              </a:solidFill>
              <a:latin typeface="_L4i_Nastaliq" panose="02020505000000020003" pitchFamily="18" charset="0"/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8" y="1910961"/>
            <a:ext cx="11007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چرخ و محور از یک محور و چرخی که با آن می چرخددرست شده است . که در آن چرخش چرخ باعث چرخیدن محور و چرخش محور باعث چرخیدن چرخ می شود.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04552" y="5516141"/>
            <a:ext cx="10636986" cy="1182720"/>
          </a:xfrm>
        </p:spPr>
        <p:txBody>
          <a:bodyPr/>
          <a:lstStyle/>
          <a:p>
            <a:r>
              <a:rPr lang="fa-IR" sz="1800" dirty="0" smtClean="0"/>
              <a:t>تفاوت قرقره و چرخ ومحور:</a:t>
            </a:r>
            <a:r>
              <a:rPr lang="fa-IR" sz="2000" dirty="0" smtClean="0">
                <a:solidFill>
                  <a:schemeClr val="tx1"/>
                </a:solidFill>
              </a:rPr>
              <a:t> در قرقره محور ثابت است و فقط چرخ حول محور می چرخد ولی در چرخ و محور، چرخ و محور هردو با هم می چرخند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10" y="2895510"/>
            <a:ext cx="2019300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4"/>
          <a:stretch/>
        </p:blipFill>
        <p:spPr>
          <a:xfrm>
            <a:off x="7886700" y="2971710"/>
            <a:ext cx="2095500" cy="19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9785" y="293298"/>
            <a:ext cx="4748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C00000"/>
                </a:solidFill>
                <a:cs typeface="B Mitra" panose="00000400000000000000" pitchFamily="2" charset="-78"/>
              </a:rPr>
              <a:t>کاربردهای چرخ و محور</a:t>
            </a:r>
            <a:endParaRPr lang="en-US" sz="3600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809444"/>
            <a:ext cx="2314575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18" y="3640019"/>
            <a:ext cx="2716331" cy="2716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64" y="3581040"/>
            <a:ext cx="2957872" cy="2957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3" y="3367177"/>
            <a:ext cx="1609005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3"/>
          <a:stretch/>
        </p:blipFill>
        <p:spPr>
          <a:xfrm>
            <a:off x="9628350" y="2327960"/>
            <a:ext cx="2238375" cy="1523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36" y="1733190"/>
            <a:ext cx="2476500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12" y="1569985"/>
            <a:ext cx="2190750" cy="20859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296619" y="1614128"/>
            <a:ext cx="1388853" cy="421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36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168" y="293298"/>
            <a:ext cx="5401688" cy="938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srgbClr val="92D05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چرخ</a:t>
            </a:r>
            <a:r>
              <a:rPr lang="fa-IR" sz="4000" b="1" dirty="0">
                <a:latin typeface="_L4i_Nastaliq" panose="02020505000000020003" pitchFamily="18" charset="0"/>
                <a:cs typeface="B Traffic" panose="00000400000000000000" pitchFamily="2" charset="-78"/>
              </a:rPr>
              <a:t> </a:t>
            </a:r>
            <a:r>
              <a:rPr lang="fa-IR" sz="4000" b="1" dirty="0" smtClean="0">
                <a:latin typeface="_L4i_Nastaliq" panose="02020505000000020003" pitchFamily="18" charset="0"/>
                <a:cs typeface="B Traffic" panose="00000400000000000000" pitchFamily="2" charset="-78"/>
              </a:rPr>
              <a:t>و</a:t>
            </a:r>
            <a:r>
              <a:rPr lang="fa-IR" sz="4000" b="1" dirty="0" smtClean="0">
                <a:solidFill>
                  <a:srgbClr val="FF0000"/>
                </a:solidFill>
                <a:latin typeface="_L4i_Nastaliq" panose="02020505000000020003" pitchFamily="18" charset="0"/>
                <a:cs typeface="B Traffic" panose="00000400000000000000" pitchFamily="2" charset="-78"/>
              </a:rPr>
              <a:t>محور</a:t>
            </a:r>
            <a:endParaRPr lang="en-US" sz="4000" b="1" dirty="0">
              <a:solidFill>
                <a:srgbClr val="FF0000"/>
              </a:solidFill>
              <a:latin typeface="_L4i_Nastaliq" panose="02020505000000020003" pitchFamily="18" charset="0"/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550" y="1898082"/>
            <a:ext cx="110073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روش های کمک کردن چرخ و محور: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حالت 1: </a:t>
            </a:r>
            <a:r>
              <a:rPr lang="fa-IR" sz="2400" b="1" dirty="0" smtClean="0">
                <a:cs typeface="B Mitra" panose="00000400000000000000" pitchFamily="2" charset="-78"/>
              </a:rPr>
              <a:t>نیروی محرک به چرخ و نیروی مقاوم به محور وارد شود:</a:t>
            </a:r>
          </a:p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انتقال نیرو ،تغییر جهت نیرو و افزایش نیرو</a:t>
            </a: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endParaRPr lang="fa-IR" sz="2400" b="1" dirty="0" smtClean="0">
              <a:cs typeface="B Mitra" panose="00000400000000000000" pitchFamily="2" charset="-78"/>
            </a:endParaRP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حالت 1: </a:t>
            </a:r>
            <a:r>
              <a:rPr lang="fa-IR" sz="2400" b="1" dirty="0">
                <a:cs typeface="B Mitra" panose="00000400000000000000" pitchFamily="2" charset="-78"/>
              </a:rPr>
              <a:t>نیروی محرک به </a:t>
            </a:r>
            <a:r>
              <a:rPr lang="fa-IR" sz="2400" b="1" dirty="0" smtClean="0">
                <a:cs typeface="B Mitra" panose="00000400000000000000" pitchFamily="2" charset="-78"/>
              </a:rPr>
              <a:t>محور </a:t>
            </a:r>
            <a:r>
              <a:rPr lang="fa-IR" sz="2400" b="1" dirty="0">
                <a:cs typeface="B Mitra" panose="00000400000000000000" pitchFamily="2" charset="-78"/>
              </a:rPr>
              <a:t>و نیروی مقاوم به </a:t>
            </a:r>
            <a:r>
              <a:rPr lang="fa-IR" sz="2400" b="1" dirty="0" smtClean="0">
                <a:cs typeface="B Mitra" panose="00000400000000000000" pitchFamily="2" charset="-78"/>
              </a:rPr>
              <a:t>چرخ </a:t>
            </a:r>
            <a:r>
              <a:rPr lang="fa-IR" sz="2400" b="1" dirty="0">
                <a:cs typeface="B Mitra" panose="00000400000000000000" pitchFamily="2" charset="-78"/>
              </a:rPr>
              <a:t>وارد شود:</a:t>
            </a:r>
          </a:p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انتقال نیرو ، تغییر جهت نیرو و افزایش سرعت و مسافت اثر نیرو</a:t>
            </a:r>
          </a:p>
          <a:p>
            <a:pPr algn="r" rtl="1"/>
            <a:endParaRPr lang="fa-IR" sz="2400" b="1" dirty="0" smtClean="0">
              <a:cs typeface="B Mitra" panose="00000400000000000000" pitchFamily="2" charset="-78"/>
            </a:endParaRP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endParaRPr lang="fa-IR" sz="2400" b="1" dirty="0" smtClean="0">
              <a:cs typeface="B Mitra" panose="00000400000000000000" pitchFamily="2" charset="-78"/>
            </a:endParaRP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2241161"/>
            <a:ext cx="3823415" cy="245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07" y="5096279"/>
            <a:ext cx="301365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1140311"/>
            <a:ext cx="11080378" cy="10433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cs typeface="B Zar" panose="00000400000000000000" pitchFamily="2" charset="-78"/>
              </a:rPr>
              <a:t>درس در یک نگاه:</a:t>
            </a:r>
            <a:endParaRPr lang="fa-IR" sz="20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دانش آموزان با انجام فعالیت های فرآیندی و کاوشگری با پنج ماشین ساده سطح شیبدار،گوه، پیچ، قرقره و چرخ و محور آشنا می شوند و کاربردهای این ماشین ها در زندگی روزمره را فرا می گیرند.</a:t>
            </a: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2  Kamran" panose="00000400000000000000" pitchFamily="2" charset="-78"/>
              </a:rPr>
              <a:t/>
            </a:r>
            <a:br>
              <a:rPr lang="fa-IR" sz="2000" b="1" dirty="0">
                <a:solidFill>
                  <a:srgbClr val="FF0000"/>
                </a:solidFill>
                <a:cs typeface="2  Kamran" panose="00000400000000000000" pitchFamily="2" charset="-78"/>
              </a:rPr>
            </a:br>
            <a:r>
              <a:rPr lang="fa-IR" sz="2400" b="1" dirty="0">
                <a:cs typeface="B Zar" panose="00000400000000000000" pitchFamily="2" charset="-78"/>
              </a:rPr>
              <a:t>هدفهای پیامد محور درس :</a:t>
            </a:r>
          </a:p>
          <a:p>
            <a:pPr algn="r" rtl="1"/>
            <a:endParaRPr lang="fa-IR" b="1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rgbClr val="00B050"/>
                </a:solidFill>
                <a:cs typeface="B Zar" panose="00000400000000000000" pitchFamily="2" charset="-78"/>
              </a:rPr>
              <a:t>با درکی که از سطح شیبدار،پیچ و گوه دارد، وسایلی را که در زندگی روزمره مانند این ماشین ها کار می کنند تشخیص دهد.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cs typeface="B Zar" panose="00000400000000000000" pitchFamily="2" charset="-78"/>
              </a:rPr>
              <a:t>درحین انجام آزمایش بتواند ،با اندازه گیری مقدار نیروها روشهای کمک کردن آنها را برای کلاس توضیح دهد.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rgbClr val="002060"/>
                </a:solidFill>
                <a:cs typeface="B Zar" panose="00000400000000000000" pitchFamily="2" charset="-78"/>
              </a:rPr>
              <a:t>مبنای طبقه بندی سطح شیبدار، گوه و پیچ در یک گروه را بیان کند.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chemeClr val="accent3"/>
                </a:solidFill>
                <a:cs typeface="B Zar" panose="00000400000000000000" pitchFamily="2" charset="-78"/>
              </a:rPr>
              <a:t>طرز کار قرقره و چرخ ومحور را برای کلاس توضیح دهد</a:t>
            </a:r>
          </a:p>
          <a:p>
            <a:pPr algn="r" rtl="1"/>
            <a:endParaRPr lang="fa-IR" sz="3600" dirty="0">
              <a:cs typeface="B Zar" panose="00000400000000000000" pitchFamily="2" charset="-78"/>
            </a:endParaRPr>
          </a:p>
          <a:p>
            <a:pPr algn="r" rtl="1"/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b="1" dirty="0" smtClean="0">
              <a:cs typeface="B Zar" panose="00000400000000000000" pitchFamily="2" charset="-78"/>
            </a:endParaRPr>
          </a:p>
          <a:p>
            <a:pPr algn="r"/>
            <a:endParaRPr lang="fa-IR" b="1" dirty="0" smtClean="0">
              <a:cs typeface="B Zar" panose="00000400000000000000" pitchFamily="2" charset="-78"/>
            </a:endParaRPr>
          </a:p>
          <a:p>
            <a:pPr algn="r"/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endParaRPr lang="fa-IR" dirty="0">
              <a:cs typeface="B Zar" panose="00000400000000000000" pitchFamily="2" charset="-78"/>
            </a:endParaRPr>
          </a:p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endParaRPr lang="fa-IR" dirty="0">
              <a:cs typeface="B Zar" panose="00000400000000000000" pitchFamily="2" charset="-78"/>
            </a:endParaRPr>
          </a:p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6097" y="351692"/>
            <a:ext cx="272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 smtClean="0">
                <a:solidFill>
                  <a:srgbClr val="C00000"/>
                </a:solidFill>
                <a:cs typeface="B Mitra" panose="00000400000000000000" pitchFamily="2" charset="-78"/>
              </a:rPr>
              <a:t>سطح شیب دار </a:t>
            </a:r>
            <a:endParaRPr lang="en-US" sz="4800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47489" y="1828800"/>
            <a:ext cx="7144512" cy="4851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fa-IR" sz="2400" b="1" dirty="0" smtClean="0">
                <a:cs typeface="B Mitra" panose="00000400000000000000" pitchFamily="2" charset="-78"/>
              </a:rPr>
              <a:t>سطح شیب دار: </a:t>
            </a:r>
            <a:r>
              <a:rPr lang="fa-IR" b="1" dirty="0" smtClean="0">
                <a:cs typeface="B Mitra" panose="00000400000000000000" pitchFamily="2" charset="-78"/>
              </a:rPr>
              <a:t>سطح مایلی است،که دو سطح غیر هم ارتفاع رابه هم مرتبط می سازد . </a:t>
            </a:r>
          </a:p>
          <a:p>
            <a:pPr algn="r">
              <a:buFontTx/>
              <a:buNone/>
            </a:pPr>
            <a:r>
              <a:rPr lang="fa-IR" b="1" dirty="0" smtClean="0">
                <a:cs typeface="B Mitra" panose="00000400000000000000" pitchFamily="2" charset="-78"/>
              </a:rPr>
              <a:t>با این ماشین می توانیم یک جسم سنگین رابا وارد کردن نیرویی کوچکتر از وزن ،به داخل کامیون منتقل کنیم</a:t>
            </a:r>
            <a:r>
              <a:rPr lang="fa-IR" dirty="0" smtClean="0">
                <a:cs typeface="B Mitra" panose="00000400000000000000" pitchFamily="2" charset="-78"/>
              </a:rPr>
              <a:t> .</a:t>
            </a:r>
          </a:p>
          <a:p>
            <a:pPr algn="r">
              <a:buNone/>
            </a:pPr>
            <a:r>
              <a:rPr lang="fa-IR" sz="1800" dirty="0" smtClean="0">
                <a:solidFill>
                  <a:srgbClr val="C00000"/>
                </a:solidFill>
                <a:cs typeface="B Mitra" panose="00000400000000000000" pitchFamily="2" charset="-78"/>
              </a:rPr>
              <a:t>نکته مهم</a:t>
            </a:r>
            <a:r>
              <a:rPr lang="fa-IR" sz="1800" dirty="0" smtClean="0">
                <a:solidFill>
                  <a:srgbClr val="EE4454"/>
                </a:solidFill>
                <a:cs typeface="B Mitra" panose="00000400000000000000" pitchFamily="2" charset="-78"/>
              </a:rPr>
              <a:t>: </a:t>
            </a:r>
            <a:r>
              <a:rPr lang="fa-IR" sz="1800" b="1" dirty="0" smtClean="0">
                <a:solidFill>
                  <a:srgbClr val="EE4454"/>
                </a:solidFill>
                <a:cs typeface="B Mitra" panose="00000400000000000000" pitchFamily="2" charset="-78"/>
              </a:rPr>
              <a:t>اگر در یک </a:t>
            </a:r>
            <a:r>
              <a:rPr lang="fa-IR" sz="1800" b="1" dirty="0" smtClean="0">
                <a:cs typeface="B Mitra" panose="00000400000000000000" pitchFamily="2" charset="-78"/>
              </a:rPr>
              <a:t>سطح شیب دار</a:t>
            </a:r>
            <a:r>
              <a:rPr lang="fa-IR" sz="1800" b="1" dirty="0">
                <a:solidFill>
                  <a:srgbClr val="EE4454"/>
                </a:solidFill>
                <a:cs typeface="B Mitra" panose="00000400000000000000" pitchFamily="2" charset="-78"/>
              </a:rPr>
              <a:t>ارتفاع ثابت باشد ،هرچه طول </a:t>
            </a:r>
            <a:r>
              <a:rPr lang="fa-IR" sz="1800" b="1" dirty="0">
                <a:cs typeface="B Mitra" panose="00000400000000000000" pitchFamily="2" charset="-78"/>
              </a:rPr>
              <a:t>سطح شیبدار</a:t>
            </a:r>
            <a:r>
              <a:rPr lang="fa-IR" sz="1800" b="1" dirty="0">
                <a:solidFill>
                  <a:srgbClr val="EE4454"/>
                </a:solidFill>
                <a:cs typeface="B Mitra" panose="00000400000000000000" pitchFamily="2" charset="-78"/>
              </a:rPr>
              <a:t> بیشتر باشد .</a:t>
            </a:r>
          </a:p>
          <a:p>
            <a:pPr algn="r">
              <a:buFontTx/>
              <a:buNone/>
            </a:pPr>
            <a:r>
              <a:rPr lang="fa-IR" sz="1800" b="1" dirty="0" smtClean="0">
                <a:solidFill>
                  <a:srgbClr val="EE4454"/>
                </a:solidFill>
                <a:cs typeface="B Mitra" panose="00000400000000000000" pitchFamily="2" charset="-78"/>
              </a:rPr>
              <a:t>انجام کار برای ما آسان تر است.</a:t>
            </a:r>
          </a:p>
          <a:p>
            <a:pPr algn="r">
              <a:buFontTx/>
              <a:buNone/>
            </a:pPr>
            <a:endParaRPr lang="fa-IR" sz="3600" b="1" dirty="0" smtClean="0">
              <a:cs typeface="B Mitra" panose="00000400000000000000" pitchFamily="2" charset="-78"/>
            </a:endParaRPr>
          </a:p>
          <a:p>
            <a:pPr algn="r">
              <a:buFontTx/>
              <a:buNone/>
            </a:pPr>
            <a:endParaRPr lang="fa-IR" sz="3600" b="1" dirty="0" smtClean="0">
              <a:cs typeface="B Mitra" panose="00000400000000000000" pitchFamily="2" charset="-78"/>
            </a:endParaRPr>
          </a:p>
          <a:p>
            <a:pPr algn="r">
              <a:buFontTx/>
              <a:buNone/>
            </a:pPr>
            <a:endParaRPr lang="en-US" sz="3600" b="1" dirty="0" smtClean="0">
              <a:cs typeface="B Mitra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B773-D10B-433C-89E9-4C34F370AF3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9" y="570662"/>
            <a:ext cx="3816477" cy="213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3" y="3776473"/>
            <a:ext cx="4845136" cy="2579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38144" y="2459736"/>
            <a:ext cx="1252728" cy="1737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ounded Rectangle 14"/>
          <p:cNvSpPr/>
          <p:nvPr/>
        </p:nvSpPr>
        <p:spPr>
          <a:xfrm>
            <a:off x="2642616" y="4791456"/>
            <a:ext cx="1298448" cy="2011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95" y="5072333"/>
            <a:ext cx="5719313" cy="160784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Rounded Rectangle 4"/>
          <p:cNvSpPr/>
          <p:nvPr/>
        </p:nvSpPr>
        <p:spPr>
          <a:xfrm>
            <a:off x="9816860" y="6167887"/>
            <a:ext cx="1906438" cy="2501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7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399" y="228600"/>
            <a:ext cx="656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کاربرد سطح شیب دار در زندگی روزمره ما انسان ها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BA52-A733-4367-847F-1E141E9D03B0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8" y="977929"/>
            <a:ext cx="3213878" cy="1977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99" y="977929"/>
            <a:ext cx="2943225" cy="1977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71" y="977929"/>
            <a:ext cx="2762250" cy="1977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72" y="3497113"/>
            <a:ext cx="2415665" cy="260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8" y="3546594"/>
            <a:ext cx="2223638" cy="2554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45" y="3546594"/>
            <a:ext cx="2449107" cy="2554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6" y="3546594"/>
            <a:ext cx="3433944" cy="25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656" y="856357"/>
            <a:ext cx="9552259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دانستنی های معلم: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سطح شیبدار: </a:t>
            </a:r>
            <a:r>
              <a:rPr lang="fa-IR" sz="2400" b="1" dirty="0" smtClean="0"/>
              <a:t>ماشینی است به شکل مثلث قائم الزاویه که برای بالا بردن اجسام سنگین به ارتفاع استفاده می شود.</a:t>
            </a:r>
          </a:p>
          <a:p>
            <a:pPr algn="r" rtl="1"/>
            <a:endParaRPr lang="fa-IR" sz="2400" b="1" dirty="0" smtClean="0"/>
          </a:p>
          <a:p>
            <a:pPr algn="r" rtl="1"/>
            <a:endParaRPr lang="fa-IR" sz="2400" b="1" dirty="0"/>
          </a:p>
          <a:p>
            <a:pPr algn="r" rtl="1"/>
            <a:endParaRPr lang="fa-IR" sz="2400" b="1" dirty="0" smtClean="0"/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روش </a:t>
            </a:r>
            <a:r>
              <a:rPr lang="fa-IR" sz="2800" b="1" dirty="0">
                <a:solidFill>
                  <a:srgbClr val="FF0000"/>
                </a:solidFill>
              </a:rPr>
              <a:t>های کمک کردن ماشین ها: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انتقال نیرو: </a:t>
            </a:r>
            <a:r>
              <a:rPr lang="fa-IR" sz="2400" b="1" dirty="0"/>
              <a:t>نیرو </a:t>
            </a:r>
            <a:r>
              <a:rPr lang="fa-IR" sz="2400" b="1" dirty="0" smtClean="0"/>
              <a:t>ی محرک به بخشی ازجسم در روی سطح شیبدار واردمی شود و ماشین نیروی مقاوم را جابجا می کند .</a:t>
            </a:r>
            <a:endParaRPr lang="fa-IR" sz="2400" b="1" dirty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2060"/>
                </a:solidFill>
              </a:rPr>
              <a:t>نکته مهم : </a:t>
            </a:r>
            <a:r>
              <a:rPr lang="fa-IR" sz="2400" b="1" dirty="0">
                <a:solidFill>
                  <a:srgbClr val="00B0F0"/>
                </a:solidFill>
              </a:rPr>
              <a:t>تمام ماشین ها انتقال نیرو را دارند.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تغییر جهت نیرو:</a:t>
            </a:r>
            <a:r>
              <a:rPr lang="fa-IR" sz="2400" b="1" dirty="0"/>
              <a:t> نیرو ی محرک در طول سطح شیبدار وارد می شود و کار (حرکت جسم یا نیروی مقاوم) در ارتفاع سطح شیبدار انجام می </a:t>
            </a:r>
            <a:r>
              <a:rPr lang="fa-IR" sz="2400" b="1" dirty="0" smtClean="0"/>
              <a:t>شود.</a:t>
            </a:r>
            <a:endParaRPr lang="fa-IR" sz="2400" b="1" dirty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B050"/>
                </a:solidFill>
              </a:rPr>
              <a:t>افزایش </a:t>
            </a:r>
            <a:r>
              <a:rPr lang="fa-IR" sz="2400" b="1" dirty="0">
                <a:solidFill>
                  <a:srgbClr val="00B050"/>
                </a:solidFill>
              </a:rPr>
              <a:t>نیرو: </a:t>
            </a:r>
            <a:r>
              <a:rPr lang="fa-IR" sz="2400" b="1" dirty="0"/>
              <a:t>بامقدار نیروی کمی می توان بر نیروی بزرگتری غلبه </a:t>
            </a:r>
            <a:r>
              <a:rPr lang="fa-IR" sz="2400" b="1" dirty="0" smtClean="0"/>
              <a:t>کرد.به کمک سطح شیبدار می توان جسم سنگینی را با طی مسافتی طولانی با نیروی کمتری جابجا کرد.</a:t>
            </a:r>
            <a:endParaRPr lang="fa-IR" sz="2400" b="1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1735294"/>
            <a:ext cx="4884179" cy="14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656" y="856357"/>
            <a:ext cx="9552259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دانستنی های معلم: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سطح شیبدار:</a:t>
            </a:r>
            <a:endParaRPr lang="fa-IR" sz="2400" b="1" dirty="0" smtClean="0"/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این رابطه در صورت صرف نظر کردن ازاصطکاک </a:t>
            </a:r>
            <a:r>
              <a:rPr lang="fa-I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صادق </a:t>
            </a:r>
            <a:r>
              <a:rPr lang="fa-I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است: 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r" rtl="1"/>
            <a:endParaRPr lang="fa-I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نیروی محرک ×بازوی محرک ═ نیروی مقاوم × بازوی مقاوم</a:t>
            </a: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rtl="1"/>
            <a:endParaRPr lang="fa-IR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rtl="1"/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LE</a:t>
            </a:r>
            <a:r>
              <a:rPr lang="fa-IR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×</a:t>
            </a: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E</a:t>
            </a:r>
            <a:r>
              <a:rPr lang="fa-IR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 ═</a:t>
            </a: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LR </a:t>
            </a:r>
            <a:r>
              <a:rPr lang="fa-IR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× </a:t>
            </a: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R</a:t>
            </a:r>
            <a:endParaRPr lang="fa-IR" sz="2400" b="1" dirty="0" smtClean="0"/>
          </a:p>
          <a:p>
            <a:pPr algn="r"/>
            <a:r>
              <a:rPr lang="fa-IR" dirty="0" smtClean="0"/>
              <a:t> </a:t>
            </a:r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بازوری محرک طول سطح شیبدار می باشد(وتر </a:t>
            </a:r>
            <a:r>
              <a:rPr lang="fa-IR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مثلث</a:t>
            </a:r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) و بازوی مقاوم ارتفاع سطح شیبدار می باشد.بنابراین همواره بازوی محرک </a:t>
            </a:r>
            <a:r>
              <a:rPr lang="fa-IR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از </a:t>
            </a:r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بازوی مقاوم بزرگتر است. بنابراین سطح </a:t>
            </a:r>
            <a:r>
              <a:rPr lang="fa-IR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شیبدار </a:t>
            </a:r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همواره </a:t>
            </a:r>
            <a:r>
              <a:rPr lang="fa-IR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و در </a:t>
            </a:r>
            <a:r>
              <a:rPr lang="fa-I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هر حالت با افزایش نیروبه ما کمک می کند.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6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2169" y="-128215"/>
            <a:ext cx="1582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b="1" dirty="0" smtClean="0">
                <a:solidFill>
                  <a:srgbClr val="FF0000"/>
                </a:solidFill>
                <a:cs typeface="B Homa" panose="00000400000000000000" pitchFamily="2" charset="-78"/>
              </a:rPr>
              <a:t>گُوِه</a:t>
            </a:r>
            <a:r>
              <a:rPr lang="fa-IR" sz="8000" b="1" dirty="0" smtClean="0">
                <a:cs typeface="B Homa" panose="00000400000000000000" pitchFamily="2" charset="-78"/>
              </a:rPr>
              <a:t> </a:t>
            </a:r>
            <a:endParaRPr lang="en-US" sz="8000" b="1" dirty="0">
              <a:cs typeface="B Hom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92" y="1195224"/>
            <a:ext cx="117816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2400" b="1" dirty="0">
                <a:solidFill>
                  <a:schemeClr val="hlink"/>
                </a:solidFill>
                <a:cs typeface="B Mitra" panose="00000400000000000000" pitchFamily="2" charset="-78"/>
              </a:rPr>
              <a:t>گوه</a:t>
            </a:r>
            <a:r>
              <a:rPr lang="fa-IR" sz="2400" b="1" dirty="0">
                <a:cs typeface="B Mitra" panose="00000400000000000000" pitchFamily="2" charset="-78"/>
              </a:rPr>
              <a:t> جزء ماشین های ساده است.و در واقع ازترکیب دو سطح شیبدارساخته می شود. </a:t>
            </a:r>
            <a:r>
              <a:rPr lang="fa-IR" sz="2400" b="1" dirty="0">
                <a:solidFill>
                  <a:schemeClr val="hlink"/>
                </a:solidFill>
                <a:cs typeface="B Mitra" panose="00000400000000000000" pitchFamily="2" charset="-78"/>
              </a:rPr>
              <a:t>گوه</a:t>
            </a:r>
            <a:r>
              <a:rPr lang="fa-IR" sz="2400" b="1" dirty="0">
                <a:cs typeface="B Mitra" panose="00000400000000000000" pitchFamily="2" charset="-78"/>
              </a:rPr>
              <a:t> برای دور کردن دو جسم از یکدیگربه کار می رود</a:t>
            </a:r>
            <a:r>
              <a:rPr lang="fa-IR" sz="2400" b="1" dirty="0" smtClean="0">
                <a:cs typeface="B Mitra" panose="00000400000000000000" pitchFamily="2" charset="-78"/>
              </a:rPr>
              <a:t>.</a:t>
            </a:r>
          </a:p>
          <a:p>
            <a:pPr algn="r">
              <a:lnSpc>
                <a:spcPct val="90000"/>
              </a:lnSpc>
            </a:pPr>
            <a:r>
              <a:rPr lang="fa-IR" sz="24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03A-755F-4104-A82D-5F0B3F0A1DF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77" y="2284753"/>
            <a:ext cx="195711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8" b="6187"/>
          <a:stretch/>
        </p:blipFill>
        <p:spPr>
          <a:xfrm>
            <a:off x="2686928" y="2504846"/>
            <a:ext cx="2785268" cy="2206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964" b="-2"/>
          <a:stretch/>
        </p:blipFill>
        <p:spPr>
          <a:xfrm>
            <a:off x="714526" y="4977442"/>
            <a:ext cx="10974599" cy="17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298938"/>
            <a:ext cx="862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Compset" panose="00000400000000000000" pitchFamily="2" charset="-78"/>
              </a:rPr>
              <a:t>نمونه هایی از </a:t>
            </a:r>
            <a:r>
              <a:rPr lang="fa-IR" sz="2000" b="1" dirty="0">
                <a:solidFill>
                  <a:schemeClr val="hlink"/>
                </a:solidFill>
                <a:cs typeface="B Compset" panose="00000400000000000000" pitchFamily="2" charset="-78"/>
              </a:rPr>
              <a:t>گوه</a:t>
            </a:r>
            <a:r>
              <a:rPr lang="fa-IR" sz="2000" b="1" dirty="0">
                <a:cs typeface="B Compset" panose="00000400000000000000" pitchFamily="2" charset="-78"/>
              </a:rPr>
              <a:t> که در زندگی روزمره کاربرد اساسی دارند توجه کنید:</a:t>
            </a:r>
            <a:endParaRPr lang="en-US" sz="2000" b="1" dirty="0">
              <a:cs typeface="B Compset" panose="00000400000000000000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68946" y="5422231"/>
            <a:ext cx="10572591" cy="1276630"/>
          </a:xfrm>
        </p:spPr>
        <p:txBody>
          <a:bodyPr/>
          <a:lstStyle/>
          <a:p>
            <a:r>
              <a:rPr lang="fa-IR" sz="2000" dirty="0">
                <a:solidFill>
                  <a:schemeClr val="tx1"/>
                </a:solidFill>
                <a:cs typeface="B Compset" panose="00000400000000000000" pitchFamily="2" charset="-78"/>
              </a:rPr>
              <a:t>در </a:t>
            </a:r>
            <a:r>
              <a:rPr lang="fa-IR" sz="2000" dirty="0" smtClean="0">
                <a:solidFill>
                  <a:schemeClr val="tx1"/>
                </a:solidFill>
                <a:cs typeface="B Compset" panose="00000400000000000000" pitchFamily="2" charset="-78"/>
              </a:rPr>
              <a:t>گوه ضخامت بخش تیز بازوی مقاوم و ضخامت طرف ضخیم تر بازوی محرک می باشد.</a:t>
            </a:r>
          </a:p>
          <a:p>
            <a:endParaRPr lang="fa-IR" sz="2000" dirty="0">
              <a:solidFill>
                <a:schemeClr val="tx1"/>
              </a:solidFill>
              <a:cs typeface="B Compset" panose="000004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Compset" panose="00000400000000000000" pitchFamily="2" charset="-78"/>
              </a:rPr>
              <a:t>سوال: </a:t>
            </a:r>
            <a:r>
              <a:rPr lang="fa-IR" sz="2000" dirty="0" smtClean="0">
                <a:solidFill>
                  <a:schemeClr val="tx1"/>
                </a:solidFill>
                <a:cs typeface="B Compset" panose="00000400000000000000" pitchFamily="2" charset="-78"/>
              </a:rPr>
              <a:t>برای بهتر کار کردن گوه ها چه تغییری باید انجام بدهیم؟ با توجه به رابطه بین نیروها و بازوها توضیح دهید؟ </a:t>
            </a:r>
            <a:endParaRPr lang="en-US" sz="2000" dirty="0">
              <a:solidFill>
                <a:schemeClr val="tx1"/>
              </a:solidFill>
              <a:cs typeface="B Compset" panose="000004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34" y="910448"/>
            <a:ext cx="16764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04" y="751655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77" y="562154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52" y="2630740"/>
            <a:ext cx="2448244" cy="1218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10" y="1511162"/>
            <a:ext cx="2143125" cy="1532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0" y="3222469"/>
            <a:ext cx="2771775" cy="1647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3178752"/>
            <a:ext cx="1836316" cy="1657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-6475" r="-645" b="76909"/>
          <a:stretch/>
        </p:blipFill>
        <p:spPr>
          <a:xfrm>
            <a:off x="573598" y="3580554"/>
            <a:ext cx="2380264" cy="931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17306"/>
          <a:stretch/>
        </p:blipFill>
        <p:spPr>
          <a:xfrm>
            <a:off x="107812" y="846367"/>
            <a:ext cx="3427347" cy="21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1" y="146649"/>
            <a:ext cx="12068910" cy="57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4716</TotalTime>
  <Words>795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_L4i_Nastaliq</vt:lpstr>
      <vt:lpstr>2  Kamran</vt:lpstr>
      <vt:lpstr>Arial</vt:lpstr>
      <vt:lpstr>B Badr</vt:lpstr>
      <vt:lpstr>B Compset</vt:lpstr>
      <vt:lpstr>B Homa</vt:lpstr>
      <vt:lpstr>B Majid Shadow</vt:lpstr>
      <vt:lpstr>B Mitra</vt:lpstr>
      <vt:lpstr>B Titr</vt:lpstr>
      <vt:lpstr>B Traffic</vt:lpstr>
      <vt:lpstr>B Yekan</vt:lpstr>
      <vt:lpstr>B Zar</vt:lpstr>
      <vt:lpstr>Calibri</vt:lpstr>
      <vt:lpstr>Century Gothic</vt:lpstr>
      <vt:lpstr>Corbel</vt:lpstr>
      <vt:lpstr>Times New Roman</vt:lpstr>
      <vt:lpstr>Wingdings</vt:lpstr>
      <vt:lpstr>Wingdings 3</vt:lpstr>
      <vt:lpstr>Ion Boardroom</vt:lpstr>
      <vt:lpstr>درس9 کارها آسان می شود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1 کلیات آموزش علوم</dc:title>
  <dc:creator>مهدی گرایلی</dc:creator>
  <cp:lastModifiedBy>Administrator</cp:lastModifiedBy>
  <cp:revision>349</cp:revision>
  <dcterms:created xsi:type="dcterms:W3CDTF">2019-09-02T03:42:29Z</dcterms:created>
  <dcterms:modified xsi:type="dcterms:W3CDTF">2020-04-09T14:44:12Z</dcterms:modified>
</cp:coreProperties>
</file>