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4253360-82A0-4E07-9D33-BDE87B61FBB1}" type="datetimeFigureOut">
              <a:rPr lang="fa-IR" smtClean="0"/>
              <a:t>08/15/1441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42B3E0E-704A-471E-8F72-CD3969882ED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5653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B3E0E-704A-471E-8F72-CD3969882ED5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624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45C70374-854F-4BD1-8F20-F5D7B8E910AC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D7F3-C90E-4CC4-A24E-2AB19B13F06A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8EC05-B3F3-41F8-92F8-55E66082CAEC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24CC-1FC2-4C60-A148-C2E29D30A98C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2CD72-A64A-4873-BCCD-EB385CEDBC6F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75AF-DB8A-4687-961D-398C98C3D1D2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C69A2-EEC6-48D7-917A-9B21D4D1E514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C74A-3536-4C33-844E-BD41128BD361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136F-D4CD-4018-B519-6FE772C2289B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48FA-5EBF-451B-ABC9-034F0D0BA401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B27B-0078-4C26-832F-5778BFB4EB16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223A-8BA1-401C-95A1-B478D2BD1A47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8C81-F0C9-43E7-ADFA-56C5D2B9B9F1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69B87-A2B5-438E-BA95-1086644745D7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A12-0ECE-4237-AB8F-ACA4303150ED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4CB6-02C9-4D23-92B6-2962CD7DB970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8AEC-82D2-44C4-913D-09B70D188F7A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50FD6A9-AC83-4430-A644-FD29C3E26FBB}" type="datetime1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161827"/>
            <a:ext cx="8825658" cy="2796988"/>
          </a:xfrm>
        </p:spPr>
        <p:txBody>
          <a:bodyPr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درس7</a:t>
            </a:r>
            <a:br>
              <a:rPr lang="fa-IR" dirty="0" smtClean="0">
                <a:cs typeface="B Titr" panose="00000700000000000000" pitchFamily="2" charset="-78"/>
              </a:rPr>
            </a:br>
            <a:r>
              <a:rPr lang="fa-IR" dirty="0" smtClean="0">
                <a:cs typeface="B Titr" panose="00000700000000000000" pitchFamily="2" charset="-78"/>
              </a:rPr>
              <a:t>چه خبر؟(2)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0760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9704" y="849854"/>
            <a:ext cx="9362836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   </a:t>
            </a:r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پوست ولامسه:</a:t>
            </a:r>
            <a:endParaRPr lang="fa-IR" sz="36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پوست یک بافت زنده است هر چند سلول های فوقانی آن که سلول های شاخی هستند سلول های در حال مرگ یا مرده هستند.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سلول های زنده دربخش زیری روپوست دائم تولید می شوندو جایگزین سلول های مرده می شوند.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solidFill>
                  <a:srgbClr val="FFC000"/>
                </a:solidFill>
                <a:cs typeface="Times New Roman" panose="02020603050405020304" pitchFamily="18" charset="0"/>
              </a:rPr>
              <a:t>در زیر روپوست درم قرار دارد که حاوی عروق خونی،پایانه های عصبی وغدد می باشد.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لایه ای از چربی در زیر درم قرار دارد که به عنوان ضربه گیر،عایق و منبع انرژی عمل می کند.</a:t>
            </a: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>  </a:t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8983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6366" y="1739655"/>
            <a:ext cx="9966173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گیرنده های حسی: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گیرنده های حسی با حساسیت زیاد دربخش هایی از بدن مانند نوک انگشتان و لب ها وجود دارند که به حرکت اجسام و لرزش با فرکانس کم حساسند.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گیرنده های خارش و قلقلک در سطح پوست قرار دارند که هدف آن جلب توجه فرد به محرک های خفیف سطحی مانندحرکت پشه در شرف گزیدن است.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در پوست علاوه بر گیرنده های سرما وگرما ،گیرنده های با درجه بالای سرما و گرما (سرمای منجمد کننده و داغی سوزاننده) وجود دارد.</a:t>
            </a:r>
            <a:endParaRPr lang="fa-IR" sz="3200" dirty="0">
              <a:solidFill>
                <a:prstClr val="black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237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91671" y="58847"/>
            <a:ext cx="945597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آزمایش تمیز دو نقطه:</a:t>
            </a: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آزمایشی است برای ارزیابی قدرت تفکیک حس لامسه فرد به کار می رود. </a:t>
            </a: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فعالیت صفحه 52 کتاب درسی به این مطلب می پردازد که قدرت تمیز در نوک انگشتان بین 1تا 2 میلی متر است ولی در پشت بدن 30 تا 70 میلی متر قدرت تمیز می باشد.</a:t>
            </a:r>
          </a:p>
          <a:p>
            <a:pPr algn="r"/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علت این اختلاف تعداد و تراکم گیرنده های حسی در مناطق مختلف پوست می باشد.</a:t>
            </a:r>
          </a:p>
          <a:p>
            <a:pPr algn="r"/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endParaRPr lang="fa-I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5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34701" y="115335"/>
            <a:ext cx="95527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حس بویایی:</a:t>
            </a:r>
          </a:p>
          <a:p>
            <a:pPr algn="r"/>
            <a:endParaRPr lang="fa-IR" sz="3600" dirty="0" smtClean="0">
              <a:solidFill>
                <a:prstClr val="black"/>
              </a:solidFill>
              <a:cs typeface="B Titr" panose="00000700000000000000" pitchFamily="2" charset="-78"/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6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حس بویایی در بسیاری از جانوران از انسان قوی تر است. توانایی سگ ها در ردیابی جانوران به کمک بو دلیل همین مطلب است.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بو در زندگی عاطفی نیز نقش دارند.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بوها می توانند خاطرات را یادآوری کنند.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بوها به ما کمک می کنند تا متوجه خطرات شویم.</a:t>
            </a: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endParaRPr lang="fa-IR" sz="36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2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45458" y="796066"/>
            <a:ext cx="9520517" cy="8248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 گیرنده های بویایی:</a:t>
            </a: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fa-IR" sz="36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گیرنده های بویایی در مخاط بینی قرار دارند</a:t>
            </a: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fa-IR" sz="3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مخاط همیشه نمناک است ،چون اگر خشک باشد هیچ بویی احساس نمی کنیم.</a:t>
            </a: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fa-IR" sz="32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مژک های ثابتی در بالای سلول گیرنده بویایی قرار دارندکه به مواد شیمیایی بودارکه در لایه مخاط حل می شوند حساس اند.</a:t>
            </a:r>
          </a:p>
          <a:p>
            <a:pPr algn="r" rtl="1"/>
            <a:endParaRPr lang="fa-IR" sz="3200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fa-IR" sz="3200" dirty="0" smtClean="0">
                <a:cs typeface="Times New Roman" panose="02020603050405020304" pitchFamily="18" charset="0"/>
              </a:rPr>
              <a:t>در انسان حدود ده میلیون گیرنده بویایی وجود دارد که حدود 60 روز عمر می کنندو به طور مداوم جایگزین می شوند.</a:t>
            </a:r>
          </a:p>
          <a:p>
            <a:pPr algn="r" rtl="1"/>
            <a:endParaRPr lang="fa-IR" sz="3200" dirty="0" smtClean="0">
              <a:cs typeface="Times New Roman" panose="02020603050405020304" pitchFamily="18" charset="0"/>
            </a:endParaRP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fa-IR" sz="3200" dirty="0" smtClean="0">
                <a:cs typeface="Times New Roman" panose="02020603050405020304" pitchFamily="18" charset="0"/>
              </a:rPr>
              <a:t>نقش مهم بویایی علاوه بر درک بوها افزایش دقت چشیدن است.</a:t>
            </a:r>
          </a:p>
          <a:p>
            <a:pPr algn="r" rtl="1"/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1332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65006" y="871369"/>
            <a:ext cx="92875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اختلال در حس بویایی:</a:t>
            </a:r>
          </a:p>
          <a:p>
            <a:pPr algn="r"/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حس بویایی در برخی از موارد از جمله سرماخوردگی به </a:t>
            </a:r>
            <a:r>
              <a:rPr lang="fa-IR" sz="3600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طور </a:t>
            </a:r>
            <a:r>
              <a:rPr lang="fa-IR" sz="3600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موقت از بین می رود ولی قابل برگشت است.</a:t>
            </a:r>
          </a:p>
          <a:p>
            <a:pPr algn="r"/>
            <a:endParaRPr lang="fa-IR" sz="3600" dirty="0" smtClean="0">
              <a:solidFill>
                <a:srgbClr val="7030A0"/>
              </a:solidFill>
              <a:cs typeface="Times New Roman" panose="02020603050405020304" pitchFamily="18" charset="0"/>
            </a:endParaRPr>
          </a:p>
          <a:p>
            <a:pPr algn="r"/>
            <a:r>
              <a:rPr lang="fa-IR" sz="3600" dirty="0" smtClean="0">
                <a:cs typeface="Times New Roman" panose="02020603050405020304" pitchFamily="18" charset="0"/>
              </a:rPr>
              <a:t>در برخی از موارد مانند ضربه به پشت سر یا قطع عصب بویایی در اثر ضربات می تواند حس بویایی را به طوز دائم از انسان بگیرد.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8740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811982" y="1450917"/>
            <a:ext cx="928753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ساختمان </a:t>
            </a:r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حس بویایی:</a:t>
            </a:r>
          </a:p>
          <a:p>
            <a:pPr algn="r"/>
            <a:endParaRPr lang="fa-IR" sz="36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r"/>
            <a:endParaRPr lang="fa-IR" sz="36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r"/>
            <a:endParaRPr lang="fa-IR" sz="36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r"/>
            <a:endParaRPr lang="fa-IR" sz="36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r"/>
            <a:endParaRPr lang="fa-IR" sz="36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r"/>
            <a:endParaRPr lang="fa-IR" sz="36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r"/>
            <a:endParaRPr lang="fa-IR" sz="36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r"/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endParaRPr lang="fa-IR" dirty="0"/>
          </a:p>
        </p:txBody>
      </p:sp>
      <p:pic>
        <p:nvPicPr>
          <p:cNvPr id="1026" name="Picture 2" descr="جلسه ی هشتم زیست-دستگاه حسی حرکتی (ویرایش کلاس آقای کربلایی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564" y="2266682"/>
            <a:ext cx="7791718" cy="4539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25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65006" y="871369"/>
            <a:ext cx="92875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روش تدریس پیشنهادی:</a:t>
            </a:r>
            <a:endParaRPr lang="fa-IR" sz="3600" dirty="0" smtClean="0">
              <a:solidFill>
                <a:prstClr val="black"/>
              </a:solidFill>
              <a:cs typeface="B Titr" panose="00000700000000000000" pitchFamily="2" charset="-78"/>
            </a:endParaRPr>
          </a:p>
          <a:p>
            <a:pPr algn="r"/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باعنایت به وجود تصاویر ومولاژهای مربوطه در اکثر مدارس روش تدریس اکتشافی (</a:t>
            </a:r>
            <a:r>
              <a:rPr lang="fa-IR" i="1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مشروح این روش در مبانی توضیح داده شده است</a:t>
            </a:r>
            <a:r>
              <a:rPr lang="fa-IR" sz="3600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)پیشنهاد می شود.</a:t>
            </a:r>
            <a:endParaRPr lang="fa-IR" sz="3600" dirty="0" smtClean="0">
              <a:solidFill>
                <a:srgbClr val="7030A0"/>
              </a:solidFill>
              <a:cs typeface="Times New Roman" panose="02020603050405020304" pitchFamily="18" charset="0"/>
            </a:endParaRPr>
          </a:p>
          <a:p>
            <a:pPr algn="r"/>
            <a:endParaRPr lang="fa-IR" sz="3600" dirty="0" smtClean="0">
              <a:solidFill>
                <a:srgbClr val="7030A0"/>
              </a:solidFill>
              <a:cs typeface="Times New Roman" panose="02020603050405020304" pitchFamily="18" charset="0"/>
            </a:endParaRPr>
          </a:p>
          <a:p>
            <a:pPr algn="r"/>
            <a:r>
              <a:rPr lang="fa-IR" sz="3600" dirty="0" smtClean="0">
                <a:cs typeface="Times New Roman" panose="02020603050405020304" pitchFamily="18" charset="0"/>
              </a:rPr>
              <a:t>فعالیت های طرح شده در کتاب درسی نیز بر مبنای کاوشگری باید انجام گیرد.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06551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" y="1140311"/>
            <a:ext cx="11080378" cy="104336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b="1" dirty="0" smtClean="0">
                <a:cs typeface="B Zar" panose="00000400000000000000" pitchFamily="2" charset="-78"/>
              </a:rPr>
              <a:t>یادآوری درس 6:</a:t>
            </a:r>
          </a:p>
          <a:p>
            <a:pPr algn="r"/>
            <a:r>
              <a:rPr lang="fa-IR" b="1" dirty="0" smtClean="0">
                <a:solidFill>
                  <a:srgbClr val="FF0000"/>
                </a:solidFill>
                <a:cs typeface="2  Kamran" panose="00000400000000000000" pitchFamily="2" charset="-78"/>
              </a:rPr>
              <a:t> </a:t>
            </a:r>
          </a:p>
          <a:p>
            <a:pPr algn="r"/>
            <a:r>
              <a:rPr lang="fa-IR" sz="3200" b="1" dirty="0">
                <a:solidFill>
                  <a:srgbClr val="FF0000"/>
                </a:solidFill>
                <a:cs typeface="2  Kamran" panose="00000400000000000000" pitchFamily="2" charset="-78"/>
              </a:rPr>
              <a:t>آشنایی با ساختار وعملکرد حواس بینایی و شنوایی</a:t>
            </a:r>
            <a:r>
              <a:rPr lang="fa-IR" b="1" dirty="0" smtClean="0">
                <a:solidFill>
                  <a:srgbClr val="FF0000"/>
                </a:solidFill>
                <a:cs typeface="2  Kamran" panose="00000400000000000000" pitchFamily="2" charset="-78"/>
              </a:rPr>
              <a:t/>
            </a:r>
            <a:br>
              <a:rPr lang="fa-IR" b="1" dirty="0" smtClean="0">
                <a:solidFill>
                  <a:srgbClr val="FF0000"/>
                </a:solidFill>
                <a:cs typeface="2  Kamran" panose="00000400000000000000" pitchFamily="2" charset="-78"/>
              </a:rPr>
            </a:br>
            <a:r>
              <a:rPr lang="fa-IR" sz="3200" b="1" dirty="0" smtClean="0">
                <a:solidFill>
                  <a:srgbClr val="FF0000"/>
                </a:solidFill>
                <a:cs typeface="2  Kamran" panose="00000400000000000000" pitchFamily="2" charset="-78"/>
              </a:rPr>
              <a:t>چگونگی دیدن اجسام و شنیدن صداها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Kamran" panose="00000400000000000000" pitchFamily="2" charset="-78"/>
              </a:rPr>
              <a:t>راههای حفظ سلامتی چشم و گوش</a:t>
            </a:r>
            <a:endParaRPr lang="fa-IR" b="1" dirty="0" smtClean="0">
              <a:solidFill>
                <a:srgbClr val="FF0000"/>
              </a:solidFill>
              <a:cs typeface="2  Kamran" panose="00000400000000000000" pitchFamily="2" charset="-78"/>
            </a:endParaRPr>
          </a:p>
          <a:p>
            <a:pPr algn="r" rtl="1"/>
            <a:r>
              <a:rPr lang="fa-IR" b="1" dirty="0">
                <a:solidFill>
                  <a:srgbClr val="FF0000"/>
                </a:solidFill>
                <a:cs typeface="2  Kamran" panose="00000400000000000000" pitchFamily="2" charset="-78"/>
              </a:rPr>
              <a:t/>
            </a:r>
            <a:br>
              <a:rPr lang="fa-IR" b="1" dirty="0">
                <a:solidFill>
                  <a:srgbClr val="FF0000"/>
                </a:solidFill>
                <a:cs typeface="2  Kamran" panose="00000400000000000000" pitchFamily="2" charset="-78"/>
              </a:rPr>
            </a:br>
            <a:r>
              <a:rPr lang="fa-IR" b="1" dirty="0" smtClean="0">
                <a:cs typeface="B Zar" panose="00000400000000000000" pitchFamily="2" charset="-78"/>
              </a:rPr>
              <a:t>پیامدهای درس :</a:t>
            </a:r>
          </a:p>
          <a:p>
            <a:pPr algn="r" rtl="1"/>
            <a:endParaRPr lang="fa-IR" b="1" dirty="0" smtClean="0">
              <a:cs typeface="B Zar" panose="00000400000000000000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cs typeface="B Zar" panose="00000400000000000000" pitchFamily="2" charset="-78"/>
              </a:rPr>
              <a:t>آشنایی با ساختار و عملکرد حواس چشایی،بویایی ولامسه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cs typeface="B Zar" panose="00000400000000000000" pitchFamily="2" charset="-78"/>
              </a:rPr>
              <a:t>فراگیران با درک درست ازعملکرد حواس فوق در کارهای روزانه با انجام کارهای درست نسبت به حفظ سلامتی اندام های مربوطه اهتمام می ورزند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3600" dirty="0" smtClean="0">
                <a:cs typeface="B Zar" panose="00000400000000000000" pitchFamily="2" charset="-78"/>
              </a:rPr>
              <a:t>دانش آموزان با استفاده از تصاویز یا مولاژ محل گیرنده های مربوط به هر حس را نشان می دهند.</a:t>
            </a:r>
          </a:p>
          <a:p>
            <a:pPr algn="r" rtl="1"/>
            <a:endParaRPr lang="fa-IR" sz="3600" dirty="0">
              <a:cs typeface="B Zar" panose="00000400000000000000" pitchFamily="2" charset="-78"/>
            </a:endParaRPr>
          </a:p>
          <a:p>
            <a:pPr algn="r" rtl="1"/>
            <a:endParaRPr lang="fa-IR" dirty="0" smtClean="0">
              <a:cs typeface="B Zar" panose="00000400000000000000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endParaRPr lang="fa-IR" dirty="0" smtClean="0">
              <a:cs typeface="B Zar" panose="00000400000000000000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endParaRPr lang="fa-IR" dirty="0" smtClean="0">
              <a:cs typeface="B Zar" panose="00000400000000000000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endParaRPr lang="fa-IR" b="1" dirty="0" smtClean="0">
              <a:cs typeface="B Zar" panose="00000400000000000000" pitchFamily="2" charset="-78"/>
            </a:endParaRPr>
          </a:p>
          <a:p>
            <a:pPr algn="r"/>
            <a:endParaRPr lang="fa-IR" b="1" dirty="0" smtClean="0">
              <a:cs typeface="B Zar" panose="00000400000000000000" pitchFamily="2" charset="-78"/>
            </a:endParaRPr>
          </a:p>
          <a:p>
            <a:pPr algn="r"/>
            <a:r>
              <a:rPr lang="fa-IR" dirty="0">
                <a:cs typeface="B Zar" panose="00000400000000000000" pitchFamily="2" charset="-78"/>
              </a:rPr>
              <a:t/>
            </a:r>
            <a:br>
              <a:rPr lang="fa-IR" dirty="0">
                <a:cs typeface="B Zar" panose="00000400000000000000" pitchFamily="2" charset="-78"/>
              </a:rPr>
            </a:br>
            <a:r>
              <a:rPr lang="fa-IR" dirty="0" smtClean="0">
                <a:cs typeface="B Zar" panose="00000400000000000000" pitchFamily="2" charset="-78"/>
              </a:rPr>
              <a:t>  </a:t>
            </a:r>
            <a:r>
              <a:rPr lang="fa-IR" dirty="0">
                <a:cs typeface="B Zar" panose="00000400000000000000" pitchFamily="2" charset="-78"/>
              </a:rPr>
              <a:t/>
            </a:r>
            <a:br>
              <a:rPr lang="fa-IR" dirty="0">
                <a:cs typeface="B Zar" panose="00000400000000000000" pitchFamily="2" charset="-78"/>
              </a:rPr>
            </a:br>
            <a:r>
              <a:rPr lang="fa-IR" dirty="0" smtClean="0">
                <a:cs typeface="B Zar" panose="00000400000000000000" pitchFamily="2" charset="-78"/>
              </a:rPr>
              <a:t>  </a:t>
            </a:r>
            <a:r>
              <a:rPr lang="fa-IR" dirty="0">
                <a:cs typeface="B Zar" panose="00000400000000000000" pitchFamily="2" charset="-78"/>
              </a:rPr>
              <a:t/>
            </a:r>
            <a:br>
              <a:rPr lang="fa-IR" dirty="0">
                <a:cs typeface="B Zar" panose="00000400000000000000" pitchFamily="2" charset="-78"/>
              </a:rPr>
            </a:br>
            <a:r>
              <a:rPr lang="fa-IR" dirty="0">
                <a:cs typeface="B Zar" panose="00000400000000000000" pitchFamily="2" charset="-78"/>
              </a:rPr>
              <a:t/>
            </a:r>
            <a:br>
              <a:rPr lang="fa-IR" dirty="0">
                <a:cs typeface="B Zar" panose="00000400000000000000" pitchFamily="2" charset="-78"/>
              </a:rPr>
            </a:br>
            <a:r>
              <a:rPr lang="fa-IR" dirty="0" smtClean="0">
                <a:cs typeface="B Zar" panose="00000400000000000000" pitchFamily="2" charset="-78"/>
              </a:rPr>
              <a:t>  </a:t>
            </a:r>
            <a:endParaRPr lang="fa-IR" dirty="0">
              <a:cs typeface="B Zar" panose="00000400000000000000" pitchFamily="2" charset="-78"/>
            </a:endParaRPr>
          </a:p>
          <a:p>
            <a:pPr algn="r"/>
            <a:endParaRPr lang="fa-IR" dirty="0" smtClean="0">
              <a:cs typeface="B Zar" panose="00000400000000000000" pitchFamily="2" charset="-78"/>
            </a:endParaRPr>
          </a:p>
          <a:p>
            <a:pPr algn="r"/>
            <a:endParaRPr lang="fa-IR" dirty="0">
              <a:cs typeface="B Zar" panose="00000400000000000000" pitchFamily="2" charset="-78"/>
            </a:endParaRPr>
          </a:p>
          <a:p>
            <a:pPr algn="r"/>
            <a:endParaRPr lang="fa-IR" dirty="0" smtClean="0">
              <a:cs typeface="B Zar" panose="00000400000000000000" pitchFamily="2" charset="-78"/>
            </a:endParaRPr>
          </a:p>
          <a:p>
            <a:pPr algn="r"/>
            <a:r>
              <a:rPr lang="fa-IR" dirty="0">
                <a:cs typeface="B Zar" panose="00000400000000000000" pitchFamily="2" charset="-78"/>
              </a:rPr>
              <a:t/>
            </a:r>
            <a:br>
              <a:rPr lang="fa-IR" dirty="0">
                <a:cs typeface="B Zar" panose="00000400000000000000" pitchFamily="2" charset="-78"/>
              </a:rPr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1785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7656" y="856357"/>
            <a:ext cx="9552259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 smtClean="0">
                <a:cs typeface="B Titr" panose="00000700000000000000" pitchFamily="2" charset="-78"/>
              </a:rPr>
              <a:t>حقایق:</a:t>
            </a:r>
          </a:p>
          <a:p>
            <a:pPr algn="r" rtl="1"/>
            <a:r>
              <a:rPr lang="fa-IR" sz="3200" dirty="0" smtClean="0">
                <a:cs typeface="B Zar" panose="00000400000000000000" pitchFamily="2" charset="-78"/>
              </a:rPr>
              <a:t>پس از پایان این درس انتظار می رود دانش آموزان موارد زیر را یاد بگیرند:</a:t>
            </a:r>
            <a:endParaRPr lang="fa-IR" sz="2800" dirty="0" smtClean="0">
              <a:cs typeface="B Titr" panose="00000700000000000000" pitchFamily="2" charset="-78"/>
            </a:endParaRPr>
          </a:p>
          <a:p>
            <a:pPr indent="-285750" algn="r" rtl="1"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بیشتر گیرنده های مزه در برجستگی های روی زبان قرار دارند</a:t>
            </a:r>
          </a:p>
          <a:p>
            <a:pPr indent="-285750" algn="r" rtl="1"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بزاق به حل </a:t>
            </a:r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شدن </a:t>
            </a:r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مواد و چشیدن مزه کمک می کند.</a:t>
            </a:r>
          </a:p>
          <a:p>
            <a:pPr indent="-285750" algn="r" rtl="1"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گیرنده های بو در بخش بالایی بینی قرار دارند</a:t>
            </a:r>
          </a:p>
          <a:p>
            <a:pPr indent="-285750" algn="r" rtl="1"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در پوست گیرنده های سرما،گرما،لمس و فشار قرار دارند</a:t>
            </a:r>
          </a:p>
          <a:p>
            <a:pPr indent="-285750" algn="r" rtl="1"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تراکم گیرنده هادر همه جای پوست یکسان نیست</a:t>
            </a:r>
          </a:p>
          <a:p>
            <a:pPr indent="-285750" algn="r" rtl="1"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با شستشوی پوست می توان به سلامتی آن کمک کرد.</a:t>
            </a:r>
            <a:endParaRPr lang="fa-IR" sz="3200" dirty="0">
              <a:solidFill>
                <a:srgbClr val="FF0000"/>
              </a:solidFill>
              <a:cs typeface="B Zar" panose="00000400000000000000" pitchFamily="2" charset="-78"/>
            </a:endParaRPr>
          </a:p>
          <a:p>
            <a:pPr algn="r" rtl="1"/>
            <a:endParaRPr lang="fa-IR" dirty="0"/>
          </a:p>
          <a:p>
            <a:pPr algn="r"/>
            <a:r>
              <a:rPr lang="fa-IR" dirty="0" smtClean="0"/>
              <a:t> </a:t>
            </a: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0272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62579" y="1215614"/>
            <a:ext cx="8681421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2800" dirty="0" smtClean="0">
                <a:cs typeface="B Titr" panose="00000700000000000000" pitchFamily="2" charset="-78"/>
              </a:rPr>
              <a:t>اهمیت حس چشایی: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fa-IR" sz="24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انتخاب مواد غذایی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fa-IR" sz="24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راه اندازی ترشح غدد گوارشی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fa-IR" sz="24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تشخیص مواد غذایی مفید از غیر مفید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fa-IR" sz="24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تشخیص قوام غذا به کمک حس لامسه دهان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fa-IR" sz="24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انتخاب غذا طبق میل یا طبق نیاز بدن به مواد غذایی مغذی و ویژه</a:t>
            </a:r>
          </a:p>
          <a:p>
            <a:pPr algn="r" rtl="1"/>
            <a:r>
              <a:rPr lang="fa-IR" dirty="0"/>
              <a:t/>
            </a:r>
            <a:br>
              <a:rPr lang="fa-IR" dirty="0"/>
            </a:br>
            <a:r>
              <a:rPr lang="fa-IR" sz="2800" dirty="0" smtClean="0">
                <a:cs typeface="B Titr" panose="00000700000000000000" pitchFamily="2" charset="-78"/>
              </a:rPr>
              <a:t>مزه ها و علت آنها:</a:t>
            </a:r>
            <a:r>
              <a:rPr lang="fa-IR" dirty="0"/>
              <a:t/>
            </a:r>
            <a:br>
              <a:rPr lang="fa-IR" dirty="0"/>
            </a:br>
            <a:r>
              <a:rPr lang="fa-IR" sz="3200" dirty="0" smtClean="0">
                <a:cs typeface="B Zar" panose="00000400000000000000" pitchFamily="2" charset="-78"/>
              </a:rPr>
              <a:t>همان طور که تمام رنگ ها از ترکیب سه رنگ اصلی بوجود می آیند صدها مزه مختلف نیز از ترکیب مزه های اصلی بوجود می آید:</a:t>
            </a:r>
          </a:p>
          <a:p>
            <a:pPr algn="r" rtl="1"/>
            <a:endParaRPr lang="fa-IR" sz="3200" dirty="0" smtClean="0">
              <a:cs typeface="B Zar" panose="00000400000000000000" pitchFamily="2" charset="-78"/>
            </a:endParaRPr>
          </a:p>
          <a:p>
            <a:pPr algn="r" rtl="1"/>
            <a:r>
              <a:rPr lang="fa-IR" sz="3200" dirty="0" smtClean="0">
                <a:solidFill>
                  <a:srgbClr val="002060"/>
                </a:solidFill>
                <a:cs typeface="B Zar" panose="00000400000000000000" pitchFamily="2" charset="-78"/>
              </a:rPr>
              <a:t>شیرینی ،ترشی، شوری و تلخی</a:t>
            </a:r>
          </a:p>
          <a:p>
            <a:pPr algn="r"/>
            <a:endParaRPr lang="en-US" sz="3200" dirty="0" smtClean="0">
              <a:cs typeface="B Zar" panose="00000400000000000000" pitchFamily="2" charset="-78"/>
            </a:endParaRPr>
          </a:p>
          <a:p>
            <a:pPr algn="r"/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73042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16367" y="1387737"/>
            <a:ext cx="997233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cs typeface="B Titr" panose="00000700000000000000" pitchFamily="2" charset="-78"/>
              </a:rPr>
              <a:t>مزه شیرینی: </a:t>
            </a:r>
            <a:r>
              <a:rPr lang="fa-IR" dirty="0"/>
              <a:t/>
            </a:r>
            <a:br>
              <a:rPr lang="fa-IR" dirty="0"/>
            </a:br>
            <a:r>
              <a:rPr lang="fa-IR" sz="3600" dirty="0" smtClean="0">
                <a:solidFill>
                  <a:srgbClr val="0070C0"/>
                </a:solidFill>
                <a:cs typeface="B Zar" panose="00000400000000000000" pitchFamily="2" charset="-78"/>
              </a:rPr>
              <a:t>مزه شیرین مواد به دلیل وجود قندها و الکل ها می باشدو معمولا در نوک زبان احساس می شود</a:t>
            </a:r>
            <a:r>
              <a:rPr lang="fa-IR" dirty="0"/>
              <a:t/>
            </a:r>
            <a:br>
              <a:rPr lang="fa-IR" dirty="0"/>
            </a:br>
            <a:r>
              <a:rPr lang="fa-IR" sz="3600" dirty="0" smtClean="0">
                <a:cs typeface="B Titr" panose="00000700000000000000" pitchFamily="2" charset="-78"/>
              </a:rPr>
              <a:t>مزه شوری:</a:t>
            </a:r>
            <a:r>
              <a:rPr lang="fa-IR" dirty="0"/>
              <a:t/>
            </a:r>
            <a:br>
              <a:rPr lang="fa-IR" dirty="0"/>
            </a:br>
            <a:r>
              <a:rPr lang="fa-IR" sz="3600" dirty="0" smtClean="0">
                <a:solidFill>
                  <a:srgbClr val="7030A0"/>
                </a:solidFill>
                <a:cs typeface="B Zar" panose="00000400000000000000" pitchFamily="2" charset="-78"/>
              </a:rPr>
              <a:t>مزه شوری به وسیله نمک های </a:t>
            </a:r>
            <a:r>
              <a:rPr lang="fa-IR" sz="3600" dirty="0">
                <a:solidFill>
                  <a:srgbClr val="7030A0"/>
                </a:solidFill>
                <a:cs typeface="B Zar" panose="00000400000000000000" pitchFamily="2" charset="-78"/>
              </a:rPr>
              <a:t>یونیزه </a:t>
            </a:r>
            <a:r>
              <a:rPr lang="fa-IR" sz="3600" dirty="0" smtClean="0">
                <a:solidFill>
                  <a:srgbClr val="7030A0"/>
                </a:solidFill>
                <a:cs typeface="B Zar" panose="00000400000000000000" pitchFamily="2" charset="-78"/>
              </a:rPr>
              <a:t>عمدتایون سدیم ایجاد می شود.محل درک آن طرفین زبان نزدیک نوک زبان است.</a:t>
            </a:r>
          </a:p>
          <a:p>
            <a:pPr algn="r"/>
            <a:r>
              <a:rPr lang="fa-IR" sz="3600" dirty="0">
                <a:cs typeface="B Titr" panose="00000700000000000000" pitchFamily="2" charset="-78"/>
              </a:rPr>
              <a:t>مزه </a:t>
            </a:r>
            <a:r>
              <a:rPr lang="fa-IR" sz="3600" dirty="0" smtClean="0">
                <a:cs typeface="B Titr" panose="00000700000000000000" pitchFamily="2" charset="-78"/>
              </a:rPr>
              <a:t>ترشی:</a:t>
            </a:r>
          </a:p>
          <a:p>
            <a:pPr algn="r"/>
            <a:r>
              <a:rPr lang="fa-IR" sz="3600" dirty="0">
                <a:solidFill>
                  <a:srgbClr val="7030A0"/>
                </a:solidFill>
                <a:cs typeface="B Zar" panose="00000400000000000000" pitchFamily="2" charset="-78"/>
              </a:rPr>
              <a:t>مزه </a:t>
            </a:r>
            <a:r>
              <a:rPr lang="fa-IR" sz="3600" dirty="0" smtClean="0">
                <a:solidFill>
                  <a:srgbClr val="7030A0"/>
                </a:solidFill>
                <a:cs typeface="B Zar" panose="00000400000000000000" pitchFamily="2" charset="-78"/>
              </a:rPr>
              <a:t>ترشی </a:t>
            </a:r>
            <a:r>
              <a:rPr lang="fa-IR" sz="3600" dirty="0">
                <a:solidFill>
                  <a:srgbClr val="7030A0"/>
                </a:solidFill>
                <a:cs typeface="B Zar" panose="00000400000000000000" pitchFamily="2" charset="-78"/>
              </a:rPr>
              <a:t>به دلیل وجود اسید ها بوجود می آید هرچه غذا اسیدی تر باشد ترش تر </a:t>
            </a:r>
            <a:r>
              <a:rPr lang="fa-IR" sz="3600" dirty="0" smtClean="0">
                <a:solidFill>
                  <a:srgbClr val="7030A0"/>
                </a:solidFill>
                <a:cs typeface="B Zar" panose="00000400000000000000" pitchFamily="2" charset="-78"/>
              </a:rPr>
              <a:t>است.محل درک آن طرفین زبان بخش میانی</a:t>
            </a:r>
            <a:endParaRPr lang="fa-IR" sz="3600" dirty="0" smtClean="0">
              <a:solidFill>
                <a:srgbClr val="7030A0"/>
              </a:solidFill>
              <a:cs typeface="B Zar" panose="00000400000000000000" pitchFamily="2" charset="-78"/>
            </a:endParaRPr>
          </a:p>
          <a:p>
            <a:pPr algn="r"/>
            <a:endParaRPr lang="fa-IR" sz="3600" dirty="0">
              <a:solidFill>
                <a:srgbClr val="7030A0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2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54249" y="107578"/>
            <a:ext cx="8745968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cs typeface="B Titr" panose="00000700000000000000" pitchFamily="2" charset="-78"/>
              </a:rPr>
              <a:t>مزه تلخی:</a:t>
            </a:r>
          </a:p>
          <a:p>
            <a:pPr algn="r" rtl="1"/>
            <a:r>
              <a:rPr lang="fa-IR" sz="3200" dirty="0" smtClean="0">
                <a:cs typeface="B Zar" panose="00000400000000000000" pitchFamily="2" charset="-78"/>
              </a:rPr>
              <a:t>مزه تلخی احتمالا به وسیله دو گروه از موادنیتروژن دار و آلکالوئیدها مانند کافئین،نیکوتین وکینین ابجاد می شوندو محل احساس </a:t>
            </a:r>
          </a:p>
          <a:p>
            <a:pPr algn="r" rtl="1"/>
            <a:r>
              <a:rPr lang="fa-IR" sz="3200" dirty="0" smtClean="0">
                <a:cs typeface="B Zar" panose="00000400000000000000" pitchFamily="2" charset="-78"/>
              </a:rPr>
              <a:t>آن بخش پایانی عقب زبان است .</a:t>
            </a:r>
          </a:p>
          <a:p>
            <a:pPr algn="r" rtl="1"/>
            <a:r>
              <a:rPr lang="fa-IR" sz="3200" dirty="0">
                <a:cs typeface="B Zar" panose="00000400000000000000" pitchFamily="2" charset="-78"/>
              </a:rPr>
              <a:t> </a:t>
            </a:r>
            <a:r>
              <a:rPr lang="fa-IR" sz="3200" dirty="0" smtClean="0">
                <a:cs typeface="B Zar" panose="00000400000000000000" pitchFamily="2" charset="-78"/>
              </a:rPr>
              <a:t>نکته مهم:</a:t>
            </a:r>
            <a:endParaRPr lang="fa-IR" dirty="0" smtClean="0"/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هنگامی که تلخی زیاد باشد عملکرد حس چشایی باعث می شودتا از خوردن آن امتناع کنیم،که این یکی از عملکرد های مهم و حیاتی زبان است چون اکثر سهم های گیاهی فوق العاده تلخ هستند.</a:t>
            </a: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  </a:t>
            </a:r>
            <a:r>
              <a:rPr lang="fa-IR" sz="3200" dirty="0">
                <a:cs typeface="B Titr" panose="00000700000000000000" pitchFamily="2" charset="-78"/>
              </a:rPr>
              <a:t>مزه </a:t>
            </a:r>
            <a:r>
              <a:rPr lang="fa-IR" sz="3200" dirty="0" smtClean="0">
                <a:cs typeface="B Titr" panose="00000700000000000000" pitchFamily="2" charset="-78"/>
              </a:rPr>
              <a:t>اومامی(</a:t>
            </a:r>
            <a:r>
              <a:rPr lang="en-US" sz="3200" dirty="0" smtClean="0">
                <a:solidFill>
                  <a:srgbClr val="0070C0"/>
                </a:solidFill>
                <a:cs typeface="B Titr" panose="00000700000000000000" pitchFamily="2" charset="-78"/>
              </a:rPr>
              <a:t>umami</a:t>
            </a:r>
            <a:r>
              <a:rPr lang="fa-IR" sz="3200" dirty="0" smtClean="0">
                <a:cs typeface="B Titr" panose="00000700000000000000" pitchFamily="2" charset="-78"/>
              </a:rPr>
              <a:t> ):</a:t>
            </a:r>
            <a:endParaRPr lang="fa-IR" sz="3200" dirty="0">
              <a:cs typeface="B Titr" panose="00000700000000000000" pitchFamily="2" charset="-78"/>
            </a:endParaRP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B Zar" panose="00000400000000000000" pitchFamily="2" charset="-78"/>
              </a:rPr>
              <a:t>امامی یک کلمه ژاپنی به معنی لذیذ است که با مزه های فوق متفاوت است و معمولامزه غالب غذاهای حاوی عصاره گوشت است.</a:t>
            </a:r>
            <a:endParaRPr lang="fa-IR" sz="3200" dirty="0">
              <a:solidFill>
                <a:srgbClr val="FF0000"/>
              </a:solidFill>
              <a:cs typeface="B Zar" panose="00000400000000000000" pitchFamily="2" charset="-78"/>
            </a:endParaRPr>
          </a:p>
          <a:p>
            <a:pPr algn="r" rtl="1"/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04461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42780" y="925158"/>
            <a:ext cx="9509760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گیرنده های چشایی:</a:t>
            </a:r>
          </a:p>
          <a:p>
            <a:pPr algn="r" rtl="1"/>
            <a:endParaRPr lang="fa-IR" sz="36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fa-IR" sz="3600" dirty="0" smtClean="0">
                <a:solidFill>
                  <a:prstClr val="black"/>
                </a:solidFill>
                <a:cs typeface="B Zar" panose="00000400000000000000" pitchFamily="2" charset="-78"/>
              </a:rPr>
              <a:t>گیرنده های چشایی در جوانه های چشایی،در زیر برجستگی های زبان قراردارند.</a:t>
            </a:r>
          </a:p>
          <a:p>
            <a:pPr algn="r" rtl="1"/>
            <a:endParaRPr lang="fa-IR" sz="3600" dirty="0" smtClean="0">
              <a:solidFill>
                <a:prstClr val="black"/>
              </a:solidFill>
              <a:cs typeface="B Zar" panose="00000400000000000000" pitchFamily="2" charset="-78"/>
            </a:endParaRP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fa-IR" sz="3600" dirty="0" smtClean="0">
                <a:solidFill>
                  <a:prstClr val="black"/>
                </a:solidFill>
                <a:cs typeface="B Zar" panose="00000400000000000000" pitchFamily="2" charset="-78"/>
              </a:rPr>
              <a:t>یک فرد بالغ سه تا ده هزار جوانه چشایی داردکه هرکدام قطری به اندازه یک سی ام و طول یک شانزدهم میلی متر دارد.</a:t>
            </a:r>
          </a:p>
          <a:p>
            <a:pPr algn="r" rtl="1"/>
            <a:endParaRPr lang="fa-IR" sz="3600" dirty="0" smtClean="0">
              <a:solidFill>
                <a:prstClr val="black"/>
              </a:solidFill>
              <a:cs typeface="B Zar" panose="00000400000000000000" pitchFamily="2" charset="-78"/>
            </a:endParaRP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fa-IR" sz="3600" dirty="0" smtClean="0">
                <a:solidFill>
                  <a:prstClr val="black"/>
                </a:solidFill>
                <a:cs typeface="B Zar" panose="00000400000000000000" pitchFamily="2" charset="-78"/>
              </a:rPr>
              <a:t>گیرنده های چشایی به صورت گروه های پنجاه تایی در یک جوانه چشایی قرار دارند </a:t>
            </a: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60923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45459" y="679572"/>
            <a:ext cx="982173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solidFill>
                  <a:prstClr val="black"/>
                </a:solidFill>
                <a:cs typeface="B Titr" panose="00000700000000000000" pitchFamily="2" charset="-78"/>
              </a:rPr>
              <a:t>مکانیزم درک حس چشایی:</a:t>
            </a:r>
          </a:p>
          <a:p>
            <a:pPr algn="r"/>
            <a:r>
              <a:rPr lang="fa-IR" dirty="0"/>
              <a:t/>
            </a:r>
            <a:br>
              <a:rPr lang="fa-IR" dirty="0"/>
            </a:br>
            <a:r>
              <a:rPr lang="fa-IR" sz="3600" dirty="0">
                <a:solidFill>
                  <a:srgbClr val="00B050"/>
                </a:solidFill>
                <a:cs typeface="B Zar" panose="00000400000000000000" pitchFamily="2" charset="-78"/>
              </a:rPr>
              <a:t>1- </a:t>
            </a:r>
            <a:r>
              <a:rPr lang="fa-IR" sz="3600" dirty="0" smtClean="0">
                <a:solidFill>
                  <a:srgbClr val="00B050"/>
                </a:solidFill>
                <a:cs typeface="B Zar" panose="00000400000000000000" pitchFamily="2" charset="-78"/>
              </a:rPr>
              <a:t>غذا در بزاق حل شده و به صورت یک محلول شیمیایی در می آید.</a:t>
            </a: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/>
            </a:r>
            <a:b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</a:b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>2- </a:t>
            </a:r>
            <a:r>
              <a:rPr lang="fa-IR" sz="3600" dirty="0" smtClean="0">
                <a:solidFill>
                  <a:prstClr val="black"/>
                </a:solidFill>
                <a:cs typeface="B Zar" panose="00000400000000000000" pitchFamily="2" charset="-78"/>
              </a:rPr>
              <a:t>محلول از سوراخ های جوانه چشایی به درون نفوذ کرده وبه غشای سلول های حسی می رسد.  </a:t>
            </a: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/>
            </a:r>
            <a:b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</a:br>
            <a:r>
              <a:rPr lang="fa-IR" sz="3600" dirty="0">
                <a:solidFill>
                  <a:schemeClr val="accent3"/>
                </a:solidFill>
                <a:cs typeface="B Zar" panose="00000400000000000000" pitchFamily="2" charset="-78"/>
              </a:rPr>
              <a:t>3- </a:t>
            </a:r>
            <a:r>
              <a:rPr lang="fa-IR" sz="3600" dirty="0" smtClean="0">
                <a:solidFill>
                  <a:schemeClr val="accent3"/>
                </a:solidFill>
                <a:cs typeface="B Zar" panose="00000400000000000000" pitchFamily="2" charset="-78"/>
              </a:rPr>
              <a:t>پس از تحریک سلول های حسی ،پیام عصبی </a:t>
            </a:r>
            <a:r>
              <a:rPr lang="fa-IR" sz="3600" dirty="0" smtClean="0">
                <a:solidFill>
                  <a:schemeClr val="accent3"/>
                </a:solidFill>
                <a:cs typeface="B Zar" panose="00000400000000000000" pitchFamily="2" charset="-78"/>
              </a:rPr>
              <a:t>بوسیله تار </a:t>
            </a:r>
            <a:r>
              <a:rPr lang="fa-IR" sz="3600" dirty="0" smtClean="0">
                <a:solidFill>
                  <a:schemeClr val="accent3"/>
                </a:solidFill>
                <a:cs typeface="B Zar" panose="00000400000000000000" pitchFamily="2" charset="-78"/>
              </a:rPr>
              <a:t>عصبی به مرکزچشایی در مغز منتقل می شود.</a:t>
            </a: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/>
            </a:r>
            <a:b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</a:br>
            <a:r>
              <a:rPr lang="fa-IR" sz="3600" dirty="0">
                <a:solidFill>
                  <a:srgbClr val="FF0000"/>
                </a:solidFill>
                <a:cs typeface="B Zar" panose="00000400000000000000" pitchFamily="2" charset="-78"/>
              </a:rPr>
              <a:t>4- </a:t>
            </a:r>
            <a:r>
              <a:rPr lang="fa-IR" sz="3600" dirty="0" smtClean="0">
                <a:solidFill>
                  <a:srgbClr val="FF0000"/>
                </a:solidFill>
                <a:cs typeface="B Zar" panose="00000400000000000000" pitchFamily="2" charset="-78"/>
              </a:rPr>
              <a:t>معمولا هر تار عصبی با جند سلول چشایی ارتباط دارد</a:t>
            </a: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/>
            </a:r>
            <a:b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</a:b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>5- </a:t>
            </a:r>
            <a:r>
              <a:rPr lang="fa-IR" sz="3600" dirty="0" smtClean="0">
                <a:solidFill>
                  <a:prstClr val="black"/>
                </a:solidFill>
                <a:cs typeface="B Zar" panose="00000400000000000000" pitchFamily="2" charset="-78"/>
              </a:rPr>
              <a:t>طول عمر سلول های حسی چشایی کوتاه است و سلول های جدید جایگزین می شوند.</a:t>
            </a:r>
            <a:endParaRPr lang="fa-IR" sz="3600" dirty="0">
              <a:solidFill>
                <a:prstClr val="black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740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AutoShape 2" descr="حس چشایی"/>
          <p:cNvSpPr>
            <a:spLocks noChangeAspect="1" noChangeArrowheads="1"/>
          </p:cNvSpPr>
          <p:nvPr/>
        </p:nvSpPr>
        <p:spPr bwMode="auto">
          <a:xfrm>
            <a:off x="799519" y="152979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حس چشایی"/>
          <p:cNvSpPr>
            <a:spLocks noChangeAspect="1" noChangeArrowheads="1"/>
          </p:cNvSpPr>
          <p:nvPr/>
        </p:nvSpPr>
        <p:spPr bwMode="auto">
          <a:xfrm>
            <a:off x="1211642" y="1419201"/>
            <a:ext cx="1789135" cy="136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حس چشای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6190" y="160337"/>
            <a:ext cx="4546241" cy="3556447"/>
          </a:xfrm>
          <a:prstGeom prst="rect">
            <a:avLst/>
          </a:prstGeom>
        </p:spPr>
      </p:pic>
      <p:sp>
        <p:nvSpPr>
          <p:cNvPr id="8" name="AutoShape 8" descr="چهار مزه اصلی زبان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983" y="138224"/>
            <a:ext cx="3176252" cy="3146806"/>
          </a:xfrm>
          <a:prstGeom prst="rect">
            <a:avLst/>
          </a:prstGeom>
        </p:spPr>
      </p:pic>
      <p:sp>
        <p:nvSpPr>
          <p:cNvPr id="10" name="AutoShape 10" descr="چگونه طعم و مزه غذا را احساس می کنیم؟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777" y="3716785"/>
            <a:ext cx="3503054" cy="2812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92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4357</TotalTime>
  <Words>648</Words>
  <Application>Microsoft Office PowerPoint</Application>
  <PresentationFormat>Widescreen</PresentationFormat>
  <Paragraphs>124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2  Kamran</vt:lpstr>
      <vt:lpstr>Arial</vt:lpstr>
      <vt:lpstr>B Nazanin</vt:lpstr>
      <vt:lpstr>B Titr</vt:lpstr>
      <vt:lpstr>B Zar</vt:lpstr>
      <vt:lpstr>Calibri</vt:lpstr>
      <vt:lpstr>Century Gothic</vt:lpstr>
      <vt:lpstr>Times New Roman</vt:lpstr>
      <vt:lpstr>Wingdings</vt:lpstr>
      <vt:lpstr>Wingdings 3</vt:lpstr>
      <vt:lpstr>Ion Boardroom</vt:lpstr>
      <vt:lpstr>درس7 چه خبر؟(2)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فصل 1 کلیات آموزش علوم</dc:title>
  <dc:creator>مهدی گرایلی</dc:creator>
  <cp:lastModifiedBy>Administrator</cp:lastModifiedBy>
  <cp:revision>313</cp:revision>
  <dcterms:created xsi:type="dcterms:W3CDTF">2019-09-02T03:42:29Z</dcterms:created>
  <dcterms:modified xsi:type="dcterms:W3CDTF">2020-04-08T04:10:58Z</dcterms:modified>
</cp:coreProperties>
</file>