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20" r:id="rId1"/>
  </p:sldMasterIdLst>
  <p:notesMasterIdLst>
    <p:notesMasterId r:id="rId51"/>
  </p:notesMasterIdLst>
  <p:sldIdLst>
    <p:sldId id="256" r:id="rId2"/>
    <p:sldId id="296" r:id="rId3"/>
    <p:sldId id="257" r:id="rId4"/>
    <p:sldId id="258" r:id="rId5"/>
    <p:sldId id="259" r:id="rId6"/>
    <p:sldId id="260" r:id="rId7"/>
    <p:sldId id="261" r:id="rId8"/>
    <p:sldId id="262" r:id="rId9"/>
    <p:sldId id="263" r:id="rId10"/>
    <p:sldId id="264" r:id="rId11"/>
    <p:sldId id="265"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97" r:id="rId25"/>
    <p:sldId id="289" r:id="rId26"/>
    <p:sldId id="290" r:id="rId27"/>
    <p:sldId id="291" r:id="rId28"/>
    <p:sldId id="292" r:id="rId29"/>
    <p:sldId id="293" r:id="rId30"/>
    <p:sldId id="295" r:id="rId31"/>
    <p:sldId id="294" r:id="rId32"/>
    <p:sldId id="279" r:id="rId33"/>
    <p:sldId id="280" r:id="rId34"/>
    <p:sldId id="281" r:id="rId35"/>
    <p:sldId id="282" r:id="rId36"/>
    <p:sldId id="283" r:id="rId37"/>
    <p:sldId id="284" r:id="rId38"/>
    <p:sldId id="285" r:id="rId39"/>
    <p:sldId id="286" r:id="rId40"/>
    <p:sldId id="287" r:id="rId41"/>
    <p:sldId id="288" r:id="rId42"/>
    <p:sldId id="298" r:id="rId43"/>
    <p:sldId id="300" r:id="rId44"/>
    <p:sldId id="303" r:id="rId45"/>
    <p:sldId id="301" r:id="rId46"/>
    <p:sldId id="304" r:id="rId47"/>
    <p:sldId id="302" r:id="rId48"/>
    <p:sldId id="305" r:id="rId49"/>
    <p:sldId id="299" r:id="rId50"/>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479" autoAdjust="0"/>
    <p:restoredTop sz="90861" autoAdjust="0"/>
  </p:normalViewPr>
  <p:slideViewPr>
    <p:cSldViewPr>
      <p:cViewPr varScale="1">
        <p:scale>
          <a:sx n="77" d="100"/>
          <a:sy n="77" d="100"/>
        </p:scale>
        <p:origin x="1206"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F699F87-2D67-4CE8-A343-019E7ED62C7B}" type="doc">
      <dgm:prSet loTypeId="urn:microsoft.com/office/officeart/2005/8/layout/vList5" loCatId="list" qsTypeId="urn:microsoft.com/office/officeart/2005/8/quickstyle/simple1" qsCatId="simple" csTypeId="urn:microsoft.com/office/officeart/2005/8/colors/accent1_2" csCatId="accent1" phldr="1"/>
      <dgm:spPr/>
      <dgm:t>
        <a:bodyPr/>
        <a:lstStyle/>
        <a:p>
          <a:pPr rtl="1"/>
          <a:endParaRPr lang="fa-IR"/>
        </a:p>
      </dgm:t>
    </dgm:pt>
    <dgm:pt modelId="{45DE9BD7-1340-4B63-8153-8FB463E5D36A}">
      <dgm:prSet/>
      <dgm:spPr>
        <a:solidFill>
          <a:srgbClr val="00B050"/>
        </a:solidFill>
      </dgm:spPr>
      <dgm:t>
        <a:bodyPr/>
        <a:lstStyle/>
        <a:p>
          <a:pPr algn="ctr" rtl="1"/>
          <a:r>
            <a:rPr lang="fa-IR" dirty="0" smtClean="0"/>
            <a:t>نظریه اجتماعی_فرهنگی ویگو تسکی</a:t>
          </a:r>
          <a:endParaRPr lang="fa-IR" dirty="0"/>
        </a:p>
      </dgm:t>
    </dgm:pt>
    <dgm:pt modelId="{D84E164B-7827-4908-ACAA-8B8C6EE961A6}" type="parTrans" cxnId="{06670A94-F031-4EF1-A06C-68FA0B70EFDE}">
      <dgm:prSet/>
      <dgm:spPr/>
      <dgm:t>
        <a:bodyPr/>
        <a:lstStyle/>
        <a:p>
          <a:pPr rtl="1"/>
          <a:endParaRPr lang="fa-IR"/>
        </a:p>
      </dgm:t>
    </dgm:pt>
    <dgm:pt modelId="{EBECBCCD-BE62-4DD3-A968-9CBE271540B2}" type="sibTrans" cxnId="{06670A94-F031-4EF1-A06C-68FA0B70EFDE}">
      <dgm:prSet/>
      <dgm:spPr/>
      <dgm:t>
        <a:bodyPr/>
        <a:lstStyle/>
        <a:p>
          <a:pPr rtl="1"/>
          <a:endParaRPr lang="fa-IR"/>
        </a:p>
      </dgm:t>
    </dgm:pt>
    <dgm:pt modelId="{23DE1297-EC8D-4356-AD71-EA08338A6989}" type="pres">
      <dgm:prSet presAssocID="{CF699F87-2D67-4CE8-A343-019E7ED62C7B}" presName="Name0" presStyleCnt="0">
        <dgm:presLayoutVars>
          <dgm:dir/>
          <dgm:animLvl val="lvl"/>
          <dgm:resizeHandles val="exact"/>
        </dgm:presLayoutVars>
      </dgm:prSet>
      <dgm:spPr/>
      <dgm:t>
        <a:bodyPr/>
        <a:lstStyle/>
        <a:p>
          <a:pPr rtl="1"/>
          <a:endParaRPr lang="fa-IR"/>
        </a:p>
      </dgm:t>
    </dgm:pt>
    <dgm:pt modelId="{3518520D-D39D-406F-A9A9-EFFDE6957A7C}" type="pres">
      <dgm:prSet presAssocID="{45DE9BD7-1340-4B63-8153-8FB463E5D36A}" presName="linNode" presStyleCnt="0"/>
      <dgm:spPr/>
    </dgm:pt>
    <dgm:pt modelId="{58E10512-771B-4AF9-B7F4-13AA50E6FF2D}" type="pres">
      <dgm:prSet presAssocID="{45DE9BD7-1340-4B63-8153-8FB463E5D36A}" presName="parentText" presStyleLbl="node1" presStyleIdx="0" presStyleCnt="1" custLinFactNeighborX="8332">
        <dgm:presLayoutVars>
          <dgm:chMax val="1"/>
          <dgm:bulletEnabled val="1"/>
        </dgm:presLayoutVars>
      </dgm:prSet>
      <dgm:spPr/>
      <dgm:t>
        <a:bodyPr/>
        <a:lstStyle/>
        <a:p>
          <a:pPr rtl="1"/>
          <a:endParaRPr lang="fa-IR"/>
        </a:p>
      </dgm:t>
    </dgm:pt>
  </dgm:ptLst>
  <dgm:cxnLst>
    <dgm:cxn modelId="{37A92DD3-9FBB-44CD-B19F-FC47400FE239}" type="presOf" srcId="{45DE9BD7-1340-4B63-8153-8FB463E5D36A}" destId="{58E10512-771B-4AF9-B7F4-13AA50E6FF2D}" srcOrd="0" destOrd="0" presId="urn:microsoft.com/office/officeart/2005/8/layout/vList5"/>
    <dgm:cxn modelId="{06670A94-F031-4EF1-A06C-68FA0B70EFDE}" srcId="{CF699F87-2D67-4CE8-A343-019E7ED62C7B}" destId="{45DE9BD7-1340-4B63-8153-8FB463E5D36A}" srcOrd="0" destOrd="0" parTransId="{D84E164B-7827-4908-ACAA-8B8C6EE961A6}" sibTransId="{EBECBCCD-BE62-4DD3-A968-9CBE271540B2}"/>
    <dgm:cxn modelId="{8CE40CC0-5DDD-46A3-AAE1-899D15225A19}" type="presOf" srcId="{CF699F87-2D67-4CE8-A343-019E7ED62C7B}" destId="{23DE1297-EC8D-4356-AD71-EA08338A6989}" srcOrd="0" destOrd="0" presId="urn:microsoft.com/office/officeart/2005/8/layout/vList5"/>
    <dgm:cxn modelId="{BFBAC194-5BF2-414A-8D2E-50EEEED31978}" type="presParOf" srcId="{23DE1297-EC8D-4356-AD71-EA08338A6989}" destId="{3518520D-D39D-406F-A9A9-EFFDE6957A7C}" srcOrd="0" destOrd="0" presId="urn:microsoft.com/office/officeart/2005/8/layout/vList5"/>
    <dgm:cxn modelId="{3DEDC19A-C8D3-4F46-8B0A-99EDC707B2D7}" type="presParOf" srcId="{3518520D-D39D-406F-A9A9-EFFDE6957A7C}" destId="{58E10512-771B-4AF9-B7F4-13AA50E6FF2D}" srcOrd="0" destOrd="0" presId="urn:microsoft.com/office/officeart/2005/8/layout/vList5"/>
  </dgm:cxnLst>
  <dgm:bg>
    <a:solidFill>
      <a:srgbClr val="FF0000"/>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E10512-771B-4AF9-B7F4-13AA50E6FF2D}">
      <dsp:nvSpPr>
        <dsp:cNvPr id="0" name=""/>
        <dsp:cNvSpPr/>
      </dsp:nvSpPr>
      <dsp:spPr>
        <a:xfrm>
          <a:off x="2880320" y="0"/>
          <a:ext cx="2962656" cy="1143000"/>
        </a:xfrm>
        <a:prstGeom prst="roundRect">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47625" rIns="95250" bIns="47625" numCol="1" spcCol="1270" anchor="ctr" anchorCtr="0">
          <a:noAutofit/>
        </a:bodyPr>
        <a:lstStyle/>
        <a:p>
          <a:pPr lvl="0" algn="ctr" defTabSz="1111250" rtl="1">
            <a:lnSpc>
              <a:spcPct val="90000"/>
            </a:lnSpc>
            <a:spcBef>
              <a:spcPct val="0"/>
            </a:spcBef>
            <a:spcAft>
              <a:spcPct val="35000"/>
            </a:spcAft>
          </a:pPr>
          <a:r>
            <a:rPr lang="fa-IR" sz="2500" kern="1200" dirty="0" smtClean="0"/>
            <a:t>نظریه اجتماعی_فرهنگی ویگو تسکی</a:t>
          </a:r>
          <a:endParaRPr lang="fa-IR" sz="2500" kern="1200" dirty="0"/>
        </a:p>
      </dsp:txBody>
      <dsp:txXfrm>
        <a:off x="2936117" y="55797"/>
        <a:ext cx="2851062" cy="1031406"/>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5E019147-C351-4671-94DF-BD8748435838}" type="datetimeFigureOut">
              <a:rPr lang="fa-IR" smtClean="0"/>
              <a:pPr/>
              <a:t>13/08/1441</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541F2F37-2BE7-4AF6-A64E-6057FB035837}" type="slidenum">
              <a:rPr lang="fa-IR" smtClean="0"/>
              <a:pPr/>
              <a:t>‹#›</a:t>
            </a:fld>
            <a:endParaRPr lang="fa-IR"/>
          </a:p>
        </p:txBody>
      </p:sp>
    </p:spTree>
    <p:extLst>
      <p:ext uri="{BB962C8B-B14F-4D97-AF65-F5344CB8AC3E}">
        <p14:creationId xmlns:p14="http://schemas.microsoft.com/office/powerpoint/2010/main" val="2945771401"/>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dirty="0"/>
          </a:p>
        </p:txBody>
      </p:sp>
      <p:sp>
        <p:nvSpPr>
          <p:cNvPr id="4" name="Slide Number Placeholder 3"/>
          <p:cNvSpPr>
            <a:spLocks noGrp="1"/>
          </p:cNvSpPr>
          <p:nvPr>
            <p:ph type="sldNum" sz="quarter" idx="10"/>
          </p:nvPr>
        </p:nvSpPr>
        <p:spPr/>
        <p:txBody>
          <a:bodyPr/>
          <a:lstStyle/>
          <a:p>
            <a:fld id="{541F2F37-2BE7-4AF6-A64E-6057FB035837}" type="slidenum">
              <a:rPr lang="fa-IR" smtClean="0"/>
              <a:pPr/>
              <a:t>5</a:t>
            </a:fld>
            <a:endParaRPr lang="fa-IR"/>
          </a:p>
        </p:txBody>
      </p:sp>
    </p:spTree>
    <p:extLst>
      <p:ext uri="{BB962C8B-B14F-4D97-AF65-F5344CB8AC3E}">
        <p14:creationId xmlns:p14="http://schemas.microsoft.com/office/powerpoint/2010/main" val="38611959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41F2F37-2BE7-4AF6-A64E-6057FB035837}" type="slidenum">
              <a:rPr lang="fa-IR" smtClean="0"/>
              <a:pPr/>
              <a:t>14</a:t>
            </a:fld>
            <a:endParaRPr lang="fa-IR"/>
          </a:p>
        </p:txBody>
      </p:sp>
    </p:spTree>
    <p:extLst>
      <p:ext uri="{BB962C8B-B14F-4D97-AF65-F5344CB8AC3E}">
        <p14:creationId xmlns:p14="http://schemas.microsoft.com/office/powerpoint/2010/main" val="24730825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41F2F37-2BE7-4AF6-A64E-6057FB035837}" type="slidenum">
              <a:rPr lang="fa-IR" smtClean="0"/>
              <a:pPr/>
              <a:t>32</a:t>
            </a:fld>
            <a:endParaRPr lang="fa-IR"/>
          </a:p>
        </p:txBody>
      </p:sp>
    </p:spTree>
    <p:extLst>
      <p:ext uri="{BB962C8B-B14F-4D97-AF65-F5344CB8AC3E}">
        <p14:creationId xmlns:p14="http://schemas.microsoft.com/office/powerpoint/2010/main" val="16753104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a-I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2A4F5BB6-0488-4894-8DE5-CCEBBA22A2AE}" type="datetime8">
              <a:rPr lang="fa-IR" smtClean="0"/>
              <a:t>06 آوريل 20</a:t>
            </a:fld>
            <a:endParaRPr lang="fa-IR"/>
          </a:p>
        </p:txBody>
      </p:sp>
      <p:sp>
        <p:nvSpPr>
          <p:cNvPr id="5" name="Footer Placeholder 4"/>
          <p:cNvSpPr>
            <a:spLocks noGrp="1"/>
          </p:cNvSpPr>
          <p:nvPr>
            <p:ph type="ftr" sz="quarter" idx="11"/>
          </p:nvPr>
        </p:nvSpPr>
        <p:spPr/>
        <p:txBody>
          <a:bodyPr/>
          <a:lstStyle/>
          <a:p>
            <a:r>
              <a:rPr lang="en-US" smtClean="0"/>
              <a:t>www.modirkade.ir</a:t>
            </a:r>
            <a:endParaRPr lang="fa-IR"/>
          </a:p>
        </p:txBody>
      </p:sp>
      <p:sp>
        <p:nvSpPr>
          <p:cNvPr id="6" name="Slide Number Placeholder 5"/>
          <p:cNvSpPr>
            <a:spLocks noGrp="1"/>
          </p:cNvSpPr>
          <p:nvPr>
            <p:ph type="sldNum" sz="quarter" idx="12"/>
          </p:nvPr>
        </p:nvSpPr>
        <p:spPr/>
        <p:txBody>
          <a:bodyPr/>
          <a:lstStyle/>
          <a:p>
            <a:fld id="{221947D8-F89B-4E30-9AFC-72B6C3B72886}" type="slidenum">
              <a:rPr lang="fa-IR" smtClean="0"/>
              <a:pPr/>
              <a:t>‹#›</a:t>
            </a:fld>
            <a:endParaRPr lang="fa-IR"/>
          </a:p>
        </p:txBody>
      </p:sp>
    </p:spTree>
    <p:extLst>
      <p:ext uri="{BB962C8B-B14F-4D97-AF65-F5344CB8AC3E}">
        <p14:creationId xmlns:p14="http://schemas.microsoft.com/office/powerpoint/2010/main" val="41363269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A1AE5FE7-6360-47DF-9D6B-19B86821AF0B}" type="datetime8">
              <a:rPr lang="fa-IR" smtClean="0"/>
              <a:t>06 آوريل 20</a:t>
            </a:fld>
            <a:endParaRPr lang="fa-IR"/>
          </a:p>
        </p:txBody>
      </p:sp>
      <p:sp>
        <p:nvSpPr>
          <p:cNvPr id="5" name="Footer Placeholder 4"/>
          <p:cNvSpPr>
            <a:spLocks noGrp="1"/>
          </p:cNvSpPr>
          <p:nvPr>
            <p:ph type="ftr" sz="quarter" idx="11"/>
          </p:nvPr>
        </p:nvSpPr>
        <p:spPr/>
        <p:txBody>
          <a:bodyPr/>
          <a:lstStyle/>
          <a:p>
            <a:r>
              <a:rPr lang="en-US" smtClean="0"/>
              <a:t>www.modirkade.ir</a:t>
            </a:r>
            <a:endParaRPr lang="fa-IR"/>
          </a:p>
        </p:txBody>
      </p:sp>
      <p:sp>
        <p:nvSpPr>
          <p:cNvPr id="6" name="Slide Number Placeholder 5"/>
          <p:cNvSpPr>
            <a:spLocks noGrp="1"/>
          </p:cNvSpPr>
          <p:nvPr>
            <p:ph type="sldNum" sz="quarter" idx="12"/>
          </p:nvPr>
        </p:nvSpPr>
        <p:spPr/>
        <p:txBody>
          <a:bodyPr/>
          <a:lstStyle/>
          <a:p>
            <a:fld id="{221947D8-F89B-4E30-9AFC-72B6C3B72886}" type="slidenum">
              <a:rPr lang="fa-IR" smtClean="0"/>
              <a:pPr/>
              <a:t>‹#›</a:t>
            </a:fld>
            <a:endParaRPr lang="fa-IR"/>
          </a:p>
        </p:txBody>
      </p:sp>
    </p:spTree>
    <p:extLst>
      <p:ext uri="{BB962C8B-B14F-4D97-AF65-F5344CB8AC3E}">
        <p14:creationId xmlns:p14="http://schemas.microsoft.com/office/powerpoint/2010/main" val="2339663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4548DA7A-58BC-4021-8CEA-643328A15833}" type="datetime8">
              <a:rPr lang="fa-IR" smtClean="0"/>
              <a:t>06 آوريل 20</a:t>
            </a:fld>
            <a:endParaRPr lang="fa-IR"/>
          </a:p>
        </p:txBody>
      </p:sp>
      <p:sp>
        <p:nvSpPr>
          <p:cNvPr id="5" name="Footer Placeholder 4"/>
          <p:cNvSpPr>
            <a:spLocks noGrp="1"/>
          </p:cNvSpPr>
          <p:nvPr>
            <p:ph type="ftr" sz="quarter" idx="11"/>
          </p:nvPr>
        </p:nvSpPr>
        <p:spPr/>
        <p:txBody>
          <a:bodyPr/>
          <a:lstStyle/>
          <a:p>
            <a:r>
              <a:rPr lang="en-US" smtClean="0"/>
              <a:t>www.modirkade.ir</a:t>
            </a:r>
            <a:endParaRPr lang="fa-IR"/>
          </a:p>
        </p:txBody>
      </p:sp>
      <p:sp>
        <p:nvSpPr>
          <p:cNvPr id="6" name="Slide Number Placeholder 5"/>
          <p:cNvSpPr>
            <a:spLocks noGrp="1"/>
          </p:cNvSpPr>
          <p:nvPr>
            <p:ph type="sldNum" sz="quarter" idx="12"/>
          </p:nvPr>
        </p:nvSpPr>
        <p:spPr/>
        <p:txBody>
          <a:bodyPr/>
          <a:lstStyle/>
          <a:p>
            <a:fld id="{221947D8-F89B-4E30-9AFC-72B6C3B72886}" type="slidenum">
              <a:rPr lang="fa-IR" smtClean="0"/>
              <a:pPr/>
              <a:t>‹#›</a:t>
            </a:fld>
            <a:endParaRPr lang="fa-IR"/>
          </a:p>
        </p:txBody>
      </p:sp>
    </p:spTree>
    <p:extLst>
      <p:ext uri="{BB962C8B-B14F-4D97-AF65-F5344CB8AC3E}">
        <p14:creationId xmlns:p14="http://schemas.microsoft.com/office/powerpoint/2010/main" val="34539106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E01EBDE5-CB82-40EF-983A-B18321C66BB1}" type="datetime8">
              <a:rPr lang="fa-IR" smtClean="0"/>
              <a:t>06 آوريل 20</a:t>
            </a:fld>
            <a:endParaRPr lang="fa-IR"/>
          </a:p>
        </p:txBody>
      </p:sp>
      <p:sp>
        <p:nvSpPr>
          <p:cNvPr id="5" name="Footer Placeholder 4"/>
          <p:cNvSpPr>
            <a:spLocks noGrp="1"/>
          </p:cNvSpPr>
          <p:nvPr>
            <p:ph type="ftr" sz="quarter" idx="11"/>
          </p:nvPr>
        </p:nvSpPr>
        <p:spPr/>
        <p:txBody>
          <a:bodyPr/>
          <a:lstStyle/>
          <a:p>
            <a:r>
              <a:rPr lang="en-US" smtClean="0"/>
              <a:t>www.modirkade.ir</a:t>
            </a:r>
            <a:endParaRPr lang="fa-IR"/>
          </a:p>
        </p:txBody>
      </p:sp>
      <p:sp>
        <p:nvSpPr>
          <p:cNvPr id="6" name="Slide Number Placeholder 5"/>
          <p:cNvSpPr>
            <a:spLocks noGrp="1"/>
          </p:cNvSpPr>
          <p:nvPr>
            <p:ph type="sldNum" sz="quarter" idx="12"/>
          </p:nvPr>
        </p:nvSpPr>
        <p:spPr/>
        <p:txBody>
          <a:bodyPr/>
          <a:lstStyle/>
          <a:p>
            <a:fld id="{221947D8-F89B-4E30-9AFC-72B6C3B72886}" type="slidenum">
              <a:rPr lang="fa-IR" smtClean="0"/>
              <a:pPr/>
              <a:t>‹#›</a:t>
            </a:fld>
            <a:endParaRPr lang="fa-IR"/>
          </a:p>
        </p:txBody>
      </p:sp>
    </p:spTree>
    <p:extLst>
      <p:ext uri="{BB962C8B-B14F-4D97-AF65-F5344CB8AC3E}">
        <p14:creationId xmlns:p14="http://schemas.microsoft.com/office/powerpoint/2010/main" val="32496189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fa-I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8EAFC16-5CA5-49DA-B4FE-28B856945194}" type="datetime8">
              <a:rPr lang="fa-IR" smtClean="0"/>
              <a:t>06 آوريل 20</a:t>
            </a:fld>
            <a:endParaRPr lang="fa-IR"/>
          </a:p>
        </p:txBody>
      </p:sp>
      <p:sp>
        <p:nvSpPr>
          <p:cNvPr id="5" name="Footer Placeholder 4"/>
          <p:cNvSpPr>
            <a:spLocks noGrp="1"/>
          </p:cNvSpPr>
          <p:nvPr>
            <p:ph type="ftr" sz="quarter" idx="11"/>
          </p:nvPr>
        </p:nvSpPr>
        <p:spPr/>
        <p:txBody>
          <a:bodyPr/>
          <a:lstStyle/>
          <a:p>
            <a:r>
              <a:rPr lang="en-US" smtClean="0"/>
              <a:t>www.modirkade.ir</a:t>
            </a:r>
            <a:endParaRPr lang="fa-IR"/>
          </a:p>
        </p:txBody>
      </p:sp>
      <p:sp>
        <p:nvSpPr>
          <p:cNvPr id="6" name="Slide Number Placeholder 5"/>
          <p:cNvSpPr>
            <a:spLocks noGrp="1"/>
          </p:cNvSpPr>
          <p:nvPr>
            <p:ph type="sldNum" sz="quarter" idx="12"/>
          </p:nvPr>
        </p:nvSpPr>
        <p:spPr/>
        <p:txBody>
          <a:bodyPr/>
          <a:lstStyle/>
          <a:p>
            <a:fld id="{221947D8-F89B-4E30-9AFC-72B6C3B72886}" type="slidenum">
              <a:rPr lang="fa-IR" smtClean="0"/>
              <a:pPr/>
              <a:t>‹#›</a:t>
            </a:fld>
            <a:endParaRPr lang="fa-IR"/>
          </a:p>
        </p:txBody>
      </p:sp>
    </p:spTree>
    <p:extLst>
      <p:ext uri="{BB962C8B-B14F-4D97-AF65-F5344CB8AC3E}">
        <p14:creationId xmlns:p14="http://schemas.microsoft.com/office/powerpoint/2010/main" val="9105843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0B87C2AF-3AD1-48F5-9CB3-1132C5D29FF5}" type="datetime8">
              <a:rPr lang="fa-IR" smtClean="0"/>
              <a:t>06 آوريل 20</a:t>
            </a:fld>
            <a:endParaRPr lang="fa-IR"/>
          </a:p>
        </p:txBody>
      </p:sp>
      <p:sp>
        <p:nvSpPr>
          <p:cNvPr id="6" name="Footer Placeholder 5"/>
          <p:cNvSpPr>
            <a:spLocks noGrp="1"/>
          </p:cNvSpPr>
          <p:nvPr>
            <p:ph type="ftr" sz="quarter" idx="11"/>
          </p:nvPr>
        </p:nvSpPr>
        <p:spPr/>
        <p:txBody>
          <a:bodyPr/>
          <a:lstStyle/>
          <a:p>
            <a:r>
              <a:rPr lang="en-US" smtClean="0"/>
              <a:t>www.modirkade.ir</a:t>
            </a:r>
            <a:endParaRPr lang="fa-IR"/>
          </a:p>
        </p:txBody>
      </p:sp>
      <p:sp>
        <p:nvSpPr>
          <p:cNvPr id="7" name="Slide Number Placeholder 6"/>
          <p:cNvSpPr>
            <a:spLocks noGrp="1"/>
          </p:cNvSpPr>
          <p:nvPr>
            <p:ph type="sldNum" sz="quarter" idx="12"/>
          </p:nvPr>
        </p:nvSpPr>
        <p:spPr/>
        <p:txBody>
          <a:bodyPr/>
          <a:lstStyle/>
          <a:p>
            <a:fld id="{221947D8-F89B-4E30-9AFC-72B6C3B72886}" type="slidenum">
              <a:rPr lang="fa-IR" smtClean="0"/>
              <a:pPr/>
              <a:t>‹#›</a:t>
            </a:fld>
            <a:endParaRPr lang="fa-IR"/>
          </a:p>
        </p:txBody>
      </p:sp>
    </p:spTree>
    <p:extLst>
      <p:ext uri="{BB962C8B-B14F-4D97-AF65-F5344CB8AC3E}">
        <p14:creationId xmlns:p14="http://schemas.microsoft.com/office/powerpoint/2010/main" val="25173745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7A061EAE-D9C9-4F0D-9528-6EF5AEB3231F}" type="datetime8">
              <a:rPr lang="fa-IR" smtClean="0"/>
              <a:t>06 آوريل 20</a:t>
            </a:fld>
            <a:endParaRPr lang="fa-IR"/>
          </a:p>
        </p:txBody>
      </p:sp>
      <p:sp>
        <p:nvSpPr>
          <p:cNvPr id="8" name="Footer Placeholder 7"/>
          <p:cNvSpPr>
            <a:spLocks noGrp="1"/>
          </p:cNvSpPr>
          <p:nvPr>
            <p:ph type="ftr" sz="quarter" idx="11"/>
          </p:nvPr>
        </p:nvSpPr>
        <p:spPr/>
        <p:txBody>
          <a:bodyPr/>
          <a:lstStyle/>
          <a:p>
            <a:r>
              <a:rPr lang="en-US" smtClean="0"/>
              <a:t>www.modirkade.ir</a:t>
            </a:r>
            <a:endParaRPr lang="fa-IR"/>
          </a:p>
        </p:txBody>
      </p:sp>
      <p:sp>
        <p:nvSpPr>
          <p:cNvPr id="9" name="Slide Number Placeholder 8"/>
          <p:cNvSpPr>
            <a:spLocks noGrp="1"/>
          </p:cNvSpPr>
          <p:nvPr>
            <p:ph type="sldNum" sz="quarter" idx="12"/>
          </p:nvPr>
        </p:nvSpPr>
        <p:spPr/>
        <p:txBody>
          <a:bodyPr/>
          <a:lstStyle/>
          <a:p>
            <a:fld id="{221947D8-F89B-4E30-9AFC-72B6C3B72886}" type="slidenum">
              <a:rPr lang="fa-IR" smtClean="0"/>
              <a:pPr/>
              <a:t>‹#›</a:t>
            </a:fld>
            <a:endParaRPr lang="fa-IR"/>
          </a:p>
        </p:txBody>
      </p:sp>
    </p:spTree>
    <p:extLst>
      <p:ext uri="{BB962C8B-B14F-4D97-AF65-F5344CB8AC3E}">
        <p14:creationId xmlns:p14="http://schemas.microsoft.com/office/powerpoint/2010/main" val="952569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A8A27B15-5453-469B-9B1E-855BDC856506}" type="datetime8">
              <a:rPr lang="fa-IR" smtClean="0"/>
              <a:t>06 آوريل 20</a:t>
            </a:fld>
            <a:endParaRPr lang="fa-IR"/>
          </a:p>
        </p:txBody>
      </p:sp>
      <p:sp>
        <p:nvSpPr>
          <p:cNvPr id="4" name="Footer Placeholder 3"/>
          <p:cNvSpPr>
            <a:spLocks noGrp="1"/>
          </p:cNvSpPr>
          <p:nvPr>
            <p:ph type="ftr" sz="quarter" idx="11"/>
          </p:nvPr>
        </p:nvSpPr>
        <p:spPr/>
        <p:txBody>
          <a:bodyPr/>
          <a:lstStyle/>
          <a:p>
            <a:r>
              <a:rPr lang="en-US" smtClean="0"/>
              <a:t>www.modirkade.ir</a:t>
            </a:r>
            <a:endParaRPr lang="fa-IR"/>
          </a:p>
        </p:txBody>
      </p:sp>
      <p:sp>
        <p:nvSpPr>
          <p:cNvPr id="5" name="Slide Number Placeholder 4"/>
          <p:cNvSpPr>
            <a:spLocks noGrp="1"/>
          </p:cNvSpPr>
          <p:nvPr>
            <p:ph type="sldNum" sz="quarter" idx="12"/>
          </p:nvPr>
        </p:nvSpPr>
        <p:spPr/>
        <p:txBody>
          <a:bodyPr/>
          <a:lstStyle/>
          <a:p>
            <a:fld id="{221947D8-F89B-4E30-9AFC-72B6C3B72886}" type="slidenum">
              <a:rPr lang="fa-IR" smtClean="0"/>
              <a:pPr/>
              <a:t>‹#›</a:t>
            </a:fld>
            <a:endParaRPr lang="fa-IR"/>
          </a:p>
        </p:txBody>
      </p:sp>
    </p:spTree>
    <p:extLst>
      <p:ext uri="{BB962C8B-B14F-4D97-AF65-F5344CB8AC3E}">
        <p14:creationId xmlns:p14="http://schemas.microsoft.com/office/powerpoint/2010/main" val="24851711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2654DC-8512-4264-AB36-69EAAC88744B}" type="datetime8">
              <a:rPr lang="fa-IR" smtClean="0"/>
              <a:t>06 آوريل 20</a:t>
            </a:fld>
            <a:endParaRPr lang="fa-IR"/>
          </a:p>
        </p:txBody>
      </p:sp>
      <p:sp>
        <p:nvSpPr>
          <p:cNvPr id="3" name="Footer Placeholder 2"/>
          <p:cNvSpPr>
            <a:spLocks noGrp="1"/>
          </p:cNvSpPr>
          <p:nvPr>
            <p:ph type="ftr" sz="quarter" idx="11"/>
          </p:nvPr>
        </p:nvSpPr>
        <p:spPr/>
        <p:txBody>
          <a:bodyPr/>
          <a:lstStyle/>
          <a:p>
            <a:r>
              <a:rPr lang="en-US" smtClean="0"/>
              <a:t>www.modirkade.ir</a:t>
            </a:r>
            <a:endParaRPr lang="fa-IR"/>
          </a:p>
        </p:txBody>
      </p:sp>
      <p:sp>
        <p:nvSpPr>
          <p:cNvPr id="4" name="Slide Number Placeholder 3"/>
          <p:cNvSpPr>
            <a:spLocks noGrp="1"/>
          </p:cNvSpPr>
          <p:nvPr>
            <p:ph type="sldNum" sz="quarter" idx="12"/>
          </p:nvPr>
        </p:nvSpPr>
        <p:spPr/>
        <p:txBody>
          <a:bodyPr/>
          <a:lstStyle/>
          <a:p>
            <a:fld id="{221947D8-F89B-4E30-9AFC-72B6C3B72886}" type="slidenum">
              <a:rPr lang="fa-IR" smtClean="0"/>
              <a:pPr/>
              <a:t>‹#›</a:t>
            </a:fld>
            <a:endParaRPr lang="fa-IR"/>
          </a:p>
        </p:txBody>
      </p:sp>
    </p:spTree>
    <p:extLst>
      <p:ext uri="{BB962C8B-B14F-4D97-AF65-F5344CB8AC3E}">
        <p14:creationId xmlns:p14="http://schemas.microsoft.com/office/powerpoint/2010/main" val="13991475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fa-I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41EDDA-2A64-4D16-8C39-8CA939BA2430}" type="datetime8">
              <a:rPr lang="fa-IR" smtClean="0"/>
              <a:t>06 آوريل 20</a:t>
            </a:fld>
            <a:endParaRPr lang="fa-IR"/>
          </a:p>
        </p:txBody>
      </p:sp>
      <p:sp>
        <p:nvSpPr>
          <p:cNvPr id="6" name="Footer Placeholder 5"/>
          <p:cNvSpPr>
            <a:spLocks noGrp="1"/>
          </p:cNvSpPr>
          <p:nvPr>
            <p:ph type="ftr" sz="quarter" idx="11"/>
          </p:nvPr>
        </p:nvSpPr>
        <p:spPr/>
        <p:txBody>
          <a:bodyPr/>
          <a:lstStyle/>
          <a:p>
            <a:r>
              <a:rPr lang="en-US" smtClean="0"/>
              <a:t>www.modirkade.ir</a:t>
            </a:r>
            <a:endParaRPr lang="fa-IR"/>
          </a:p>
        </p:txBody>
      </p:sp>
      <p:sp>
        <p:nvSpPr>
          <p:cNvPr id="7" name="Slide Number Placeholder 6"/>
          <p:cNvSpPr>
            <a:spLocks noGrp="1"/>
          </p:cNvSpPr>
          <p:nvPr>
            <p:ph type="sldNum" sz="quarter" idx="12"/>
          </p:nvPr>
        </p:nvSpPr>
        <p:spPr/>
        <p:txBody>
          <a:bodyPr/>
          <a:lstStyle/>
          <a:p>
            <a:fld id="{221947D8-F89B-4E30-9AFC-72B6C3B72886}" type="slidenum">
              <a:rPr lang="fa-IR" smtClean="0"/>
              <a:pPr/>
              <a:t>‹#›</a:t>
            </a:fld>
            <a:endParaRPr lang="fa-IR"/>
          </a:p>
        </p:txBody>
      </p:sp>
    </p:spTree>
    <p:extLst>
      <p:ext uri="{BB962C8B-B14F-4D97-AF65-F5344CB8AC3E}">
        <p14:creationId xmlns:p14="http://schemas.microsoft.com/office/powerpoint/2010/main" val="2089737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fa-I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AB154F-99B8-4312-9B81-E3154AC17D96}" type="datetime8">
              <a:rPr lang="fa-IR" smtClean="0"/>
              <a:t>06 آوريل 20</a:t>
            </a:fld>
            <a:endParaRPr lang="fa-IR"/>
          </a:p>
        </p:txBody>
      </p:sp>
      <p:sp>
        <p:nvSpPr>
          <p:cNvPr id="6" name="Footer Placeholder 5"/>
          <p:cNvSpPr>
            <a:spLocks noGrp="1"/>
          </p:cNvSpPr>
          <p:nvPr>
            <p:ph type="ftr" sz="quarter" idx="11"/>
          </p:nvPr>
        </p:nvSpPr>
        <p:spPr/>
        <p:txBody>
          <a:bodyPr/>
          <a:lstStyle/>
          <a:p>
            <a:r>
              <a:rPr lang="en-US" smtClean="0"/>
              <a:t>www.modirkade.ir</a:t>
            </a:r>
            <a:endParaRPr lang="fa-IR"/>
          </a:p>
        </p:txBody>
      </p:sp>
      <p:sp>
        <p:nvSpPr>
          <p:cNvPr id="7" name="Slide Number Placeholder 6"/>
          <p:cNvSpPr>
            <a:spLocks noGrp="1"/>
          </p:cNvSpPr>
          <p:nvPr>
            <p:ph type="sldNum" sz="quarter" idx="12"/>
          </p:nvPr>
        </p:nvSpPr>
        <p:spPr/>
        <p:txBody>
          <a:bodyPr/>
          <a:lstStyle/>
          <a:p>
            <a:fld id="{221947D8-F89B-4E30-9AFC-72B6C3B72886}" type="slidenum">
              <a:rPr lang="fa-IR" smtClean="0"/>
              <a:pPr/>
              <a:t>‹#›</a:t>
            </a:fld>
            <a:endParaRPr lang="fa-IR"/>
          </a:p>
        </p:txBody>
      </p:sp>
    </p:spTree>
    <p:extLst>
      <p:ext uri="{BB962C8B-B14F-4D97-AF65-F5344CB8AC3E}">
        <p14:creationId xmlns:p14="http://schemas.microsoft.com/office/powerpoint/2010/main" val="15534590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35FF9343-F8F0-4F3E-86E1-03F41AF1EE32}" type="datetime8">
              <a:rPr lang="fa-IR" smtClean="0"/>
              <a:t>06 آوريل 20</a:t>
            </a:fld>
            <a:endParaRPr lang="fa-I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r>
              <a:rPr lang="en-US" smtClean="0"/>
              <a:t>www.modirkade.ir</a:t>
            </a:r>
            <a:endParaRPr lang="fa-IR"/>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221947D8-F89B-4E30-9AFC-72B6C3B72886}" type="slidenum">
              <a:rPr lang="fa-IR" smtClean="0"/>
              <a:pPr/>
              <a:t>‹#›</a:t>
            </a:fld>
            <a:endParaRPr lang="fa-IR"/>
          </a:p>
        </p:txBody>
      </p:sp>
    </p:spTree>
    <p:extLst>
      <p:ext uri="{BB962C8B-B14F-4D97-AF65-F5344CB8AC3E}">
        <p14:creationId xmlns:p14="http://schemas.microsoft.com/office/powerpoint/2010/main" val="706539711"/>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dt="0"/>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9.jpe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solidFill>
            <a:schemeClr val="tx1"/>
          </a:solidFill>
        </p:spPr>
        <p:txBody>
          <a:bodyPr>
            <a:normAutofit/>
          </a:bodyPr>
          <a:lstStyle/>
          <a:p>
            <a:r>
              <a:rPr lang="fa-IR" sz="4000" dirty="0" smtClean="0">
                <a:latin typeface="IranNastaliq" panose="02020505000000020003" pitchFamily="18" charset="0"/>
                <a:cs typeface="IranNastaliq" panose="02020505000000020003" pitchFamily="18" charset="0"/>
              </a:rPr>
              <a:t>بنام هستی بخش</a:t>
            </a:r>
            <a:endParaRPr lang="fa-IR" sz="4000" dirty="0">
              <a:latin typeface="IranNastaliq" panose="02020505000000020003" pitchFamily="18" charset="0"/>
              <a:cs typeface="IranNastaliq" panose="02020505000000020003" pitchFamily="18"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1680" y="1400770"/>
            <a:ext cx="6048672" cy="3732237"/>
          </a:xfrm>
          <a:prstGeom prst="roundRect">
            <a:avLst>
              <a:gd name="adj" fmla="val 16667"/>
            </a:avLst>
          </a:prstGeom>
          <a:ln>
            <a:no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pic>
      <p:sp>
        <p:nvSpPr>
          <p:cNvPr id="2" name="Slide Number Placeholder 1"/>
          <p:cNvSpPr>
            <a:spLocks noGrp="1"/>
          </p:cNvSpPr>
          <p:nvPr>
            <p:ph type="sldNum" sz="quarter" idx="12"/>
          </p:nvPr>
        </p:nvSpPr>
        <p:spPr/>
        <p:txBody>
          <a:bodyPr/>
          <a:lstStyle/>
          <a:p>
            <a:fld id="{221947D8-F89B-4E30-9AFC-72B6C3B72886}" type="slidenum">
              <a:rPr lang="fa-IR" smtClean="0"/>
              <a:pPr/>
              <a:t>1</a:t>
            </a:fld>
            <a:endParaRPr lang="fa-IR"/>
          </a:p>
        </p:txBody>
      </p:sp>
      <p:sp>
        <p:nvSpPr>
          <p:cNvPr id="5" name="Footer Placeholder 4"/>
          <p:cNvSpPr>
            <a:spLocks noGrp="1"/>
          </p:cNvSpPr>
          <p:nvPr>
            <p:ph type="ftr" sz="quarter" idx="11"/>
          </p:nvPr>
        </p:nvSpPr>
        <p:spPr/>
        <p:txBody>
          <a:bodyPr/>
          <a:lstStyle/>
          <a:p>
            <a:r>
              <a:rPr lang="en-US" smtClean="0"/>
              <a:t>www.modirkade.ir</a:t>
            </a:r>
            <a:endParaRPr lang="fa-IR"/>
          </a:p>
        </p:txBody>
      </p:sp>
    </p:spTree>
    <p:extLst>
      <p:ext uri="{BB962C8B-B14F-4D97-AF65-F5344CB8AC3E}">
        <p14:creationId xmlns:p14="http://schemas.microsoft.com/office/powerpoint/2010/main" val="1919140109"/>
      </p:ext>
    </p:extLst>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heel(1)">
                                      <p:cBhvr>
                                        <p:cTn id="7" dur="20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1)">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B0F0"/>
          </a:solidFill>
        </p:spPr>
        <p:txBody>
          <a:bodyPr>
            <a:normAutofit/>
          </a:bodyPr>
          <a:lstStyle/>
          <a:p>
            <a:r>
              <a:rPr lang="fa-IR" sz="3200" dirty="0" smtClean="0">
                <a:solidFill>
                  <a:srgbClr val="FFFF00"/>
                </a:solidFill>
                <a:cs typeface="Nazanin" pitchFamily="2" charset="-78"/>
              </a:rPr>
              <a:t>بنیان گذار جنبش روانکاوی:زیگموند فروید</a:t>
            </a:r>
            <a:endParaRPr lang="fa-IR" sz="3200" dirty="0">
              <a:solidFill>
                <a:srgbClr val="FFFF00"/>
              </a:solidFill>
              <a:cs typeface="Nazanin" pitchFamily="2" charset="-78"/>
            </a:endParaRPr>
          </a:p>
        </p:txBody>
      </p:sp>
      <p:sp>
        <p:nvSpPr>
          <p:cNvPr id="3" name="Content Placeholder 2"/>
          <p:cNvSpPr>
            <a:spLocks noGrp="1"/>
          </p:cNvSpPr>
          <p:nvPr>
            <p:ph idx="1"/>
          </p:nvPr>
        </p:nvSpPr>
        <p:spPr/>
        <p:txBody>
          <a:bodyPr>
            <a:normAutofit lnSpcReduction="10000"/>
          </a:bodyPr>
          <a:lstStyle/>
          <a:p>
            <a:pPr algn="just"/>
            <a:r>
              <a:rPr lang="fa-IR" sz="2800" dirty="0" smtClean="0">
                <a:cs typeface="B Nazanin" pitchFamily="2" charset="-78"/>
              </a:rPr>
              <a:t>فروید نظریه روانی_جنسی را مطرح ساخت.</a:t>
            </a:r>
          </a:p>
          <a:p>
            <a:pPr algn="just"/>
            <a:r>
              <a:rPr lang="fa-IR" sz="2800" dirty="0" smtClean="0">
                <a:cs typeface="B Nazanin" pitchFamily="2" charset="-78"/>
              </a:rPr>
              <a:t>این نظریه تاکید دارد که نحوه ای که والدین </a:t>
            </a:r>
          </a:p>
          <a:p>
            <a:pPr algn="just"/>
            <a:r>
              <a:rPr lang="fa-IR" sz="2800" dirty="0" smtClean="0">
                <a:cs typeface="B Nazanin" pitchFamily="2" charset="-78"/>
              </a:rPr>
              <a:t>سایق های جنسی و پرخاشگری فرزند خود را در چند سال اول زندگی اداره می کنند برای رشد شخصیت سالم حیاطی است.</a:t>
            </a:r>
          </a:p>
          <a:p>
            <a:pPr algn="just"/>
            <a:r>
              <a:rPr lang="fa-IR" dirty="0" smtClean="0">
                <a:solidFill>
                  <a:srgbClr val="FF0000"/>
                </a:solidFill>
                <a:cs typeface="B Nazanin" pitchFamily="2" charset="-78"/>
              </a:rPr>
              <a:t>سه بخش شخصیت</a:t>
            </a:r>
          </a:p>
          <a:p>
            <a:pPr algn="just"/>
            <a:r>
              <a:rPr lang="fa-IR" dirty="0" smtClean="0">
                <a:solidFill>
                  <a:schemeClr val="tx1">
                    <a:lumMod val="95000"/>
                    <a:lumOff val="5000"/>
                  </a:schemeClr>
                </a:solidFill>
                <a:cs typeface="B Nazanin" pitchFamily="2" charset="-78"/>
              </a:rPr>
              <a:t>نظریه فروید شامل سه بخش نهاد، خود، فراخود در پنج مرحله یکپارچه می باشد. </a:t>
            </a:r>
          </a:p>
          <a:p>
            <a:pPr algn="just"/>
            <a:r>
              <a:rPr lang="fa-IR" dirty="0" smtClean="0">
                <a:solidFill>
                  <a:srgbClr val="FFFF00"/>
                </a:solidFill>
                <a:cs typeface="B Nazanin" pitchFamily="2" charset="-78"/>
              </a:rPr>
              <a:t>نهاد: </a:t>
            </a:r>
            <a:r>
              <a:rPr lang="fa-IR" dirty="0" smtClean="0">
                <a:solidFill>
                  <a:schemeClr val="tx1">
                    <a:lumMod val="95000"/>
                    <a:lumOff val="5000"/>
                  </a:schemeClr>
                </a:solidFill>
                <a:cs typeface="B Nazanin" pitchFamily="2" charset="-78"/>
              </a:rPr>
              <a:t>بزرگترین قسمت ذهن ، منبع نیازها و امیال زیستی اساسی است. </a:t>
            </a:r>
            <a:endParaRPr lang="fa-IR" dirty="0">
              <a:solidFill>
                <a:srgbClr val="FFFF00"/>
              </a:solidFill>
              <a:cs typeface="B Nazanin" pitchFamily="2" charset="-78"/>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7" y="620688"/>
            <a:ext cx="1512168" cy="1872208"/>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Slide Number Placeholder 3"/>
          <p:cNvSpPr>
            <a:spLocks noGrp="1"/>
          </p:cNvSpPr>
          <p:nvPr>
            <p:ph type="sldNum" sz="quarter" idx="12"/>
          </p:nvPr>
        </p:nvSpPr>
        <p:spPr/>
        <p:txBody>
          <a:bodyPr/>
          <a:lstStyle/>
          <a:p>
            <a:fld id="{221947D8-F89B-4E30-9AFC-72B6C3B72886}" type="slidenum">
              <a:rPr lang="fa-IR" smtClean="0"/>
              <a:pPr/>
              <a:t>10</a:t>
            </a:fld>
            <a:endParaRPr lang="fa-IR"/>
          </a:p>
        </p:txBody>
      </p:sp>
      <p:sp>
        <p:nvSpPr>
          <p:cNvPr id="6" name="Footer Placeholder 5"/>
          <p:cNvSpPr>
            <a:spLocks noGrp="1"/>
          </p:cNvSpPr>
          <p:nvPr>
            <p:ph type="ftr" sz="quarter" idx="11"/>
          </p:nvPr>
        </p:nvSpPr>
        <p:spPr/>
        <p:txBody>
          <a:bodyPr/>
          <a:lstStyle/>
          <a:p>
            <a:r>
              <a:rPr lang="en-US" smtClean="0"/>
              <a:t>www.modirkade.ir</a:t>
            </a:r>
            <a:endParaRPr lang="fa-IR"/>
          </a:p>
        </p:txBody>
      </p:sp>
    </p:spTree>
    <p:extLst>
      <p:ext uri="{BB962C8B-B14F-4D97-AF65-F5344CB8AC3E}">
        <p14:creationId xmlns:p14="http://schemas.microsoft.com/office/powerpoint/2010/main" val="11762054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260648"/>
            <a:ext cx="8229600" cy="6192688"/>
          </a:xfrm>
        </p:spPr>
        <p:txBody>
          <a:bodyPr>
            <a:normAutofit/>
          </a:bodyPr>
          <a:lstStyle/>
          <a:p>
            <a:pPr algn="just"/>
            <a:endParaRPr lang="fa-IR" sz="2800" dirty="0" smtClean="0">
              <a:solidFill>
                <a:srgbClr val="FFFF00"/>
              </a:solidFill>
              <a:cs typeface="B Nazanin" pitchFamily="2" charset="-78"/>
            </a:endParaRPr>
          </a:p>
          <a:p>
            <a:pPr algn="just"/>
            <a:r>
              <a:rPr lang="fa-IR" sz="2800" dirty="0" smtClean="0">
                <a:solidFill>
                  <a:srgbClr val="FFFF00"/>
                </a:solidFill>
                <a:cs typeface="B Nazanin" pitchFamily="2" charset="-78"/>
              </a:rPr>
              <a:t>خود:</a:t>
            </a:r>
            <a:r>
              <a:rPr lang="fa-IR" sz="2800" dirty="0">
                <a:solidFill>
                  <a:schemeClr val="tx1">
                    <a:lumMod val="95000"/>
                    <a:lumOff val="5000"/>
                  </a:schemeClr>
                </a:solidFill>
                <a:cs typeface="B Nazanin" pitchFamily="2" charset="-78"/>
              </a:rPr>
              <a:t> </a:t>
            </a:r>
            <a:r>
              <a:rPr lang="fa-IR" sz="2800" dirty="0" smtClean="0">
                <a:solidFill>
                  <a:schemeClr val="tx1">
                    <a:lumMod val="95000"/>
                    <a:lumOff val="5000"/>
                  </a:schemeClr>
                </a:solidFill>
                <a:cs typeface="B Nazanin" pitchFamily="2" charset="-78"/>
              </a:rPr>
              <a:t>قسمت هوشیار و منطقی شخصیت در اوایل نوباوگی پدیدار می شود تا تکانه های نهاد را طوری هدایت کند که روی چیز های مناسب، در زمان و مکان قابل ق</a:t>
            </a:r>
            <a:r>
              <a:rPr lang="fa-IR" sz="2800" dirty="0">
                <a:solidFill>
                  <a:schemeClr val="tx1">
                    <a:lumMod val="95000"/>
                    <a:lumOff val="5000"/>
                  </a:schemeClr>
                </a:solidFill>
                <a:cs typeface="B Nazanin" pitchFamily="2" charset="-78"/>
              </a:rPr>
              <a:t>ب</a:t>
            </a:r>
            <a:r>
              <a:rPr lang="fa-IR" sz="2800" dirty="0" smtClean="0">
                <a:solidFill>
                  <a:schemeClr val="tx1">
                    <a:lumMod val="95000"/>
                    <a:lumOff val="5000"/>
                  </a:schemeClr>
                </a:solidFill>
                <a:cs typeface="B Nazanin" pitchFamily="2" charset="-78"/>
              </a:rPr>
              <a:t>ول پیاده شوند.</a:t>
            </a:r>
          </a:p>
          <a:p>
            <a:pPr algn="just"/>
            <a:endParaRPr lang="fa-IR" sz="2800" dirty="0" smtClean="0">
              <a:solidFill>
                <a:schemeClr val="tx1">
                  <a:lumMod val="95000"/>
                  <a:lumOff val="5000"/>
                </a:schemeClr>
              </a:solidFill>
              <a:cs typeface="B Nazanin" pitchFamily="2" charset="-78"/>
            </a:endParaRPr>
          </a:p>
          <a:p>
            <a:pPr algn="just"/>
            <a:r>
              <a:rPr lang="fa-IR" sz="2800" dirty="0" smtClean="0">
                <a:solidFill>
                  <a:srgbClr val="FFFF00"/>
                </a:solidFill>
                <a:cs typeface="B Nazanin" pitchFamily="2" charset="-78"/>
              </a:rPr>
              <a:t>فراخود: </a:t>
            </a:r>
            <a:r>
              <a:rPr lang="fa-IR" sz="2800" dirty="0" smtClean="0">
                <a:solidFill>
                  <a:schemeClr val="tx1">
                    <a:lumMod val="95000"/>
                    <a:lumOff val="5000"/>
                  </a:schemeClr>
                </a:solidFill>
                <a:cs typeface="B Nazanin" pitchFamily="2" charset="-78"/>
              </a:rPr>
              <a:t>فراخود یا وجدان،از طریق تعامل با والدین که تاکید دارند کودکان باید از ارزش های جامعه تبعیت کنند،شکل می گیرد.</a:t>
            </a:r>
            <a:endParaRPr lang="fa-IR" sz="2800" dirty="0">
              <a:solidFill>
                <a:srgbClr val="FFFF00"/>
              </a:solidFill>
              <a:cs typeface="B Nazanin" pitchFamily="2" charset="-78"/>
            </a:endParaRPr>
          </a:p>
        </p:txBody>
      </p:sp>
      <p:sp>
        <p:nvSpPr>
          <p:cNvPr id="2" name="Slide Number Placeholder 1"/>
          <p:cNvSpPr>
            <a:spLocks noGrp="1"/>
          </p:cNvSpPr>
          <p:nvPr>
            <p:ph type="sldNum" sz="quarter" idx="12"/>
          </p:nvPr>
        </p:nvSpPr>
        <p:spPr/>
        <p:txBody>
          <a:bodyPr/>
          <a:lstStyle/>
          <a:p>
            <a:fld id="{221947D8-F89B-4E30-9AFC-72B6C3B72886}" type="slidenum">
              <a:rPr lang="fa-IR" smtClean="0"/>
              <a:pPr/>
              <a:t>11</a:t>
            </a:fld>
            <a:endParaRPr lang="fa-IR"/>
          </a:p>
        </p:txBody>
      </p:sp>
      <p:sp>
        <p:nvSpPr>
          <p:cNvPr id="4" name="Footer Placeholder 3"/>
          <p:cNvSpPr>
            <a:spLocks noGrp="1"/>
          </p:cNvSpPr>
          <p:nvPr>
            <p:ph type="ftr" sz="quarter" idx="11"/>
          </p:nvPr>
        </p:nvSpPr>
        <p:spPr/>
        <p:txBody>
          <a:bodyPr/>
          <a:lstStyle/>
          <a:p>
            <a:r>
              <a:rPr lang="en-US" smtClean="0"/>
              <a:t>www.modirkade.ir</a:t>
            </a:r>
            <a:endParaRPr lang="fa-IR"/>
          </a:p>
        </p:txBody>
      </p:sp>
      <p:sp>
        <p:nvSpPr>
          <p:cNvPr id="5" name="TextBox 4"/>
          <p:cNvSpPr txBox="1"/>
          <p:nvPr/>
        </p:nvSpPr>
        <p:spPr>
          <a:xfrm>
            <a:off x="2143108" y="5286388"/>
            <a:ext cx="4857784" cy="707886"/>
          </a:xfrm>
          <a:prstGeom prst="rect">
            <a:avLst/>
          </a:prstGeom>
          <a:solidFill>
            <a:schemeClr val="bg1"/>
          </a:solidFill>
        </p:spPr>
        <p:txBody>
          <a:bodyPr wrap="square" rtlCol="1">
            <a:spAutoFit/>
          </a:bodyPr>
          <a:lstStyle/>
          <a:p>
            <a:pPr algn="ctr"/>
            <a:r>
              <a:rPr lang="fa-IR" sz="2000" dirty="0" smtClean="0">
                <a:cs typeface="B Elham" pitchFamily="2" charset="-78"/>
              </a:rPr>
              <a:t>سایت مدیرکده    </a:t>
            </a:r>
            <a:r>
              <a:rPr lang="en-US" sz="2000" dirty="0" smtClean="0">
                <a:latin typeface="Consolas" pitchFamily="49" charset="0"/>
                <a:cs typeface="B Elham" pitchFamily="2" charset="-78"/>
              </a:rPr>
              <a:t>WwW.Modirkade.IR</a:t>
            </a:r>
            <a:r>
              <a:rPr lang="fa-IR" sz="2000" dirty="0" smtClean="0">
                <a:cs typeface="B Elham" pitchFamily="2" charset="-78"/>
              </a:rPr>
              <a:t/>
            </a:r>
            <a:br>
              <a:rPr lang="fa-IR" sz="2000" dirty="0" smtClean="0">
                <a:cs typeface="B Elham" pitchFamily="2" charset="-78"/>
              </a:rPr>
            </a:br>
            <a:r>
              <a:rPr lang="fa-IR" sz="2000" dirty="0" smtClean="0">
                <a:cs typeface="B Elham" pitchFamily="2" charset="-78"/>
              </a:rPr>
              <a:t>اولین سایت تربیت معلمی دانلود جزوات و پاورپوینت</a:t>
            </a:r>
            <a:endParaRPr lang="fa-IR" sz="2000" dirty="0">
              <a:cs typeface="B Elham" pitchFamily="2" charset="-78"/>
            </a:endParaRPr>
          </a:p>
        </p:txBody>
      </p:sp>
    </p:spTree>
    <p:extLst>
      <p:ext uri="{BB962C8B-B14F-4D97-AF65-F5344CB8AC3E}">
        <p14:creationId xmlns:p14="http://schemas.microsoft.com/office/powerpoint/2010/main" val="37722423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C000"/>
          </a:solidFill>
        </p:spPr>
        <p:txBody>
          <a:bodyPr>
            <a:normAutofit/>
          </a:bodyPr>
          <a:lstStyle/>
          <a:p>
            <a:pPr algn="r"/>
            <a:r>
              <a:rPr lang="fa-IR" sz="2800" dirty="0" smtClean="0"/>
              <a:t>مرحله روانی-جنسی                          دوره رشد</a:t>
            </a:r>
            <a:endParaRPr lang="fa-IR" sz="2800" dirty="0"/>
          </a:p>
        </p:txBody>
      </p:sp>
      <p:sp>
        <p:nvSpPr>
          <p:cNvPr id="3" name="Content Placeholder 2"/>
          <p:cNvSpPr>
            <a:spLocks noGrp="1"/>
          </p:cNvSpPr>
          <p:nvPr>
            <p:ph sz="half" idx="1"/>
          </p:nvPr>
        </p:nvSpPr>
        <p:spPr>
          <a:solidFill>
            <a:srgbClr val="92D050"/>
          </a:solidFill>
        </p:spPr>
        <p:txBody>
          <a:bodyPr>
            <a:normAutofit lnSpcReduction="10000"/>
          </a:bodyPr>
          <a:lstStyle/>
          <a:p>
            <a:r>
              <a:rPr lang="fa-IR" dirty="0" smtClean="0"/>
              <a:t>تولد تا یک سالگی</a:t>
            </a:r>
          </a:p>
          <a:p>
            <a:endParaRPr lang="fa-IR" dirty="0"/>
          </a:p>
          <a:p>
            <a:r>
              <a:rPr lang="fa-IR" dirty="0" smtClean="0"/>
              <a:t>1 تا 3 سالگی</a:t>
            </a:r>
          </a:p>
          <a:p>
            <a:endParaRPr lang="fa-IR" dirty="0"/>
          </a:p>
          <a:p>
            <a:r>
              <a:rPr lang="fa-IR" dirty="0" smtClean="0"/>
              <a:t>3 تا 6 سالگی</a:t>
            </a:r>
          </a:p>
          <a:p>
            <a:endParaRPr lang="fa-IR" dirty="0"/>
          </a:p>
          <a:p>
            <a:r>
              <a:rPr lang="fa-IR" dirty="0" smtClean="0"/>
              <a:t>6 تا 11 سالگی</a:t>
            </a:r>
          </a:p>
          <a:p>
            <a:endParaRPr lang="fa-IR" dirty="0"/>
          </a:p>
          <a:p>
            <a:r>
              <a:rPr lang="fa-IR" dirty="0" smtClean="0"/>
              <a:t>نوجوانی</a:t>
            </a:r>
            <a:endParaRPr lang="fa-IR" dirty="0"/>
          </a:p>
        </p:txBody>
      </p:sp>
      <p:sp>
        <p:nvSpPr>
          <p:cNvPr id="4" name="Content Placeholder 3"/>
          <p:cNvSpPr>
            <a:spLocks noGrp="1"/>
          </p:cNvSpPr>
          <p:nvPr>
            <p:ph sz="half" idx="2"/>
          </p:nvPr>
        </p:nvSpPr>
        <p:spPr>
          <a:solidFill>
            <a:srgbClr val="92D050"/>
          </a:solidFill>
        </p:spPr>
        <p:txBody>
          <a:bodyPr>
            <a:normAutofit lnSpcReduction="10000"/>
          </a:bodyPr>
          <a:lstStyle/>
          <a:p>
            <a:r>
              <a:rPr lang="fa-IR" dirty="0" smtClean="0"/>
              <a:t>دهانی</a:t>
            </a:r>
          </a:p>
          <a:p>
            <a:endParaRPr lang="fa-IR" dirty="0"/>
          </a:p>
          <a:p>
            <a:r>
              <a:rPr lang="fa-IR" dirty="0" smtClean="0"/>
              <a:t>مقعدی</a:t>
            </a:r>
          </a:p>
          <a:p>
            <a:endParaRPr lang="fa-IR" dirty="0"/>
          </a:p>
          <a:p>
            <a:r>
              <a:rPr lang="fa-IR" dirty="0" smtClean="0"/>
              <a:t>آلتی</a:t>
            </a:r>
          </a:p>
          <a:p>
            <a:endParaRPr lang="fa-IR" dirty="0"/>
          </a:p>
          <a:p>
            <a:r>
              <a:rPr lang="fa-IR" dirty="0" smtClean="0"/>
              <a:t>نهفتگی</a:t>
            </a:r>
          </a:p>
          <a:p>
            <a:endParaRPr lang="fa-IR" dirty="0"/>
          </a:p>
          <a:p>
            <a:r>
              <a:rPr lang="fa-IR" dirty="0" smtClean="0"/>
              <a:t>تناسلی</a:t>
            </a:r>
            <a:endParaRPr lang="fa-IR" dirty="0"/>
          </a:p>
        </p:txBody>
      </p:sp>
      <p:sp>
        <p:nvSpPr>
          <p:cNvPr id="5" name="Slide Number Placeholder 4"/>
          <p:cNvSpPr>
            <a:spLocks noGrp="1"/>
          </p:cNvSpPr>
          <p:nvPr>
            <p:ph type="sldNum" sz="quarter" idx="12"/>
          </p:nvPr>
        </p:nvSpPr>
        <p:spPr/>
        <p:txBody>
          <a:bodyPr/>
          <a:lstStyle/>
          <a:p>
            <a:fld id="{221947D8-F89B-4E30-9AFC-72B6C3B72886}" type="slidenum">
              <a:rPr lang="fa-IR" smtClean="0"/>
              <a:pPr/>
              <a:t>12</a:t>
            </a:fld>
            <a:endParaRPr lang="fa-IR"/>
          </a:p>
        </p:txBody>
      </p:sp>
      <p:sp>
        <p:nvSpPr>
          <p:cNvPr id="6" name="Footer Placeholder 5"/>
          <p:cNvSpPr>
            <a:spLocks noGrp="1"/>
          </p:cNvSpPr>
          <p:nvPr>
            <p:ph type="ftr" sz="quarter" idx="11"/>
          </p:nvPr>
        </p:nvSpPr>
        <p:spPr/>
        <p:txBody>
          <a:bodyPr/>
          <a:lstStyle/>
          <a:p>
            <a:r>
              <a:rPr lang="en-US" smtClean="0"/>
              <a:t>www.modirkade.ir</a:t>
            </a:r>
            <a:endParaRPr lang="fa-IR"/>
          </a:p>
        </p:txBody>
      </p:sp>
    </p:spTree>
    <p:extLst>
      <p:ext uri="{BB962C8B-B14F-4D97-AF65-F5344CB8AC3E}">
        <p14:creationId xmlns:p14="http://schemas.microsoft.com/office/powerpoint/2010/main" val="14961031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0066"/>
          </a:xfrm>
        </p:spPr>
        <p:txBody>
          <a:bodyPr>
            <a:noAutofit/>
          </a:bodyPr>
          <a:lstStyle/>
          <a:p>
            <a:pPr algn="r"/>
            <a:r>
              <a:rPr lang="fa-IR" sz="3200" dirty="0" smtClean="0">
                <a:solidFill>
                  <a:srgbClr val="FF0000"/>
                </a:solidFill>
              </a:rPr>
              <a:t>نظریه اریکسون</a:t>
            </a:r>
            <a:endParaRPr lang="fa-IR" sz="3200" dirty="0">
              <a:solidFill>
                <a:srgbClr val="FF0000"/>
              </a:solidFill>
            </a:endParaRPr>
          </a:p>
        </p:txBody>
      </p:sp>
      <p:sp>
        <p:nvSpPr>
          <p:cNvPr id="3" name="Content Placeholder 2"/>
          <p:cNvSpPr>
            <a:spLocks noGrp="1"/>
          </p:cNvSpPr>
          <p:nvPr>
            <p:ph idx="1"/>
          </p:nvPr>
        </p:nvSpPr>
        <p:spPr>
          <a:xfrm>
            <a:off x="457200" y="908720"/>
            <a:ext cx="8229600" cy="5472608"/>
          </a:xfrm>
        </p:spPr>
        <p:txBody>
          <a:bodyPr>
            <a:normAutofit lnSpcReduction="10000"/>
          </a:bodyPr>
          <a:lstStyle/>
          <a:p>
            <a:pPr algn="just"/>
            <a:r>
              <a:rPr lang="fa-IR" sz="2800" dirty="0" smtClean="0">
                <a:solidFill>
                  <a:srgbClr val="FFFF00"/>
                </a:solidFill>
                <a:cs typeface="Nazanin" pitchFamily="2" charset="-78"/>
              </a:rPr>
              <a:t>نظریه روانی _اجتماعی</a:t>
            </a:r>
          </a:p>
          <a:p>
            <a:pPr algn="just"/>
            <a:r>
              <a:rPr lang="fa-IR" sz="2800" dirty="0" smtClean="0">
                <a:solidFill>
                  <a:srgbClr val="FFFF00"/>
                </a:solidFill>
                <a:cs typeface="Nazanin" pitchFamily="2" charset="-78"/>
              </a:rPr>
              <a:t> </a:t>
            </a:r>
            <a:r>
              <a:rPr lang="fa-IR" sz="2800" dirty="0" smtClean="0">
                <a:cs typeface="Nazanin" pitchFamily="2" charset="-78"/>
              </a:rPr>
              <a:t>اریکسون روی این موضوع تاکید کرد که</a:t>
            </a:r>
          </a:p>
          <a:p>
            <a:pPr algn="just"/>
            <a:r>
              <a:rPr lang="fa-IR" sz="2800" dirty="0" smtClean="0">
                <a:cs typeface="Nazanin" pitchFamily="2" charset="-78"/>
              </a:rPr>
              <a:t> خود،صرفاً بین تکانه های نهاد و درخواستهای </a:t>
            </a:r>
          </a:p>
          <a:p>
            <a:pPr algn="just"/>
            <a:r>
              <a:rPr lang="fa-IR" sz="2800" dirty="0" smtClean="0">
                <a:cs typeface="Nazanin" pitchFamily="2" charset="-78"/>
              </a:rPr>
              <a:t>فراخود میانجگری نمی کند. خود،در هر مرحله نگرش ها و مهارت هایی را نیز کسب می کند که باعث میشوند فرد عضو فعال و کمک کننده به جامعه شود.</a:t>
            </a:r>
          </a:p>
          <a:p>
            <a:pPr algn="just"/>
            <a:r>
              <a:rPr lang="fa-IR" sz="2800" dirty="0" smtClean="0">
                <a:solidFill>
                  <a:srgbClr val="FF0000"/>
                </a:solidFill>
                <a:cs typeface="Nazanin" pitchFamily="2" charset="-78"/>
              </a:rPr>
              <a:t>خدمات و نقطه ضعف های نظریه روانکاوی</a:t>
            </a:r>
          </a:p>
          <a:p>
            <a:pPr marL="0" indent="0" algn="just">
              <a:buNone/>
            </a:pPr>
            <a:r>
              <a:rPr lang="fa-IR" sz="2800" dirty="0" smtClean="0">
                <a:cs typeface="Nazanin" pitchFamily="2" charset="-78"/>
              </a:rPr>
              <a:t>مهمترین امتیاز دیدگاه روانکاوی تاکید آن بر تاریخچه زندگی منحصر به فرد شخص است.</a:t>
            </a:r>
          </a:p>
          <a:p>
            <a:pPr marL="0" indent="0" algn="just">
              <a:buNone/>
            </a:pPr>
            <a:r>
              <a:rPr lang="fa-IR" sz="2800" dirty="0" smtClean="0">
                <a:cs typeface="Nazanin" pitchFamily="2" charset="-78"/>
              </a:rPr>
              <a:t>نظریه پردازان هماهنگ با این دیدگاه، روش بالینی یا مورد پژوهی را اختیار می کنندکه اطلاعات به دست آمده از منابع مختلف را ترکیب می کند و تصویر مشروحی از شخصیت فرد در اختیار می گذارد.</a:t>
            </a:r>
            <a:endParaRPr lang="fa-IR" sz="2800" dirty="0">
              <a:cs typeface="Nazanin" pitchFamily="2" charset="-78"/>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3" y="0"/>
            <a:ext cx="2163763" cy="2236787"/>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a:extLst/>
        </p:spPr>
      </p:pic>
      <p:sp>
        <p:nvSpPr>
          <p:cNvPr id="4" name="Slide Number Placeholder 3"/>
          <p:cNvSpPr>
            <a:spLocks noGrp="1"/>
          </p:cNvSpPr>
          <p:nvPr>
            <p:ph type="sldNum" sz="quarter" idx="12"/>
          </p:nvPr>
        </p:nvSpPr>
        <p:spPr/>
        <p:txBody>
          <a:bodyPr/>
          <a:lstStyle/>
          <a:p>
            <a:fld id="{221947D8-F89B-4E30-9AFC-72B6C3B72886}" type="slidenum">
              <a:rPr lang="fa-IR" smtClean="0"/>
              <a:pPr/>
              <a:t>13</a:t>
            </a:fld>
            <a:endParaRPr lang="fa-IR"/>
          </a:p>
        </p:txBody>
      </p:sp>
      <p:sp>
        <p:nvSpPr>
          <p:cNvPr id="6" name="Footer Placeholder 5"/>
          <p:cNvSpPr>
            <a:spLocks noGrp="1"/>
          </p:cNvSpPr>
          <p:nvPr>
            <p:ph type="ftr" sz="quarter" idx="11"/>
          </p:nvPr>
        </p:nvSpPr>
        <p:spPr/>
        <p:txBody>
          <a:bodyPr/>
          <a:lstStyle/>
          <a:p>
            <a:r>
              <a:rPr lang="en-US" smtClean="0"/>
              <a:t>www.modirkade.ir</a:t>
            </a:r>
            <a:endParaRPr lang="fa-IR"/>
          </a:p>
        </p:txBody>
      </p:sp>
    </p:spTree>
    <p:extLst>
      <p:ext uri="{BB962C8B-B14F-4D97-AF65-F5344CB8AC3E}">
        <p14:creationId xmlns:p14="http://schemas.microsoft.com/office/powerpoint/2010/main" val="315722628"/>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404664"/>
            <a:ext cx="8229600" cy="6120680"/>
          </a:xfrm>
          <a:solidFill>
            <a:srgbClr val="00B0F0"/>
          </a:solidFill>
        </p:spPr>
        <p:txBody>
          <a:bodyPr>
            <a:normAutofit/>
          </a:bodyPr>
          <a:lstStyle/>
          <a:p>
            <a:pPr algn="just"/>
            <a:r>
              <a:rPr lang="fa-IR" sz="2800" dirty="0" smtClean="0">
                <a:cs typeface="B Nazanin" pitchFamily="2" charset="-78"/>
              </a:rPr>
              <a:t>دیدگاه روانکاوی به رغم خدمات گسترده، دیگر در روند اصلی پژوهش رشد انسان قرار ندارد. تعدادی از مفاهیم روانکاوی، مانند مراحل روانی_جنسی و عملکرد خود به قدری مبهم هستند که آزمایش کردن آنها به صورت تجربی مشکل یا غیر ممکن است. </a:t>
            </a:r>
            <a:endParaRPr lang="fa-IR" sz="2800" dirty="0">
              <a:cs typeface="B Nazanin" pitchFamily="2" charset="-78"/>
            </a:endParaRPr>
          </a:p>
          <a:p>
            <a:pPr algn="just"/>
            <a:r>
              <a:rPr lang="fa-IR" dirty="0" smtClean="0">
                <a:solidFill>
                  <a:srgbClr val="FF0000"/>
                </a:solidFill>
                <a:cs typeface="B Nazanin" pitchFamily="2" charset="-78"/>
              </a:rPr>
              <a:t>رفتارگرایی و نظریه یادگیری اجتماعی</a:t>
            </a:r>
          </a:p>
          <a:p>
            <a:pPr algn="just"/>
            <a:r>
              <a:rPr lang="fa-IR" sz="2800" dirty="0" smtClean="0">
                <a:solidFill>
                  <a:schemeClr val="tx1">
                    <a:lumMod val="95000"/>
                    <a:lumOff val="5000"/>
                  </a:schemeClr>
                </a:solidFill>
                <a:cs typeface="B Nazanin" pitchFamily="2" charset="-78"/>
              </a:rPr>
              <a:t>طبق دیدگاه رفتارگرایی، رویدادهایی که مستقیماً قابل مشاهده هستند_محرک ها و پاسخ ها_ ارزش بررسی کردن را دارند.</a:t>
            </a:r>
          </a:p>
          <a:p>
            <a:pPr algn="just"/>
            <a:r>
              <a:rPr lang="fa-IR" dirty="0" smtClean="0">
                <a:solidFill>
                  <a:srgbClr val="FF0000"/>
                </a:solidFill>
                <a:cs typeface="B Nazanin" pitchFamily="2" charset="-78"/>
              </a:rPr>
              <a:t>رفتارگرایی سنتی</a:t>
            </a:r>
          </a:p>
          <a:p>
            <a:pPr algn="just"/>
            <a:r>
              <a:rPr lang="fa-IR" sz="2800" dirty="0" smtClean="0">
                <a:solidFill>
                  <a:schemeClr val="tx1">
                    <a:lumMod val="95000"/>
                    <a:lumOff val="5000"/>
                  </a:schemeClr>
                </a:solidFill>
                <a:cs typeface="B Nazanin" pitchFamily="2" charset="-78"/>
              </a:rPr>
              <a:t>پاولوف براساس مشاهداتش دریافت که ترشح بزاق یک واکنش آموخته شده است . سگ‌ها به لباس سفید آزمایشگاهی دستیاران پژوهشی پاولوف واکنش نشان می‌دادندو این لباس تداعیگر زمان </a:t>
            </a:r>
          </a:p>
          <a:p>
            <a:pPr algn="just"/>
            <a:endParaRPr lang="fa-IR" dirty="0">
              <a:solidFill>
                <a:schemeClr val="tx1">
                  <a:lumMod val="95000"/>
                  <a:lumOff val="5000"/>
                </a:schemeClr>
              </a:solidFill>
              <a:cs typeface="B Nazanin" pitchFamily="2" charset="-78"/>
            </a:endParaRPr>
          </a:p>
        </p:txBody>
      </p:sp>
      <p:sp>
        <p:nvSpPr>
          <p:cNvPr id="2" name="Slide Number Placeholder 1"/>
          <p:cNvSpPr>
            <a:spLocks noGrp="1"/>
          </p:cNvSpPr>
          <p:nvPr>
            <p:ph type="sldNum" sz="quarter" idx="12"/>
          </p:nvPr>
        </p:nvSpPr>
        <p:spPr/>
        <p:txBody>
          <a:bodyPr/>
          <a:lstStyle/>
          <a:p>
            <a:fld id="{221947D8-F89B-4E30-9AFC-72B6C3B72886}" type="slidenum">
              <a:rPr lang="fa-IR" smtClean="0"/>
              <a:pPr/>
              <a:t>14</a:t>
            </a:fld>
            <a:endParaRPr lang="fa-IR"/>
          </a:p>
        </p:txBody>
      </p:sp>
      <p:sp>
        <p:nvSpPr>
          <p:cNvPr id="4" name="Footer Placeholder 3"/>
          <p:cNvSpPr>
            <a:spLocks noGrp="1"/>
          </p:cNvSpPr>
          <p:nvPr>
            <p:ph type="ftr" sz="quarter" idx="11"/>
          </p:nvPr>
        </p:nvSpPr>
        <p:spPr/>
        <p:txBody>
          <a:bodyPr/>
          <a:lstStyle/>
          <a:p>
            <a:r>
              <a:rPr lang="en-US" smtClean="0"/>
              <a:t>www.modirkade.ir</a:t>
            </a:r>
            <a:endParaRPr lang="fa-IR"/>
          </a:p>
        </p:txBody>
      </p:sp>
    </p:spTree>
    <p:extLst>
      <p:ext uri="{BB962C8B-B14F-4D97-AF65-F5344CB8AC3E}">
        <p14:creationId xmlns:p14="http://schemas.microsoft.com/office/powerpoint/2010/main" val="23705875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6192688"/>
          </a:xfrm>
        </p:spPr>
        <p:txBody>
          <a:bodyPr>
            <a:normAutofit/>
          </a:bodyPr>
          <a:lstStyle/>
          <a:p>
            <a:pPr algn="just"/>
            <a:r>
              <a:rPr lang="fa-IR" sz="2800" dirty="0" smtClean="0">
                <a:cs typeface="B Nazanin" pitchFamily="2" charset="-78"/>
              </a:rPr>
              <a:t>غذاخوردن در آن‌ها بود. برخلاف ترشح بزاق در زمان غذا دادن که واکنش غیرشرطی است، ترشح بزاق هنگامی که سگ انتظار دریافت غذا دارد، واکنش شرطی است. </a:t>
            </a:r>
            <a:br>
              <a:rPr lang="fa-IR" sz="2800" dirty="0" smtClean="0">
                <a:cs typeface="B Nazanin" pitchFamily="2" charset="-78"/>
              </a:rPr>
            </a:br>
            <a:r>
              <a:rPr lang="fa-IR" sz="2800" dirty="0" smtClean="0">
                <a:cs typeface="B Nazanin" pitchFamily="2" charset="-78"/>
              </a:rPr>
              <a:t>پاولوف سپس تمرکز خود را معطوف بررسی دقیق چگونگی آموختن یا به دست آوردن این واکنش‌های شرطی کرد. او از طریق یک سری آزمایش باعث به وجود آمدن واکنش شرطی به محرک‌هایی که قبلاً خنثی بودند شد. او تصمیم گرفت که از غذا به عنوان محرک غیرشرطی، یا محرکی که باعث واکنش خودکار و طبیعی می‌شود، استفاده کند. صدای مترونوم به عنوان محرک خنثی انتخاب شد. ابتدا صدای تیک تیک مترونوم برای سگ‌ها به صدا در می‌آمد و آنگاه بلافاصله به آن‌ها غذا داده می‌شد. پس از چند بار آزمایش شرطی‌سازی، پاولوف متوجه شد که سگ‌ها پس از شنیدن صدای مترونوم، بزاق دهانشان شروع به ترشح می‌کند. </a:t>
            </a:r>
          </a:p>
          <a:p>
            <a:pPr algn="just"/>
            <a:endParaRPr lang="fa-IR" sz="2800" dirty="0">
              <a:cs typeface="B Nazanin" pitchFamily="2" charset="-78"/>
            </a:endParaRPr>
          </a:p>
        </p:txBody>
      </p:sp>
      <p:sp>
        <p:nvSpPr>
          <p:cNvPr id="2" name="Slide Number Placeholder 1"/>
          <p:cNvSpPr>
            <a:spLocks noGrp="1"/>
          </p:cNvSpPr>
          <p:nvPr>
            <p:ph type="sldNum" sz="quarter" idx="12"/>
          </p:nvPr>
        </p:nvSpPr>
        <p:spPr/>
        <p:txBody>
          <a:bodyPr/>
          <a:lstStyle/>
          <a:p>
            <a:fld id="{221947D8-F89B-4E30-9AFC-72B6C3B72886}" type="slidenum">
              <a:rPr lang="fa-IR" smtClean="0"/>
              <a:pPr/>
              <a:t>15</a:t>
            </a:fld>
            <a:endParaRPr lang="fa-IR"/>
          </a:p>
        </p:txBody>
      </p:sp>
      <p:sp>
        <p:nvSpPr>
          <p:cNvPr id="4" name="Footer Placeholder 3"/>
          <p:cNvSpPr>
            <a:spLocks noGrp="1"/>
          </p:cNvSpPr>
          <p:nvPr>
            <p:ph type="ftr" sz="quarter" idx="11"/>
          </p:nvPr>
        </p:nvSpPr>
        <p:spPr/>
        <p:txBody>
          <a:bodyPr/>
          <a:lstStyle/>
          <a:p>
            <a:r>
              <a:rPr lang="en-US" smtClean="0"/>
              <a:t>www.modirkade.ir</a:t>
            </a:r>
            <a:endParaRPr lang="fa-IR"/>
          </a:p>
        </p:txBody>
      </p:sp>
    </p:spTree>
    <p:extLst>
      <p:ext uri="{BB962C8B-B14F-4D97-AF65-F5344CB8AC3E}">
        <p14:creationId xmlns:p14="http://schemas.microsoft.com/office/powerpoint/2010/main" val="24895837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720080"/>
          </a:xfrm>
          <a:solidFill>
            <a:srgbClr val="FF0000"/>
          </a:solidFill>
        </p:spPr>
        <p:txBody>
          <a:bodyPr>
            <a:normAutofit/>
          </a:bodyPr>
          <a:lstStyle/>
          <a:p>
            <a:r>
              <a:rPr lang="fa-IR" sz="3200" dirty="0" smtClean="0"/>
              <a:t>نظریه شرطی سازی کنشگر</a:t>
            </a:r>
            <a:endParaRPr lang="fa-IR" sz="3200" dirty="0"/>
          </a:p>
        </p:txBody>
      </p:sp>
      <p:sp>
        <p:nvSpPr>
          <p:cNvPr id="3" name="Content Placeholder 2"/>
          <p:cNvSpPr>
            <a:spLocks noGrp="1"/>
          </p:cNvSpPr>
          <p:nvPr>
            <p:ph idx="1"/>
          </p:nvPr>
        </p:nvSpPr>
        <p:spPr>
          <a:xfrm>
            <a:off x="457200" y="1124744"/>
            <a:ext cx="8229600" cy="5256584"/>
          </a:xfrm>
        </p:spPr>
        <p:txBody>
          <a:bodyPr>
            <a:normAutofit lnSpcReduction="10000"/>
          </a:bodyPr>
          <a:lstStyle/>
          <a:p>
            <a:pPr algn="just"/>
            <a:r>
              <a:rPr lang="fa-IR" sz="2800" dirty="0" smtClean="0">
                <a:cs typeface="B Nazanin" pitchFamily="2" charset="-78"/>
              </a:rPr>
              <a:t>به عقیده اسکینر، فراوانی رفتار را می توان با ارائه دادن انواع تقویت کننده ها افزایش داد. فراوانی رفتار را می توان از طریق تنبیه کاهش داد. </a:t>
            </a:r>
          </a:p>
          <a:p>
            <a:pPr algn="just"/>
            <a:endParaRPr lang="fa-IR" sz="2800" dirty="0">
              <a:cs typeface="B Nazanin" pitchFamily="2" charset="-78"/>
            </a:endParaRPr>
          </a:p>
          <a:p>
            <a:pPr algn="just"/>
            <a:endParaRPr lang="fa-IR" sz="2800" dirty="0" smtClean="0">
              <a:cs typeface="B Nazanin" pitchFamily="2" charset="-78"/>
            </a:endParaRPr>
          </a:p>
          <a:p>
            <a:pPr algn="just"/>
            <a:endParaRPr lang="fa-IR" sz="2800" dirty="0">
              <a:cs typeface="B Nazanin" pitchFamily="2" charset="-78"/>
            </a:endParaRPr>
          </a:p>
          <a:p>
            <a:pPr algn="just"/>
            <a:r>
              <a:rPr lang="fa-IR" sz="2800" dirty="0" smtClean="0">
                <a:cs typeface="B Nazanin" pitchFamily="2" charset="-78"/>
              </a:rPr>
              <a:t>چند نوع نظریه یادگیری _اجتماعی پدیدار شدند که مهمترین آنها را آلبرت بندورا ابداع کرد.نظریه بندورا بر سرمشق گیری به عنوان منبع قدرتمند رشد تاکید درد که به تقلید یا یادگیری مشاهده ای نیز معروف است.</a:t>
            </a:r>
          </a:p>
          <a:p>
            <a:pPr algn="just"/>
            <a:r>
              <a:rPr lang="fa-IR" sz="2800" dirty="0" smtClean="0">
                <a:cs typeface="B Nazanin" pitchFamily="2" charset="-78"/>
              </a:rPr>
              <a:t>نظریه بندورا کماکان بر پژوهش های زیادی که درباره ی رشد اجتماعی اجرا می شوند تاثیر دارد.</a:t>
            </a:r>
          </a:p>
          <a:p>
            <a:pPr algn="just"/>
            <a:endParaRPr lang="fa-IR" sz="2800" dirty="0" smtClean="0">
              <a:cs typeface="B Nazanin" pitchFamily="2" charset="-78"/>
            </a:endParaRPr>
          </a:p>
          <a:p>
            <a:pPr algn="just"/>
            <a:endParaRPr lang="fa-IR" sz="2800" dirty="0">
              <a:cs typeface="B Nazanin" pitchFamily="2" charset="-78"/>
            </a:endParaRPr>
          </a:p>
        </p:txBody>
      </p:sp>
      <p:sp>
        <p:nvSpPr>
          <p:cNvPr id="4" name="Oval Callout 3"/>
          <p:cNvSpPr/>
          <p:nvPr/>
        </p:nvSpPr>
        <p:spPr>
          <a:xfrm>
            <a:off x="2890093" y="2060848"/>
            <a:ext cx="3600400" cy="1512168"/>
          </a:xfrm>
          <a:prstGeom prst="wedgeEllipseCallou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dirty="0" smtClean="0"/>
              <a:t>نظریه یادگیری _اجتماعی</a:t>
            </a:r>
            <a:endParaRPr lang="fa-IR" sz="2800" dirty="0"/>
          </a:p>
        </p:txBody>
      </p:sp>
      <p:sp>
        <p:nvSpPr>
          <p:cNvPr id="5" name="Slide Number Placeholder 4"/>
          <p:cNvSpPr>
            <a:spLocks noGrp="1"/>
          </p:cNvSpPr>
          <p:nvPr>
            <p:ph type="sldNum" sz="quarter" idx="12"/>
          </p:nvPr>
        </p:nvSpPr>
        <p:spPr/>
        <p:txBody>
          <a:bodyPr/>
          <a:lstStyle/>
          <a:p>
            <a:fld id="{221947D8-F89B-4E30-9AFC-72B6C3B72886}" type="slidenum">
              <a:rPr lang="fa-IR" smtClean="0"/>
              <a:pPr/>
              <a:t>16</a:t>
            </a:fld>
            <a:endParaRPr lang="fa-IR"/>
          </a:p>
        </p:txBody>
      </p:sp>
      <p:sp>
        <p:nvSpPr>
          <p:cNvPr id="6" name="Footer Placeholder 5"/>
          <p:cNvSpPr>
            <a:spLocks noGrp="1"/>
          </p:cNvSpPr>
          <p:nvPr>
            <p:ph type="ftr" sz="quarter" idx="11"/>
          </p:nvPr>
        </p:nvSpPr>
        <p:spPr/>
        <p:txBody>
          <a:bodyPr/>
          <a:lstStyle/>
          <a:p>
            <a:r>
              <a:rPr lang="en-US" smtClean="0"/>
              <a:t>www.modirkade.ir</a:t>
            </a:r>
            <a:endParaRPr lang="fa-IR"/>
          </a:p>
        </p:txBody>
      </p:sp>
    </p:spTree>
    <p:extLst>
      <p:ext uri="{BB962C8B-B14F-4D97-AF65-F5344CB8AC3E}">
        <p14:creationId xmlns:p14="http://schemas.microsoft.com/office/powerpoint/2010/main" val="20468400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5793507"/>
          </a:xfrm>
        </p:spPr>
        <p:txBody>
          <a:bodyPr/>
          <a:lstStyle/>
          <a:p>
            <a:pPr algn="just"/>
            <a:r>
              <a:rPr lang="fa-IR" dirty="0" smtClean="0">
                <a:cs typeface="B Nazanin" pitchFamily="2" charset="-78"/>
              </a:rPr>
              <a:t>با این حال، این روز ها رشد انسان در کل، نظریه او بر اهمیت </a:t>
            </a:r>
            <a:r>
              <a:rPr lang="fa-IR" dirty="0" smtClean="0">
                <a:solidFill>
                  <a:srgbClr val="FFFF00"/>
                </a:solidFill>
                <a:cs typeface="B Nazanin" pitchFamily="2" charset="-78"/>
              </a:rPr>
              <a:t>شناخت</a:t>
            </a:r>
            <a:r>
              <a:rPr lang="fa-IR" dirty="0" smtClean="0">
                <a:cs typeface="B Nazanin" pitchFamily="2" charset="-78"/>
              </a:rPr>
              <a:t> یا </a:t>
            </a:r>
            <a:r>
              <a:rPr lang="fa-IR" dirty="0" smtClean="0">
                <a:solidFill>
                  <a:srgbClr val="FFFF00"/>
                </a:solidFill>
                <a:cs typeface="B Nazanin" pitchFamily="2" charset="-78"/>
              </a:rPr>
              <a:t>تفکر</a:t>
            </a:r>
            <a:r>
              <a:rPr lang="fa-IR" dirty="0" smtClean="0">
                <a:cs typeface="B Nazanin" pitchFamily="2" charset="-78"/>
              </a:rPr>
              <a:t> تاکید دارد.</a:t>
            </a:r>
          </a:p>
          <a:p>
            <a:pPr algn="just"/>
            <a:r>
              <a:rPr lang="fa-IR" sz="2800" dirty="0" smtClean="0">
                <a:cs typeface="B Nazanin" pitchFamily="2" charset="-78"/>
              </a:rPr>
              <a:t>کودکان از طریق تماشا کردن دیگران که خود را تحسین و یا سرزنش می کنند و از طریق بازخوردی درباره ی اعمال خودشان </a:t>
            </a:r>
            <a:r>
              <a:rPr lang="fa-IR" sz="2800" dirty="0" smtClean="0">
                <a:solidFill>
                  <a:srgbClr val="FFFF00"/>
                </a:solidFill>
                <a:cs typeface="B Nazanin" pitchFamily="2" charset="-78"/>
              </a:rPr>
              <a:t>معیار های شخصی </a:t>
            </a:r>
            <a:r>
              <a:rPr lang="fa-IR" sz="2800" dirty="0" smtClean="0">
                <a:cs typeface="B Nazanin" pitchFamily="2" charset="-78"/>
              </a:rPr>
              <a:t>برای رفتار و </a:t>
            </a:r>
            <a:r>
              <a:rPr lang="fa-IR" sz="2800" dirty="0" smtClean="0">
                <a:solidFill>
                  <a:srgbClr val="FFFF00"/>
                </a:solidFill>
                <a:cs typeface="B Nazanin" pitchFamily="2" charset="-78"/>
              </a:rPr>
              <a:t>احساس کارایی</a:t>
            </a:r>
            <a:r>
              <a:rPr lang="fa-IR" sz="2800" dirty="0" smtClean="0">
                <a:cs typeface="B Nazanin" pitchFamily="2" charset="-78"/>
              </a:rPr>
              <a:t> را پرورش می دهند_ این عقیده که توانایی ها و خصوصیات خودشان به آنها کمک می کنند تا موفق شوند.  </a:t>
            </a:r>
          </a:p>
          <a:p>
            <a:pPr algn="just"/>
            <a:endParaRPr lang="fa-IR" sz="2800" dirty="0" smtClean="0">
              <a:cs typeface="B Nazanin" pitchFamily="2" charset="-78"/>
            </a:endParaRPr>
          </a:p>
          <a:p>
            <a:pPr algn="just"/>
            <a:endParaRPr lang="fa-IR" sz="2800" dirty="0">
              <a:cs typeface="B Nazanin" pitchFamily="2" charset="-78"/>
            </a:endParaRPr>
          </a:p>
          <a:p>
            <a:pPr algn="just"/>
            <a:endParaRPr lang="fa-IR" sz="2800" dirty="0" smtClean="0">
              <a:cs typeface="B Nazanin" pitchFamily="2" charset="-78"/>
            </a:endParaRPr>
          </a:p>
          <a:p>
            <a:pPr algn="just"/>
            <a:r>
              <a:rPr lang="fa-IR" sz="2800" dirty="0" smtClean="0">
                <a:cs typeface="B Nazanin" pitchFamily="2" charset="-78"/>
              </a:rPr>
              <a:t>رفتارگرایی و نظریه یادگیری اجتماعی در درمان کردن دامنه وسیعی از مشکلات سازگاری مفید بوده اند.</a:t>
            </a:r>
            <a:endParaRPr lang="fa-IR" sz="2800" dirty="0">
              <a:cs typeface="B Nazanin" pitchFamily="2" charset="-78"/>
            </a:endParaRPr>
          </a:p>
        </p:txBody>
      </p:sp>
      <p:sp>
        <p:nvSpPr>
          <p:cNvPr id="4" name="Flowchart: Punched Tape 3"/>
          <p:cNvSpPr/>
          <p:nvPr/>
        </p:nvSpPr>
        <p:spPr>
          <a:xfrm>
            <a:off x="1547664" y="3231089"/>
            <a:ext cx="6048672" cy="1366071"/>
          </a:xfrm>
          <a:prstGeom prst="flowChartPunchedTape">
            <a:avLst/>
          </a:prstGeom>
          <a:solidFill>
            <a:schemeClr val="tx1"/>
          </a:solidFill>
        </p:spPr>
        <p:style>
          <a:lnRef idx="2">
            <a:schemeClr val="dk1">
              <a:shade val="50000"/>
            </a:schemeClr>
          </a:lnRef>
          <a:fillRef idx="1">
            <a:schemeClr val="dk1"/>
          </a:fillRef>
          <a:effectRef idx="0">
            <a:schemeClr val="dk1"/>
          </a:effectRef>
          <a:fontRef idx="minor">
            <a:schemeClr val="lt1"/>
          </a:fontRef>
        </p:style>
        <p:txBody>
          <a:bodyPr rtlCol="1" anchor="ctr"/>
          <a:lstStyle/>
          <a:p>
            <a:pPr algn="ctr"/>
            <a:r>
              <a:rPr lang="fa-IR" sz="2800" dirty="0" smtClean="0">
                <a:solidFill>
                  <a:srgbClr val="FF0000"/>
                </a:solidFill>
              </a:rPr>
              <a:t>خدمات و نقطه ضعف های رفتارگرایی و نظریه یادگیری اجتماعی</a:t>
            </a:r>
            <a:endParaRPr lang="fa-IR" sz="2800" dirty="0">
              <a:solidFill>
                <a:srgbClr val="FF0000"/>
              </a:solidFill>
            </a:endParaRPr>
          </a:p>
        </p:txBody>
      </p:sp>
      <p:sp>
        <p:nvSpPr>
          <p:cNvPr id="2" name="Slide Number Placeholder 1"/>
          <p:cNvSpPr>
            <a:spLocks noGrp="1"/>
          </p:cNvSpPr>
          <p:nvPr>
            <p:ph type="sldNum" sz="quarter" idx="12"/>
          </p:nvPr>
        </p:nvSpPr>
        <p:spPr/>
        <p:txBody>
          <a:bodyPr/>
          <a:lstStyle/>
          <a:p>
            <a:fld id="{221947D8-F89B-4E30-9AFC-72B6C3B72886}" type="slidenum">
              <a:rPr lang="fa-IR" smtClean="0"/>
              <a:pPr/>
              <a:t>17</a:t>
            </a:fld>
            <a:endParaRPr lang="fa-IR"/>
          </a:p>
        </p:txBody>
      </p:sp>
      <p:sp>
        <p:nvSpPr>
          <p:cNvPr id="5" name="Footer Placeholder 4"/>
          <p:cNvSpPr>
            <a:spLocks noGrp="1"/>
          </p:cNvSpPr>
          <p:nvPr>
            <p:ph type="ftr" sz="quarter" idx="11"/>
          </p:nvPr>
        </p:nvSpPr>
        <p:spPr/>
        <p:txBody>
          <a:bodyPr/>
          <a:lstStyle/>
          <a:p>
            <a:r>
              <a:rPr lang="en-US" smtClean="0"/>
              <a:t>www.modirkade.ir</a:t>
            </a:r>
            <a:endParaRPr lang="fa-IR"/>
          </a:p>
        </p:txBody>
      </p:sp>
    </p:spTree>
    <p:extLst>
      <p:ext uri="{BB962C8B-B14F-4D97-AF65-F5344CB8AC3E}">
        <p14:creationId xmlns:p14="http://schemas.microsoft.com/office/powerpoint/2010/main" val="201450203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21499"/>
          </a:xfrm>
        </p:spPr>
        <p:txBody>
          <a:bodyPr>
            <a:normAutofit/>
          </a:bodyPr>
          <a:lstStyle/>
          <a:p>
            <a:endParaRPr lang="fa-IR" sz="2800" dirty="0" smtClean="0">
              <a:cs typeface="B Nazanin" pitchFamily="2" charset="-78"/>
            </a:endParaRPr>
          </a:p>
          <a:p>
            <a:r>
              <a:rPr lang="fa-IR" sz="2800" dirty="0" smtClean="0">
                <a:cs typeface="B Nazanin" pitchFamily="2" charset="-78"/>
              </a:rPr>
              <a:t>تغییر رفتار از روشهایی تشکیل می شود که برای برطرف کردن رفتارهای ناخوشایند و افزایش دادن پاسخ های خوشایند، شرطی سازی و سرمشق گیری را ترکیب می کنند. </a:t>
            </a:r>
          </a:p>
        </p:txBody>
      </p:sp>
      <p:sp>
        <p:nvSpPr>
          <p:cNvPr id="2" name="Slide Number Placeholder 1"/>
          <p:cNvSpPr>
            <a:spLocks noGrp="1"/>
          </p:cNvSpPr>
          <p:nvPr>
            <p:ph type="sldNum" sz="quarter" idx="12"/>
          </p:nvPr>
        </p:nvSpPr>
        <p:spPr/>
        <p:txBody>
          <a:bodyPr/>
          <a:lstStyle/>
          <a:p>
            <a:fld id="{221947D8-F89B-4E30-9AFC-72B6C3B72886}" type="slidenum">
              <a:rPr lang="fa-IR" smtClean="0"/>
              <a:pPr/>
              <a:t>18</a:t>
            </a:fld>
            <a:endParaRPr lang="fa-IR"/>
          </a:p>
        </p:txBody>
      </p:sp>
      <p:sp>
        <p:nvSpPr>
          <p:cNvPr id="4" name="Footer Placeholder 3"/>
          <p:cNvSpPr>
            <a:spLocks noGrp="1"/>
          </p:cNvSpPr>
          <p:nvPr>
            <p:ph type="ftr" sz="quarter" idx="11"/>
          </p:nvPr>
        </p:nvSpPr>
        <p:spPr/>
        <p:txBody>
          <a:bodyPr/>
          <a:lstStyle/>
          <a:p>
            <a:r>
              <a:rPr lang="en-US" smtClean="0"/>
              <a:t>www.modirkade.ir</a:t>
            </a:r>
            <a:endParaRPr lang="fa-IR"/>
          </a:p>
        </p:txBody>
      </p:sp>
    </p:spTree>
    <p:extLst>
      <p:ext uri="{BB962C8B-B14F-4D97-AF65-F5344CB8AC3E}">
        <p14:creationId xmlns:p14="http://schemas.microsoft.com/office/powerpoint/2010/main" val="61777803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B050"/>
          </a:solidFill>
        </p:spPr>
        <p:txBody>
          <a:bodyPr>
            <a:normAutofit/>
          </a:bodyPr>
          <a:lstStyle/>
          <a:p>
            <a:r>
              <a:rPr lang="fa-IR" sz="3200" dirty="0" smtClean="0"/>
              <a:t>نظریه شناختی رشد پیاژه</a:t>
            </a:r>
            <a:endParaRPr lang="fa-IR" sz="3200" dirty="0"/>
          </a:p>
        </p:txBody>
      </p:sp>
      <p:sp>
        <p:nvSpPr>
          <p:cNvPr id="3" name="Content Placeholder 2"/>
          <p:cNvSpPr>
            <a:spLocks noGrp="1"/>
          </p:cNvSpPr>
          <p:nvPr>
            <p:ph idx="1"/>
          </p:nvPr>
        </p:nvSpPr>
        <p:spPr/>
        <p:txBody>
          <a:bodyPr>
            <a:normAutofit/>
          </a:bodyPr>
          <a:lstStyle/>
          <a:p>
            <a:pPr algn="just"/>
            <a:endParaRPr lang="fa-IR" sz="2800" dirty="0" smtClean="0">
              <a:cs typeface="B Nazanin" pitchFamily="2" charset="-78"/>
            </a:endParaRPr>
          </a:p>
          <a:p>
            <a:pPr algn="just"/>
            <a:r>
              <a:rPr lang="fa-IR" sz="2800" dirty="0" smtClean="0">
                <a:cs typeface="B Nazanin" pitchFamily="2" charset="-78"/>
              </a:rPr>
              <a:t>طبق نظریه شناختی _رشدی او،کودکان با دستکاری وکاوش کردن محیط خود، بطور فعال اگاهی کسب می کنند.</a:t>
            </a:r>
          </a:p>
          <a:p>
            <a:pPr algn="just"/>
            <a:endParaRPr lang="fa-IR" sz="2800" dirty="0" smtClean="0">
              <a:cs typeface="B Nazanin" pitchFamily="2" charset="-78"/>
            </a:endParaRPr>
          </a:p>
          <a:p>
            <a:pPr algn="just"/>
            <a:r>
              <a:rPr lang="fa-IR" sz="2800" dirty="0" smtClean="0">
                <a:cs typeface="B Nazanin" pitchFamily="2" charset="-78"/>
              </a:rPr>
              <a:t>در نظریه پیازه، هنگامی که مغز رشد می کند و تجربیات کودکان بیشتر می شوند، آنها چهار مرحله را پشت سر می گذارند که هر یک از لحاظ کیفی و کمی با هم متفاوتند. </a:t>
            </a:r>
            <a:endParaRPr lang="fa-IR" sz="2800" dirty="0">
              <a:cs typeface="B Nazanin" pitchFamily="2" charset="-78"/>
            </a:endParaRPr>
          </a:p>
        </p:txBody>
      </p:sp>
      <p:pic>
        <p:nvPicPr>
          <p:cNvPr id="4098" name="Picture 2"/>
          <p:cNvPicPr>
            <a:picLocks noChangeAspect="1" noChangeArrowheads="1"/>
          </p:cNvPicPr>
          <p:nvPr/>
        </p:nvPicPr>
        <p:blipFill>
          <a:blip r:embed="rId2">
            <a:extLst>
              <a:ext uri="{BEBA8EAE-BF5A-486C-A8C5-ECC9F3942E4B}">
                <a14:imgProps xmlns:a14="http://schemas.microsoft.com/office/drawing/2010/main">
                  <a14:imgLayer r:embed="rId3">
                    <a14:imgEffect>
                      <a14:colorTemperature colorTemp="4700"/>
                    </a14:imgEffect>
                  </a14:imgLayer>
                </a14:imgProps>
              </a:ext>
              <a:ext uri="{28A0092B-C50C-407E-A947-70E740481C1C}">
                <a14:useLocalDpi xmlns:a14="http://schemas.microsoft.com/office/drawing/2010/main" val="0"/>
              </a:ext>
            </a:extLst>
          </a:blip>
          <a:srcRect/>
          <a:stretch>
            <a:fillRect/>
          </a:stretch>
        </p:blipFill>
        <p:spPr bwMode="auto">
          <a:xfrm>
            <a:off x="226812" y="116632"/>
            <a:ext cx="1762125" cy="1977603"/>
          </a:xfrm>
          <a:prstGeom prst="rect">
            <a:avLst/>
          </a:prstGeom>
          <a:noFill/>
          <a:ln w="9525">
            <a:solidFill>
              <a:schemeClr val="tx1"/>
            </a:solidFill>
            <a:miter lim="800000"/>
            <a:headEnd/>
            <a:tailEnd/>
          </a:ln>
          <a:effectLst/>
          <a:scene3d>
            <a:camera prst="orthographicFront">
              <a:rot lat="0" lon="0" rev="0"/>
            </a:camera>
            <a:lightRig rig="glow" dir="t">
              <a:rot lat="0" lon="0" rev="14100000"/>
            </a:lightRig>
          </a:scene3d>
          <a:sp3d prstMaterial="softEdge">
            <a:bevelT w="127000" prst="artDeco"/>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Slide Number Placeholder 3"/>
          <p:cNvSpPr>
            <a:spLocks noGrp="1"/>
          </p:cNvSpPr>
          <p:nvPr>
            <p:ph type="sldNum" sz="quarter" idx="12"/>
          </p:nvPr>
        </p:nvSpPr>
        <p:spPr/>
        <p:txBody>
          <a:bodyPr/>
          <a:lstStyle/>
          <a:p>
            <a:fld id="{221947D8-F89B-4E30-9AFC-72B6C3B72886}" type="slidenum">
              <a:rPr lang="fa-IR" smtClean="0"/>
              <a:pPr/>
              <a:t>19</a:t>
            </a:fld>
            <a:endParaRPr lang="fa-IR"/>
          </a:p>
        </p:txBody>
      </p:sp>
      <p:sp>
        <p:nvSpPr>
          <p:cNvPr id="6" name="Footer Placeholder 5"/>
          <p:cNvSpPr>
            <a:spLocks noGrp="1"/>
          </p:cNvSpPr>
          <p:nvPr>
            <p:ph type="ftr" sz="quarter" idx="11"/>
          </p:nvPr>
        </p:nvSpPr>
        <p:spPr/>
        <p:txBody>
          <a:bodyPr/>
          <a:lstStyle/>
          <a:p>
            <a:r>
              <a:rPr lang="en-US" smtClean="0"/>
              <a:t>www.modirkade.ir</a:t>
            </a:r>
            <a:endParaRPr lang="fa-IR"/>
          </a:p>
        </p:txBody>
      </p:sp>
      <p:sp>
        <p:nvSpPr>
          <p:cNvPr id="7" name="TextBox 6"/>
          <p:cNvSpPr txBox="1"/>
          <p:nvPr/>
        </p:nvSpPr>
        <p:spPr>
          <a:xfrm>
            <a:off x="2143108" y="5286388"/>
            <a:ext cx="4857784" cy="707886"/>
          </a:xfrm>
          <a:prstGeom prst="rect">
            <a:avLst/>
          </a:prstGeom>
          <a:solidFill>
            <a:schemeClr val="bg1"/>
          </a:solidFill>
        </p:spPr>
        <p:txBody>
          <a:bodyPr wrap="square" rtlCol="1">
            <a:spAutoFit/>
          </a:bodyPr>
          <a:lstStyle/>
          <a:p>
            <a:pPr algn="ctr"/>
            <a:r>
              <a:rPr lang="fa-IR" sz="2000" dirty="0" smtClean="0">
                <a:cs typeface="B Elham" pitchFamily="2" charset="-78"/>
              </a:rPr>
              <a:t>سایت مدیرکده    </a:t>
            </a:r>
            <a:r>
              <a:rPr lang="en-US" sz="2000" dirty="0" smtClean="0">
                <a:latin typeface="Consolas" pitchFamily="49" charset="0"/>
                <a:cs typeface="B Elham" pitchFamily="2" charset="-78"/>
              </a:rPr>
              <a:t>WwW.Modirkade.IR</a:t>
            </a:r>
            <a:r>
              <a:rPr lang="fa-IR" sz="2000" dirty="0" smtClean="0">
                <a:cs typeface="B Elham" pitchFamily="2" charset="-78"/>
              </a:rPr>
              <a:t/>
            </a:r>
            <a:br>
              <a:rPr lang="fa-IR" sz="2000" dirty="0" smtClean="0">
                <a:cs typeface="B Elham" pitchFamily="2" charset="-78"/>
              </a:rPr>
            </a:br>
            <a:r>
              <a:rPr lang="fa-IR" sz="2000" dirty="0" smtClean="0">
                <a:cs typeface="B Elham" pitchFamily="2" charset="-78"/>
              </a:rPr>
              <a:t>اولین سایت تربیت معلمی دانلود جزوات و پاورپوینت</a:t>
            </a:r>
            <a:endParaRPr lang="fa-IR" sz="2000" dirty="0">
              <a:cs typeface="B Elham" pitchFamily="2" charset="-78"/>
            </a:endParaRPr>
          </a:p>
        </p:txBody>
      </p:sp>
    </p:spTree>
    <p:extLst>
      <p:ext uri="{BB962C8B-B14F-4D97-AF65-F5344CB8AC3E}">
        <p14:creationId xmlns:p14="http://schemas.microsoft.com/office/powerpoint/2010/main" val="3821056570"/>
      </p:ext>
    </p:extLst>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21947D8-F89B-4E30-9AFC-72B6C3B72886}" type="slidenum">
              <a:rPr lang="fa-IR" smtClean="0"/>
              <a:pPr/>
              <a:t>2</a:t>
            </a:fld>
            <a:endParaRPr lang="fa-IR"/>
          </a:p>
        </p:txBody>
      </p:sp>
      <p:pic>
        <p:nvPicPr>
          <p:cNvPr id="8" name="Content Placeholder 7" descr="Ravanshenasi Lora Berk--Modirkade.IR.jpg"/>
          <p:cNvPicPr>
            <a:picLocks noGrp="1" noChangeAspect="1"/>
          </p:cNvPicPr>
          <p:nvPr>
            <p:ph idx="1"/>
          </p:nvPr>
        </p:nvPicPr>
        <p:blipFill>
          <a:blip r:embed="rId2"/>
          <a:stretch>
            <a:fillRect/>
          </a:stretch>
        </p:blipFill>
        <p:spPr>
          <a:xfrm>
            <a:off x="1000100" y="928670"/>
            <a:ext cx="3381979" cy="4525963"/>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9" name="Footer Placeholder 8"/>
          <p:cNvSpPr>
            <a:spLocks noGrp="1"/>
          </p:cNvSpPr>
          <p:nvPr>
            <p:ph type="ftr" sz="quarter" idx="11"/>
          </p:nvPr>
        </p:nvSpPr>
        <p:spPr/>
        <p:txBody>
          <a:bodyPr/>
          <a:lstStyle/>
          <a:p>
            <a:r>
              <a:rPr lang="en-US" smtClean="0"/>
              <a:t>www.modirkade.ir</a:t>
            </a:r>
            <a:endParaRPr lang="fa-IR"/>
          </a:p>
        </p:txBody>
      </p:sp>
    </p:spTree>
    <p:extLst>
      <p:ext uri="{BB962C8B-B14F-4D97-AF65-F5344CB8AC3E}">
        <p14:creationId xmlns:p14="http://schemas.microsoft.com/office/powerpoint/2010/main" val="2434072992"/>
      </p:ext>
    </p:extLst>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p:cNvGraphicFramePr>
            <a:graphicFrameLocks noGrp="1"/>
          </p:cNvGraphicFramePr>
          <p:nvPr>
            <p:ph idx="1"/>
            <p:extLst>
              <p:ext uri="{D42A27DB-BD31-4B8C-83A1-F6EECF244321}">
                <p14:modId xmlns:p14="http://schemas.microsoft.com/office/powerpoint/2010/main" val="3147091723"/>
              </p:ext>
            </p:extLst>
          </p:nvPr>
        </p:nvGraphicFramePr>
        <p:xfrm>
          <a:off x="71437" y="332656"/>
          <a:ext cx="9036494" cy="6030546"/>
        </p:xfrm>
        <a:graphic>
          <a:graphicData uri="http://schemas.openxmlformats.org/drawingml/2006/table">
            <a:tbl>
              <a:tblPr rtl="1" firstRow="1" bandRow="1">
                <a:tableStyleId>{5C22544A-7EE6-4342-B048-85BDC9FD1C3A}</a:tableStyleId>
              </a:tblPr>
              <a:tblGrid>
                <a:gridCol w="1483449">
                  <a:extLst>
                    <a:ext uri="{9D8B030D-6E8A-4147-A177-3AD203B41FA5}">
                      <a16:colId xmlns:a16="http://schemas.microsoft.com/office/drawing/2014/main" val="20000"/>
                    </a:ext>
                  </a:extLst>
                </a:gridCol>
                <a:gridCol w="1478491">
                  <a:extLst>
                    <a:ext uri="{9D8B030D-6E8A-4147-A177-3AD203B41FA5}">
                      <a16:colId xmlns:a16="http://schemas.microsoft.com/office/drawing/2014/main" val="20001"/>
                    </a:ext>
                  </a:extLst>
                </a:gridCol>
                <a:gridCol w="3003422">
                  <a:extLst>
                    <a:ext uri="{9D8B030D-6E8A-4147-A177-3AD203B41FA5}">
                      <a16:colId xmlns:a16="http://schemas.microsoft.com/office/drawing/2014/main" val="20002"/>
                    </a:ext>
                  </a:extLst>
                </a:gridCol>
                <a:gridCol w="3071132">
                  <a:extLst>
                    <a:ext uri="{9D8B030D-6E8A-4147-A177-3AD203B41FA5}">
                      <a16:colId xmlns:a16="http://schemas.microsoft.com/office/drawing/2014/main" val="20003"/>
                    </a:ext>
                  </a:extLst>
                </a:gridCol>
              </a:tblGrid>
              <a:tr h="802134">
                <a:tc>
                  <a:txBody>
                    <a:bodyPr/>
                    <a:lstStyle/>
                    <a:p>
                      <a:pPr algn="ctr" rtl="1"/>
                      <a:r>
                        <a:rPr lang="fa-IR" dirty="0" smtClean="0"/>
                        <a:t>مرحله</a:t>
                      </a:r>
                      <a:endParaRPr lang="fa-IR" dirty="0"/>
                    </a:p>
                  </a:txBody>
                  <a:tcPr/>
                </a:tc>
                <a:tc>
                  <a:txBody>
                    <a:bodyPr/>
                    <a:lstStyle/>
                    <a:p>
                      <a:pPr algn="ctr" rtl="1"/>
                      <a:r>
                        <a:rPr lang="fa-IR" dirty="0" smtClean="0"/>
                        <a:t>دوره رشد</a:t>
                      </a:r>
                      <a:endParaRPr lang="fa-IR" dirty="0"/>
                    </a:p>
                  </a:txBody>
                  <a:tcPr/>
                </a:tc>
                <a:tc>
                  <a:txBody>
                    <a:bodyPr/>
                    <a:lstStyle/>
                    <a:p>
                      <a:pPr algn="ctr" rtl="1"/>
                      <a:r>
                        <a:rPr lang="fa-IR" dirty="0" smtClean="0"/>
                        <a:t>ویژگیها</a:t>
                      </a:r>
                      <a:r>
                        <a:rPr lang="fa-IR" baseline="0" dirty="0" smtClean="0"/>
                        <a:t> </a:t>
                      </a:r>
                      <a:endParaRPr lang="fa-IR" dirty="0"/>
                    </a:p>
                  </a:txBody>
                  <a:tcPr/>
                </a:tc>
                <a:tc>
                  <a:txBody>
                    <a:bodyPr/>
                    <a:lstStyle/>
                    <a:p>
                      <a:pPr algn="ctr" rtl="1"/>
                      <a:r>
                        <a:rPr lang="fa-IR" dirty="0" smtClean="0"/>
                        <a:t>محدودیتها</a:t>
                      </a:r>
                      <a:endParaRPr lang="fa-IR" dirty="0"/>
                    </a:p>
                  </a:txBody>
                  <a:tcPr/>
                </a:tc>
                <a:extLst>
                  <a:ext uri="{0D108BD9-81ED-4DB2-BD59-A6C34878D82A}">
                    <a16:rowId xmlns:a16="http://schemas.microsoft.com/office/drawing/2014/main" val="10000"/>
                  </a:ext>
                </a:extLst>
              </a:tr>
              <a:tr h="1113612">
                <a:tc>
                  <a:txBody>
                    <a:bodyPr/>
                    <a:lstStyle/>
                    <a:p>
                      <a:pPr algn="ctr" rtl="1"/>
                      <a:r>
                        <a:rPr lang="fa-IR" dirty="0" smtClean="0"/>
                        <a:t>حسّی و حرکتی</a:t>
                      </a:r>
                      <a:endParaRPr lang="fa-IR" dirty="0"/>
                    </a:p>
                  </a:txBody>
                  <a:tcPr>
                    <a:solidFill>
                      <a:srgbClr val="92D050"/>
                    </a:solidFill>
                  </a:tcPr>
                </a:tc>
                <a:tc>
                  <a:txBody>
                    <a:bodyPr/>
                    <a:lstStyle/>
                    <a:p>
                      <a:pPr algn="ctr" rtl="1"/>
                      <a:r>
                        <a:rPr lang="fa-IR" dirty="0" smtClean="0"/>
                        <a:t>تولد تا 2 سالگی</a:t>
                      </a:r>
                      <a:endParaRPr lang="fa-IR" dirty="0"/>
                    </a:p>
                  </a:txBody>
                  <a:tcPr>
                    <a:solidFill>
                      <a:srgbClr val="FF0000"/>
                    </a:solidFill>
                  </a:tcPr>
                </a:tc>
                <a:tc>
                  <a:txBody>
                    <a:bodyPr/>
                    <a:lstStyle/>
                    <a:p>
                      <a:pPr rtl="1"/>
                      <a:r>
                        <a:rPr lang="fa-IR" dirty="0" smtClean="0"/>
                        <a:t>کودک به یاری حواس و رفتارهای حرکتی به اکتشاف محیط خود می پردازد.</a:t>
                      </a:r>
                      <a:endParaRPr lang="fa-IR" dirty="0"/>
                    </a:p>
                  </a:txBody>
                  <a:tcPr>
                    <a:solidFill>
                      <a:srgbClr val="00B050"/>
                    </a:solidFill>
                  </a:tcPr>
                </a:tc>
                <a:tc>
                  <a:txBody>
                    <a:bodyPr/>
                    <a:lstStyle/>
                    <a:p>
                      <a:pPr rtl="1"/>
                      <a:r>
                        <a:rPr lang="fa-IR" dirty="0" smtClean="0"/>
                        <a:t>از کاربرد زبان بی بهره است، بقاء شیء را ادراک نمی کند و مجاز را از حقیقت تشخیص نمی دهد.</a:t>
                      </a:r>
                      <a:endParaRPr lang="fa-IR" dirty="0"/>
                    </a:p>
                  </a:txBody>
                  <a:tcPr>
                    <a:solidFill>
                      <a:srgbClr val="FFFF00"/>
                    </a:solidFill>
                  </a:tcPr>
                </a:tc>
                <a:extLst>
                  <a:ext uri="{0D108BD9-81ED-4DB2-BD59-A6C34878D82A}">
                    <a16:rowId xmlns:a16="http://schemas.microsoft.com/office/drawing/2014/main" val="10001"/>
                  </a:ext>
                </a:extLst>
              </a:tr>
              <a:tr h="1113612">
                <a:tc>
                  <a:txBody>
                    <a:bodyPr/>
                    <a:lstStyle/>
                    <a:p>
                      <a:pPr algn="ctr" rtl="1"/>
                      <a:r>
                        <a:rPr lang="fa-IR" dirty="0" smtClean="0"/>
                        <a:t>قبل از عملیات عینی</a:t>
                      </a:r>
                      <a:endParaRPr lang="fa-IR" dirty="0"/>
                    </a:p>
                  </a:txBody>
                  <a:tcPr>
                    <a:solidFill>
                      <a:srgbClr val="92D050"/>
                    </a:solidFill>
                  </a:tcPr>
                </a:tc>
                <a:tc>
                  <a:txBody>
                    <a:bodyPr/>
                    <a:lstStyle/>
                    <a:p>
                      <a:pPr algn="ctr" rtl="1"/>
                      <a:r>
                        <a:rPr lang="fa-IR" dirty="0" smtClean="0"/>
                        <a:t>2 تا 7 سالگی</a:t>
                      </a:r>
                      <a:endParaRPr lang="fa-IR" dirty="0"/>
                    </a:p>
                  </a:txBody>
                  <a:tcPr>
                    <a:solidFill>
                      <a:srgbClr val="FF0000"/>
                    </a:solidFill>
                  </a:tcPr>
                </a:tc>
                <a:tc>
                  <a:txBody>
                    <a:bodyPr/>
                    <a:lstStyle/>
                    <a:p>
                      <a:pPr rtl="1"/>
                      <a:r>
                        <a:rPr lang="fa-IR" dirty="0" smtClean="0"/>
                        <a:t>کودک می تواند درباره ی افراد و اشیائی که جسماً حضور ندارند بیندیشد و آنها را به خاطر آورد. اشیاء را با مفاهیم و نمادها بازنمایی می کند. اندیشه اش بازتابی از خودمداری است.</a:t>
                      </a:r>
                      <a:endParaRPr lang="fa-IR" dirty="0"/>
                    </a:p>
                  </a:txBody>
                  <a:tcPr>
                    <a:solidFill>
                      <a:srgbClr val="00B050"/>
                    </a:solidFill>
                  </a:tcPr>
                </a:tc>
                <a:tc>
                  <a:txBody>
                    <a:bodyPr/>
                    <a:lstStyle/>
                    <a:p>
                      <a:pPr rtl="1"/>
                      <a:r>
                        <a:rPr lang="fa-IR" dirty="0" smtClean="0"/>
                        <a:t>فاقد ادراک نگهداشت و بازگشت پذیری است. یکسو نگراست، در یک زمان به طول و عرض توجهی ندارد. هنوز تشخیص ظاهر و باطن برایش دشوار است</a:t>
                      </a:r>
                      <a:endParaRPr lang="fa-IR" dirty="0"/>
                    </a:p>
                  </a:txBody>
                  <a:tcPr>
                    <a:solidFill>
                      <a:srgbClr val="FFFF00"/>
                    </a:solidFill>
                  </a:tcPr>
                </a:tc>
                <a:extLst>
                  <a:ext uri="{0D108BD9-81ED-4DB2-BD59-A6C34878D82A}">
                    <a16:rowId xmlns:a16="http://schemas.microsoft.com/office/drawing/2014/main" val="10002"/>
                  </a:ext>
                </a:extLst>
              </a:tr>
              <a:tr h="1113612">
                <a:tc>
                  <a:txBody>
                    <a:bodyPr/>
                    <a:lstStyle/>
                    <a:p>
                      <a:pPr algn="ctr" rtl="1"/>
                      <a:r>
                        <a:rPr lang="fa-IR" dirty="0" smtClean="0"/>
                        <a:t>عملیات عینی</a:t>
                      </a:r>
                    </a:p>
                  </a:txBody>
                  <a:tcPr>
                    <a:solidFill>
                      <a:srgbClr val="92D050"/>
                    </a:solidFill>
                  </a:tcPr>
                </a:tc>
                <a:tc>
                  <a:txBody>
                    <a:bodyPr/>
                    <a:lstStyle/>
                    <a:p>
                      <a:pPr algn="ctr" rtl="1"/>
                      <a:r>
                        <a:rPr lang="fa-IR" dirty="0" smtClean="0"/>
                        <a:t>7 تا 11 سالگی</a:t>
                      </a:r>
                    </a:p>
                    <a:p>
                      <a:pPr algn="ctr" rtl="1"/>
                      <a:endParaRPr lang="fa-IR" dirty="0"/>
                    </a:p>
                  </a:txBody>
                  <a:tcPr>
                    <a:solidFill>
                      <a:srgbClr val="FF0000"/>
                    </a:solidFill>
                  </a:tcPr>
                </a:tc>
                <a:tc>
                  <a:txBody>
                    <a:bodyPr/>
                    <a:lstStyle/>
                    <a:p>
                      <a:pPr rtl="1"/>
                      <a:r>
                        <a:rPr lang="fa-IR" dirty="0" smtClean="0"/>
                        <a:t>کودک به نگهداشت توده، وزن، حجم و عدد پی می برد و می تواند درباره ی اشیائی که احساس و ادراک می نماید استدلال منطقی کند.</a:t>
                      </a:r>
                      <a:endParaRPr lang="fa-IR" dirty="0"/>
                    </a:p>
                  </a:txBody>
                  <a:tcPr>
                    <a:solidFill>
                      <a:srgbClr val="00B050"/>
                    </a:solidFill>
                  </a:tcPr>
                </a:tc>
                <a:tc>
                  <a:txBody>
                    <a:bodyPr/>
                    <a:lstStyle/>
                    <a:p>
                      <a:pPr rtl="1"/>
                      <a:r>
                        <a:rPr lang="fa-IR" dirty="0" smtClean="0"/>
                        <a:t>مفاهیم ذهنی و موارد فرضی را نمی تواند در استدلال خود به کاربرد.</a:t>
                      </a:r>
                      <a:endParaRPr lang="fa-IR" dirty="0"/>
                    </a:p>
                  </a:txBody>
                  <a:tcPr>
                    <a:solidFill>
                      <a:srgbClr val="FFFF00"/>
                    </a:solidFill>
                  </a:tcPr>
                </a:tc>
                <a:extLst>
                  <a:ext uri="{0D108BD9-81ED-4DB2-BD59-A6C34878D82A}">
                    <a16:rowId xmlns:a16="http://schemas.microsoft.com/office/drawing/2014/main" val="10003"/>
                  </a:ext>
                </a:extLst>
              </a:tr>
              <a:tr h="1113612">
                <a:tc>
                  <a:txBody>
                    <a:bodyPr/>
                    <a:lstStyle/>
                    <a:p>
                      <a:pPr algn="ctr" rtl="1"/>
                      <a:r>
                        <a:rPr lang="fa-IR" dirty="0" smtClean="0"/>
                        <a:t>عملیات صوری</a:t>
                      </a:r>
                    </a:p>
                  </a:txBody>
                  <a:tcPr>
                    <a:solidFill>
                      <a:srgbClr val="92D050"/>
                    </a:solidFill>
                  </a:tcPr>
                </a:tc>
                <a:tc>
                  <a:txBody>
                    <a:bodyPr/>
                    <a:lstStyle/>
                    <a:p>
                      <a:pPr algn="ctr" rtl="1"/>
                      <a:r>
                        <a:rPr lang="fa-IR" dirty="0" smtClean="0"/>
                        <a:t>11 سالگی به بعد</a:t>
                      </a:r>
                    </a:p>
                    <a:p>
                      <a:pPr algn="ctr" rtl="1"/>
                      <a:endParaRPr lang="fa-IR" dirty="0"/>
                    </a:p>
                  </a:txBody>
                  <a:tcPr>
                    <a:solidFill>
                      <a:srgbClr val="FF0000"/>
                    </a:solidFill>
                  </a:tcPr>
                </a:tc>
                <a:tc>
                  <a:txBody>
                    <a:bodyPr/>
                    <a:lstStyle/>
                    <a:p>
                      <a:pPr rtl="1"/>
                      <a:r>
                        <a:rPr lang="fa-IR" dirty="0" smtClean="0"/>
                        <a:t>می تواند صورتهای ذهنی و نمادی و مفاهیم فرضی را به کار برد و از قبل به طرح و تنظیم نقشه ها و راهبردها اقدام کند.</a:t>
                      </a:r>
                      <a:endParaRPr lang="fa-IR" dirty="0"/>
                    </a:p>
                  </a:txBody>
                  <a:tcPr>
                    <a:solidFill>
                      <a:srgbClr val="00B050"/>
                    </a:solidFill>
                  </a:tcPr>
                </a:tc>
                <a:tc>
                  <a:txBody>
                    <a:bodyPr/>
                    <a:lstStyle/>
                    <a:p>
                      <a:pPr rtl="1"/>
                      <a:r>
                        <a:rPr lang="fa-IR" dirty="0" smtClean="0"/>
                        <a:t>فکر فرد بیشتر در محدوده ی ادراکهای حسی و بازنماییهای روانی دور می زند.</a:t>
                      </a:r>
                      <a:endParaRPr lang="fa-IR" dirty="0"/>
                    </a:p>
                  </a:txBody>
                  <a:tcPr>
                    <a:solidFill>
                      <a:srgbClr val="FFFF00"/>
                    </a:solidFill>
                  </a:tcPr>
                </a:tc>
                <a:extLst>
                  <a:ext uri="{0D108BD9-81ED-4DB2-BD59-A6C34878D82A}">
                    <a16:rowId xmlns:a16="http://schemas.microsoft.com/office/drawing/2014/main" val="10004"/>
                  </a:ext>
                </a:extLst>
              </a:tr>
            </a:tbl>
          </a:graphicData>
        </a:graphic>
      </p:graphicFrame>
      <p:sp>
        <p:nvSpPr>
          <p:cNvPr id="2" name="Slide Number Placeholder 1"/>
          <p:cNvSpPr>
            <a:spLocks noGrp="1"/>
          </p:cNvSpPr>
          <p:nvPr>
            <p:ph type="sldNum" sz="quarter" idx="12"/>
          </p:nvPr>
        </p:nvSpPr>
        <p:spPr/>
        <p:txBody>
          <a:bodyPr/>
          <a:lstStyle/>
          <a:p>
            <a:fld id="{221947D8-F89B-4E30-9AFC-72B6C3B72886}" type="slidenum">
              <a:rPr lang="fa-IR" smtClean="0"/>
              <a:pPr/>
              <a:t>20</a:t>
            </a:fld>
            <a:endParaRPr lang="fa-IR"/>
          </a:p>
        </p:txBody>
      </p:sp>
      <p:sp>
        <p:nvSpPr>
          <p:cNvPr id="4" name="Footer Placeholder 3"/>
          <p:cNvSpPr>
            <a:spLocks noGrp="1"/>
          </p:cNvSpPr>
          <p:nvPr>
            <p:ph type="ftr" sz="quarter" idx="11"/>
          </p:nvPr>
        </p:nvSpPr>
        <p:spPr/>
        <p:txBody>
          <a:bodyPr/>
          <a:lstStyle/>
          <a:p>
            <a:r>
              <a:rPr lang="en-US" smtClean="0"/>
              <a:t>www.modirkade.ir</a:t>
            </a:r>
            <a:endParaRPr lang="fa-IR"/>
          </a:p>
        </p:txBody>
      </p:sp>
    </p:spTree>
    <p:extLst>
      <p:ext uri="{BB962C8B-B14F-4D97-AF65-F5344CB8AC3E}">
        <p14:creationId xmlns:p14="http://schemas.microsoft.com/office/powerpoint/2010/main" val="261280510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60648"/>
            <a:ext cx="8229600" cy="706090"/>
          </a:xfrm>
          <a:solidFill>
            <a:srgbClr val="FF0000"/>
          </a:solidFill>
        </p:spPr>
        <p:txBody>
          <a:bodyPr>
            <a:normAutofit/>
          </a:bodyPr>
          <a:lstStyle/>
          <a:p>
            <a:r>
              <a:rPr lang="fa-IR" sz="3200" dirty="0" smtClean="0"/>
              <a:t>روش های تحقیق پیاژه</a:t>
            </a:r>
            <a:endParaRPr lang="fa-IR" sz="3200" dirty="0"/>
          </a:p>
        </p:txBody>
      </p:sp>
      <p:sp>
        <p:nvSpPr>
          <p:cNvPr id="3" name="Content Placeholder 2"/>
          <p:cNvSpPr>
            <a:spLocks noGrp="1"/>
          </p:cNvSpPr>
          <p:nvPr>
            <p:ph idx="1"/>
          </p:nvPr>
        </p:nvSpPr>
        <p:spPr>
          <a:xfrm>
            <a:off x="457200" y="1052736"/>
            <a:ext cx="8229600" cy="5328592"/>
          </a:xfrm>
        </p:spPr>
        <p:txBody>
          <a:bodyPr>
            <a:normAutofit/>
          </a:bodyPr>
          <a:lstStyle/>
          <a:p>
            <a:pPr algn="just"/>
            <a:r>
              <a:rPr lang="fa-IR" sz="2800" dirty="0" smtClean="0">
                <a:cs typeface="Nazanin" pitchFamily="2" charset="-78"/>
              </a:rPr>
              <a:t>پیاژه با اختیار کردن روش بالینی و روانکاوی،مصاحبه های بالینی باز پاسخ را اجرا کرد که در آنها، اولین پاسخی که از کودک پرسیده می شد مبنایی برای سوال بعدی پیاژه بود. </a:t>
            </a:r>
          </a:p>
          <a:p>
            <a:pPr algn="just"/>
            <a:endParaRPr lang="fa-IR" sz="2800" dirty="0">
              <a:cs typeface="Nazanin" pitchFamily="2" charset="-78"/>
            </a:endParaRPr>
          </a:p>
          <a:p>
            <a:pPr algn="just"/>
            <a:endParaRPr lang="fa-IR" sz="2800" dirty="0" smtClean="0">
              <a:cs typeface="Nazanin" pitchFamily="2" charset="-78"/>
            </a:endParaRPr>
          </a:p>
          <a:p>
            <a:pPr algn="just"/>
            <a:endParaRPr lang="fa-IR" sz="2800" dirty="0">
              <a:cs typeface="Nazanin" pitchFamily="2" charset="-78"/>
            </a:endParaRPr>
          </a:p>
          <a:p>
            <a:pPr marL="0" indent="0" algn="just">
              <a:buNone/>
            </a:pPr>
            <a:r>
              <a:rPr lang="fa-IR" sz="2800" dirty="0" smtClean="0">
                <a:solidFill>
                  <a:srgbClr val="FFFF00"/>
                </a:solidFill>
                <a:cs typeface="Nazanin" pitchFamily="2" charset="-78"/>
              </a:rPr>
              <a:t>خدمات</a:t>
            </a:r>
          </a:p>
          <a:p>
            <a:pPr marL="0" indent="0" algn="just">
              <a:buNone/>
            </a:pPr>
            <a:r>
              <a:rPr lang="fa-IR" sz="2800" dirty="0" smtClean="0">
                <a:cs typeface="Nazanin" pitchFamily="2" charset="-78"/>
              </a:rPr>
              <a:t> دیدگاه شناختی _رشدی پیاژه،این حوزه را متقاعد ساخت که کودکان یادگیرنده های فعالی هستند که ذهنشان از ساختار های غنی دانش تشکیل شده است.پیاژه علاوه بر اینکه درک کودکان را از دنیای مادی کاوش کرد بلکه درک آنها را از دنیای اجتماعی کاوش کرد.</a:t>
            </a:r>
          </a:p>
          <a:p>
            <a:pPr algn="just"/>
            <a:endParaRPr lang="fa-IR" sz="2800" dirty="0">
              <a:cs typeface="Nazanin" pitchFamily="2" charset="-78"/>
            </a:endParaRPr>
          </a:p>
        </p:txBody>
      </p:sp>
      <p:sp>
        <p:nvSpPr>
          <p:cNvPr id="4" name="Flowchart: Process 3"/>
          <p:cNvSpPr/>
          <p:nvPr/>
        </p:nvSpPr>
        <p:spPr>
          <a:xfrm>
            <a:off x="2667173" y="2532355"/>
            <a:ext cx="3528392" cy="1440160"/>
          </a:xfrm>
          <a:prstGeom prst="flowChart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dirty="0" smtClean="0">
                <a:solidFill>
                  <a:schemeClr val="bg1"/>
                </a:solidFill>
              </a:rPr>
              <a:t>خدمات و نقطه ضعف های نظریه پیاژه</a:t>
            </a:r>
            <a:endParaRPr lang="fa-IR" sz="2800" dirty="0">
              <a:solidFill>
                <a:schemeClr val="bg1"/>
              </a:solidFill>
            </a:endParaRPr>
          </a:p>
        </p:txBody>
      </p:sp>
      <p:sp>
        <p:nvSpPr>
          <p:cNvPr id="5" name="Slide Number Placeholder 4"/>
          <p:cNvSpPr>
            <a:spLocks noGrp="1"/>
          </p:cNvSpPr>
          <p:nvPr>
            <p:ph type="sldNum" sz="quarter" idx="12"/>
          </p:nvPr>
        </p:nvSpPr>
        <p:spPr/>
        <p:txBody>
          <a:bodyPr/>
          <a:lstStyle/>
          <a:p>
            <a:fld id="{221947D8-F89B-4E30-9AFC-72B6C3B72886}" type="slidenum">
              <a:rPr lang="fa-IR" smtClean="0"/>
              <a:pPr/>
              <a:t>21</a:t>
            </a:fld>
            <a:endParaRPr lang="fa-IR"/>
          </a:p>
        </p:txBody>
      </p:sp>
      <p:sp>
        <p:nvSpPr>
          <p:cNvPr id="6" name="Footer Placeholder 5"/>
          <p:cNvSpPr>
            <a:spLocks noGrp="1"/>
          </p:cNvSpPr>
          <p:nvPr>
            <p:ph type="ftr" sz="quarter" idx="11"/>
          </p:nvPr>
        </p:nvSpPr>
        <p:spPr/>
        <p:txBody>
          <a:bodyPr/>
          <a:lstStyle/>
          <a:p>
            <a:r>
              <a:rPr lang="en-US" smtClean="0"/>
              <a:t>www.modirkade.ir</a:t>
            </a:r>
            <a:endParaRPr lang="fa-IR"/>
          </a:p>
        </p:txBody>
      </p:sp>
    </p:spTree>
    <p:extLst>
      <p:ext uri="{BB962C8B-B14F-4D97-AF65-F5344CB8AC3E}">
        <p14:creationId xmlns:p14="http://schemas.microsoft.com/office/powerpoint/2010/main" val="281808802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8640"/>
            <a:ext cx="8229600" cy="6336704"/>
          </a:xfrm>
          <a:ln>
            <a:solidFill>
              <a:schemeClr val="accent1"/>
            </a:solidFill>
          </a:ln>
        </p:spPr>
        <p:txBody>
          <a:bodyPr>
            <a:normAutofit/>
          </a:bodyPr>
          <a:lstStyle/>
          <a:p>
            <a:pPr marL="0" indent="0" algn="just">
              <a:buNone/>
            </a:pPr>
            <a:r>
              <a:rPr lang="fa-IR" dirty="0" smtClean="0">
                <a:solidFill>
                  <a:srgbClr val="FFFF00"/>
                </a:solidFill>
                <a:cs typeface="B Nazanin" pitchFamily="2" charset="-78"/>
              </a:rPr>
              <a:t>نقاط ضعف</a:t>
            </a:r>
          </a:p>
          <a:p>
            <a:pPr marL="0" indent="0" algn="just">
              <a:buNone/>
            </a:pPr>
            <a:r>
              <a:rPr lang="fa-IR" sz="2800" dirty="0" smtClean="0">
                <a:solidFill>
                  <a:schemeClr val="tx1">
                    <a:lumMod val="95000"/>
                    <a:lumOff val="5000"/>
                  </a:schemeClr>
                </a:solidFill>
                <a:cs typeface="B Nazanin" pitchFamily="2" charset="-78"/>
              </a:rPr>
              <a:t>پیاژه توانایی های نوباوگان و کودکان پیش دبستانی را دست کم گرفته است.</a:t>
            </a:r>
          </a:p>
          <a:p>
            <a:pPr marL="0" indent="0" algn="just">
              <a:buNone/>
            </a:pPr>
            <a:r>
              <a:rPr lang="fa-IR" sz="2800" dirty="0" smtClean="0">
                <a:solidFill>
                  <a:schemeClr val="tx1">
                    <a:lumMod val="95000"/>
                    <a:lumOff val="5000"/>
                  </a:schemeClr>
                </a:solidFill>
                <a:cs typeface="B Nazanin" pitchFamily="2" charset="-78"/>
              </a:rPr>
              <a:t>فرض او این نکته که یادگیری اکتشافی آموزش بزرگسالان بهترین راه برای کمک به رشد است، زیر سوال می برد.</a:t>
            </a:r>
          </a:p>
          <a:p>
            <a:pPr marL="0" indent="0" algn="just">
              <a:buNone/>
            </a:pPr>
            <a:r>
              <a:rPr lang="fa-IR" sz="2800" dirty="0" smtClean="0">
                <a:solidFill>
                  <a:schemeClr val="tx1">
                    <a:lumMod val="95000"/>
                    <a:lumOff val="5000"/>
                  </a:schemeClr>
                </a:solidFill>
                <a:cs typeface="B Nazanin" pitchFamily="2" charset="-78"/>
              </a:rPr>
              <a:t>رویکرد مرحله ای پیاژه به تاثیرات اجتماعی و فرهنگی بر رشد توجه کافی نمی کند.</a:t>
            </a:r>
          </a:p>
          <a:p>
            <a:pPr marL="0" indent="0" algn="just">
              <a:buNone/>
            </a:pPr>
            <a:r>
              <a:rPr lang="fa-IR" sz="2800" dirty="0" smtClean="0">
                <a:solidFill>
                  <a:schemeClr val="tx1">
                    <a:lumMod val="95000"/>
                    <a:lumOff val="5000"/>
                  </a:schemeClr>
                </a:solidFill>
                <a:cs typeface="B Nazanin" pitchFamily="2" charset="-78"/>
              </a:rPr>
              <a:t>بعضی از نظریه پردازان عمر با نتیجه گیری پیاژه که بعد از نوجوانی تغییرات شناختی مهمی روی نمی دهد مخالف هستند.</a:t>
            </a:r>
            <a:endParaRPr lang="fa-IR" sz="2800" dirty="0">
              <a:solidFill>
                <a:schemeClr val="tx1">
                  <a:lumMod val="95000"/>
                  <a:lumOff val="5000"/>
                </a:schemeClr>
              </a:solidFill>
              <a:cs typeface="B Nazanin" pitchFamily="2" charset="-78"/>
            </a:endParaRPr>
          </a:p>
        </p:txBody>
      </p:sp>
      <p:sp>
        <p:nvSpPr>
          <p:cNvPr id="2" name="Slide Number Placeholder 1"/>
          <p:cNvSpPr>
            <a:spLocks noGrp="1"/>
          </p:cNvSpPr>
          <p:nvPr>
            <p:ph type="sldNum" sz="quarter" idx="12"/>
          </p:nvPr>
        </p:nvSpPr>
        <p:spPr/>
        <p:txBody>
          <a:bodyPr/>
          <a:lstStyle/>
          <a:p>
            <a:fld id="{221947D8-F89B-4E30-9AFC-72B6C3B72886}" type="slidenum">
              <a:rPr lang="fa-IR" smtClean="0"/>
              <a:pPr/>
              <a:t>22</a:t>
            </a:fld>
            <a:endParaRPr lang="fa-IR"/>
          </a:p>
        </p:txBody>
      </p:sp>
      <p:sp>
        <p:nvSpPr>
          <p:cNvPr id="4" name="Footer Placeholder 3"/>
          <p:cNvSpPr>
            <a:spLocks noGrp="1"/>
          </p:cNvSpPr>
          <p:nvPr>
            <p:ph type="ftr" sz="quarter" idx="11"/>
          </p:nvPr>
        </p:nvSpPr>
        <p:spPr/>
        <p:txBody>
          <a:bodyPr/>
          <a:lstStyle/>
          <a:p>
            <a:r>
              <a:rPr lang="en-US" smtClean="0"/>
              <a:t>www.modirkade.ir</a:t>
            </a:r>
            <a:endParaRPr lang="fa-IR"/>
          </a:p>
        </p:txBody>
      </p:sp>
    </p:spTree>
    <p:extLst>
      <p:ext uri="{BB962C8B-B14F-4D97-AF65-F5344CB8AC3E}">
        <p14:creationId xmlns:p14="http://schemas.microsoft.com/office/powerpoint/2010/main" val="37783629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a:solidFill>
            <a:srgbClr val="FFFF00"/>
          </a:solidFill>
        </p:spPr>
        <p:txBody>
          <a:bodyPr>
            <a:normAutofit/>
          </a:bodyPr>
          <a:lstStyle/>
          <a:p>
            <a:r>
              <a:rPr lang="fa-IR" sz="3200" dirty="0" smtClean="0"/>
              <a:t>دید گاههای نظری جدید</a:t>
            </a:r>
            <a:endParaRPr lang="fa-IR" sz="3200" dirty="0"/>
          </a:p>
        </p:txBody>
      </p:sp>
      <p:sp>
        <p:nvSpPr>
          <p:cNvPr id="3" name="Content Placeholder 2"/>
          <p:cNvSpPr>
            <a:spLocks noGrp="1"/>
          </p:cNvSpPr>
          <p:nvPr>
            <p:ph idx="1"/>
          </p:nvPr>
        </p:nvSpPr>
        <p:spPr>
          <a:xfrm>
            <a:off x="467544" y="1052736"/>
            <a:ext cx="8229600" cy="5544616"/>
          </a:xfrm>
        </p:spPr>
        <p:txBody>
          <a:bodyPr>
            <a:normAutofit/>
          </a:bodyPr>
          <a:lstStyle/>
          <a:p>
            <a:pPr algn="just">
              <a:buFont typeface="Wingdings" pitchFamily="2" charset="2"/>
              <a:buChar char="v"/>
            </a:pPr>
            <a:r>
              <a:rPr lang="fa-IR" sz="2800" dirty="0" smtClean="0">
                <a:solidFill>
                  <a:srgbClr val="FF0000"/>
                </a:solidFill>
                <a:cs typeface="B Nazanin" pitchFamily="2" charset="-78"/>
              </a:rPr>
              <a:t>پردازش اطلاعات</a:t>
            </a:r>
          </a:p>
          <a:p>
            <a:pPr marL="0" indent="0" algn="just">
              <a:buNone/>
            </a:pPr>
            <a:r>
              <a:rPr lang="fa-IR" sz="2800" dirty="0" smtClean="0">
                <a:cs typeface="B Nazanin" pitchFamily="2" charset="-78"/>
              </a:rPr>
              <a:t>طراحی کامپیوتر دیجیتالی به روانشناسان توصیه کرد که امکان دارد ذهن انسان را نیز بصورت سیستم دستکاری کننده نماد در نظر گرفت که اطلاعات از طریق آن جریان می یابند_ دیدگاهی که </a:t>
            </a:r>
            <a:r>
              <a:rPr lang="fa-IR" sz="2800" b="1" dirty="0" smtClean="0">
                <a:cs typeface="B Nazanin" pitchFamily="2" charset="-78"/>
              </a:rPr>
              <a:t>پردازش اطلاعات </a:t>
            </a:r>
            <a:r>
              <a:rPr lang="fa-IR" sz="2800" dirty="0" smtClean="0">
                <a:cs typeface="B Nazanin" pitchFamily="2" charset="-78"/>
              </a:rPr>
              <a:t>نامیده می شود.</a:t>
            </a:r>
          </a:p>
          <a:p>
            <a:pPr marL="0" indent="0" algn="just">
              <a:buNone/>
            </a:pPr>
            <a:r>
              <a:rPr lang="fa-IR" sz="2800" dirty="0" smtClean="0">
                <a:cs typeface="B Nazanin" pitchFamily="2" charset="-78"/>
              </a:rPr>
              <a:t>چند مدل پردازش اطلاعات وجود دارد. برخی مهارت کودکان را در یک یا چند تکلیف بررسی می کنند. مدلهای دیگر سیستم شناختی انسان را در کل شرح می دهند.</a:t>
            </a:r>
          </a:p>
          <a:p>
            <a:pPr marL="0" indent="0" algn="just">
              <a:buNone/>
            </a:pPr>
            <a:r>
              <a:rPr lang="fa-IR" sz="2800" dirty="0" smtClean="0">
                <a:cs typeface="B Nazanin" pitchFamily="2" charset="-78"/>
              </a:rPr>
              <a:t>رویکرد پردازش اطلاعات مانند نظریه شناختی_رشدی پیاژه افراد را به صورت موجودات فعال و معقول در نظر می گیرد.</a:t>
            </a:r>
            <a:endParaRPr lang="fa-IR" sz="2800" dirty="0">
              <a:cs typeface="B Nazanin" pitchFamily="2" charset="-78"/>
            </a:endParaRPr>
          </a:p>
        </p:txBody>
      </p:sp>
      <p:sp>
        <p:nvSpPr>
          <p:cNvPr id="4" name="Slide Number Placeholder 3"/>
          <p:cNvSpPr>
            <a:spLocks noGrp="1"/>
          </p:cNvSpPr>
          <p:nvPr>
            <p:ph type="sldNum" sz="quarter" idx="12"/>
          </p:nvPr>
        </p:nvSpPr>
        <p:spPr/>
        <p:txBody>
          <a:bodyPr/>
          <a:lstStyle/>
          <a:p>
            <a:fld id="{221947D8-F89B-4E30-9AFC-72B6C3B72886}" type="slidenum">
              <a:rPr lang="fa-IR" smtClean="0"/>
              <a:pPr/>
              <a:t>23</a:t>
            </a:fld>
            <a:endParaRPr lang="fa-IR"/>
          </a:p>
        </p:txBody>
      </p:sp>
      <p:sp>
        <p:nvSpPr>
          <p:cNvPr id="5" name="Footer Placeholder 4"/>
          <p:cNvSpPr>
            <a:spLocks noGrp="1"/>
          </p:cNvSpPr>
          <p:nvPr>
            <p:ph type="ftr" sz="quarter" idx="11"/>
          </p:nvPr>
        </p:nvSpPr>
        <p:spPr/>
        <p:txBody>
          <a:bodyPr/>
          <a:lstStyle/>
          <a:p>
            <a:r>
              <a:rPr lang="en-US" smtClean="0"/>
              <a:t>www.modirkade.ir</a:t>
            </a:r>
            <a:endParaRPr lang="fa-IR"/>
          </a:p>
        </p:txBody>
      </p:sp>
    </p:spTree>
    <p:extLst>
      <p:ext uri="{BB962C8B-B14F-4D97-AF65-F5344CB8AC3E}">
        <p14:creationId xmlns:p14="http://schemas.microsoft.com/office/powerpoint/2010/main" val="400480405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332656"/>
            <a:ext cx="8229600" cy="1143000"/>
          </a:xfrm>
        </p:spPr>
        <p:txBody>
          <a:bodyPr>
            <a:normAutofit/>
          </a:bodyPr>
          <a:lstStyle/>
          <a:p>
            <a:pPr marL="457200" indent="-457200" algn="r">
              <a:buFont typeface="Wingdings" pitchFamily="2" charset="2"/>
              <a:buChar char="v"/>
            </a:pPr>
            <a:r>
              <a:rPr lang="fa-IR" sz="3200" dirty="0" smtClean="0">
                <a:solidFill>
                  <a:srgbClr val="FF0000"/>
                </a:solidFill>
                <a:cs typeface="Nazanin" pitchFamily="2" charset="-78"/>
              </a:rPr>
              <a:t>کردار شناسی و روانشناسی رشد تکاملی</a:t>
            </a:r>
            <a:endParaRPr lang="fa-IR" sz="3200" dirty="0">
              <a:solidFill>
                <a:srgbClr val="FF0000"/>
              </a:solidFill>
              <a:cs typeface="Nazanin" pitchFamily="2" charset="-78"/>
            </a:endParaRPr>
          </a:p>
        </p:txBody>
      </p:sp>
      <p:sp>
        <p:nvSpPr>
          <p:cNvPr id="3" name="Content Placeholder 2"/>
          <p:cNvSpPr>
            <a:spLocks noGrp="1"/>
          </p:cNvSpPr>
          <p:nvPr>
            <p:ph idx="1"/>
          </p:nvPr>
        </p:nvSpPr>
        <p:spPr/>
        <p:txBody>
          <a:bodyPr>
            <a:normAutofit lnSpcReduction="10000"/>
          </a:bodyPr>
          <a:lstStyle/>
          <a:p>
            <a:r>
              <a:rPr lang="fa-IR" sz="2800" dirty="0" smtClean="0">
                <a:cs typeface="Nazanin" pitchFamily="2" charset="-78"/>
              </a:rPr>
              <a:t>کردار شناسی به ارزش سازگارانه یا بقای رفتار و تاریخ تکامل آن مربوط می شود.</a:t>
            </a:r>
          </a:p>
          <a:p>
            <a:r>
              <a:rPr lang="fa-IR" sz="2800" dirty="0" smtClean="0">
                <a:cs typeface="Nazanin" pitchFamily="2" charset="-78"/>
              </a:rPr>
              <a:t>مشهورترین الگوی کردارشناسی </a:t>
            </a:r>
            <a:r>
              <a:rPr lang="fa-IR" sz="2800" b="1" dirty="0" smtClean="0">
                <a:cs typeface="Nazanin" pitchFamily="2" charset="-78"/>
              </a:rPr>
              <a:t>نقش پذیری </a:t>
            </a:r>
            <a:r>
              <a:rPr lang="fa-IR" sz="2800" dirty="0" smtClean="0">
                <a:cs typeface="Nazanin" pitchFamily="2" charset="-78"/>
              </a:rPr>
              <a:t>است، یعنی رفتار تعقیب کردن جوجه پرنده ها، مانند غازها، که تضمین میکند جوجه نزدیک مادر خواهد ماند،تغذیه خواهد شد و از خطر دور خواهد ماند.نقش پذیری در دوره ی محدود رشد صورت می گیرد. </a:t>
            </a:r>
          </a:p>
          <a:p>
            <a:r>
              <a:rPr lang="fa-IR" sz="2800" dirty="0" smtClean="0">
                <a:cs typeface="Nazanin" pitchFamily="2" charset="-78"/>
              </a:rPr>
              <a:t>مشاهدات نقش پذیری به مفهوم مهمی در رشد انسان منجر شد: </a:t>
            </a:r>
            <a:r>
              <a:rPr lang="fa-IR" sz="2800" dirty="0" smtClean="0">
                <a:solidFill>
                  <a:srgbClr val="FFFF00"/>
                </a:solidFill>
                <a:cs typeface="Nazanin" pitchFamily="2" charset="-78"/>
              </a:rPr>
              <a:t>دوره ی بحرانی</a:t>
            </a:r>
            <a:r>
              <a:rPr lang="fa-IR" sz="2800" dirty="0" smtClean="0">
                <a:cs typeface="Nazanin" pitchFamily="2" charset="-78"/>
              </a:rPr>
              <a:t> ، مدت زمان محدودی است که در آن فرد از لحاظ زیستی آمادگی دارد تا رفتارهای سازگارانه خاصی را فراگیرد اما به حمایت محیط تحریک کننده نیاز دارد.</a:t>
            </a:r>
            <a:endParaRPr lang="fa-IR" sz="2800" dirty="0">
              <a:cs typeface="Nazanin" pitchFamily="2" charset="-78"/>
            </a:endParaRPr>
          </a:p>
        </p:txBody>
      </p:sp>
      <p:sp>
        <p:nvSpPr>
          <p:cNvPr id="4" name="Slide Number Placeholder 3"/>
          <p:cNvSpPr>
            <a:spLocks noGrp="1"/>
          </p:cNvSpPr>
          <p:nvPr>
            <p:ph type="sldNum" sz="quarter" idx="12"/>
          </p:nvPr>
        </p:nvSpPr>
        <p:spPr/>
        <p:txBody>
          <a:bodyPr/>
          <a:lstStyle/>
          <a:p>
            <a:fld id="{221947D8-F89B-4E30-9AFC-72B6C3B72886}" type="slidenum">
              <a:rPr lang="fa-IR" smtClean="0"/>
              <a:pPr/>
              <a:t>24</a:t>
            </a:fld>
            <a:endParaRPr lang="fa-IR"/>
          </a:p>
        </p:txBody>
      </p:sp>
      <p:sp>
        <p:nvSpPr>
          <p:cNvPr id="5" name="Footer Placeholder 4"/>
          <p:cNvSpPr>
            <a:spLocks noGrp="1"/>
          </p:cNvSpPr>
          <p:nvPr>
            <p:ph type="ftr" sz="quarter" idx="11"/>
          </p:nvPr>
        </p:nvSpPr>
        <p:spPr/>
        <p:txBody>
          <a:bodyPr/>
          <a:lstStyle/>
          <a:p>
            <a:r>
              <a:rPr lang="en-US" smtClean="0"/>
              <a:t>www.modirkade.ir</a:t>
            </a:r>
            <a:endParaRPr lang="fa-IR"/>
          </a:p>
        </p:txBody>
      </p:sp>
    </p:spTree>
    <p:extLst>
      <p:ext uri="{BB962C8B-B14F-4D97-AF65-F5344CB8AC3E}">
        <p14:creationId xmlns:p14="http://schemas.microsoft.com/office/powerpoint/2010/main" val="305225549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4217028850"/>
              </p:ext>
            </p:extLst>
          </p:nvPr>
        </p:nvGraphicFramePr>
        <p:xfrm>
          <a:off x="467544" y="116632"/>
          <a:ext cx="8229600" cy="114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p:cNvSpPr>
            <a:spLocks noGrp="1"/>
          </p:cNvSpPr>
          <p:nvPr>
            <p:ph idx="1"/>
          </p:nvPr>
        </p:nvSpPr>
        <p:spPr>
          <a:xfrm>
            <a:off x="457200" y="1340768"/>
            <a:ext cx="8229600" cy="5112568"/>
          </a:xfrm>
        </p:spPr>
        <p:txBody>
          <a:bodyPr>
            <a:normAutofit/>
          </a:bodyPr>
          <a:lstStyle/>
          <a:p>
            <a:pPr marL="0" indent="0" algn="just">
              <a:buNone/>
            </a:pPr>
            <a:r>
              <a:rPr lang="fa-IR" sz="2800" dirty="0" smtClean="0">
                <a:cs typeface="B Nazanin" pitchFamily="2" charset="-78"/>
              </a:rPr>
              <a:t>این دیدگاه بر نحوه ای که بر فرهنگ_ ارزش ها، عقاید، </a:t>
            </a:r>
          </a:p>
          <a:p>
            <a:pPr marL="0" indent="0" algn="just">
              <a:buNone/>
            </a:pPr>
            <a:r>
              <a:rPr lang="fa-IR" sz="2800" dirty="0" smtClean="0">
                <a:cs typeface="B Nazanin" pitchFamily="2" charset="-78"/>
              </a:rPr>
              <a:t>آداب و رسوم،و مهارت های گروه اجتماعی_مخصوصاً گفتگو های یاری بخش با اعضای آگاه تر جامعه_ برای اینکه کودکان شیوه های تفکر و رفتار کردن را که فرهنگ جامعه را تشکیل می دهند فرا گیری کنند،ضروری هستند.وی معتقد بود که وقتی بزرگسالان و همسالان ماهرتر به کودکان کمک می کنند تا بر فعالیت هایی تسلط یابند که از لحاظ فرهنگی معنی دار هستند، ارتباط آنها بخشی از تفکر کودکان می شود.</a:t>
            </a:r>
          </a:p>
          <a:p>
            <a:pPr marL="0" indent="0" algn="just">
              <a:buNone/>
            </a:pPr>
            <a:r>
              <a:rPr lang="fa-IR" sz="2800" dirty="0" smtClean="0">
                <a:cs typeface="B Nazanin" pitchFamily="2" charset="-78"/>
              </a:rPr>
              <a:t>ویگوتسگی رشد شناختی را بصورت </a:t>
            </a:r>
            <a:r>
              <a:rPr lang="fa-IR" sz="2800" b="1" dirty="0" smtClean="0">
                <a:cs typeface="B Nazanin" pitchFamily="2" charset="-78"/>
              </a:rPr>
              <a:t>فرایندی که جامعه، میانجی </a:t>
            </a:r>
            <a:r>
              <a:rPr lang="fa-IR" sz="2800" dirty="0" smtClean="0">
                <a:cs typeface="B Nazanin" pitchFamily="2" charset="-78"/>
              </a:rPr>
              <a:t>آن می شود در نظر گرفت. به عبارت دیگر هنگامی که کودکان تکالیف تازه ای را امتحان می کنند، رشد شناختی آنها به حمایت بزرگسالان و همسالان پخته تر وابسته است. </a:t>
            </a:r>
            <a:endParaRPr lang="fa-IR" sz="2800" dirty="0">
              <a:cs typeface="B Nazanin" pitchFamily="2" charset="-78"/>
            </a:endParaRPr>
          </a:p>
        </p:txBody>
      </p:sp>
      <p:pic>
        <p:nvPicPr>
          <p:cNvPr id="5" name="Picture 4"/>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79513" y="78094"/>
            <a:ext cx="1460400" cy="1954204"/>
          </a:xfrm>
          <a:prstGeom prst="round2DiagRect">
            <a:avLst>
              <a:gd name="adj1" fmla="val 16667"/>
              <a:gd name="adj2" fmla="val 0"/>
            </a:avLst>
          </a:prstGeom>
          <a:ln w="88900" cap="sq">
            <a:solidFill>
              <a:srgbClr val="FF0000"/>
            </a:solidFill>
            <a:miter lim="800000"/>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pic>
      <p:sp>
        <p:nvSpPr>
          <p:cNvPr id="2" name="Slide Number Placeholder 1"/>
          <p:cNvSpPr>
            <a:spLocks noGrp="1"/>
          </p:cNvSpPr>
          <p:nvPr>
            <p:ph type="sldNum" sz="quarter" idx="12"/>
          </p:nvPr>
        </p:nvSpPr>
        <p:spPr/>
        <p:txBody>
          <a:bodyPr/>
          <a:lstStyle/>
          <a:p>
            <a:fld id="{221947D8-F89B-4E30-9AFC-72B6C3B72886}" type="slidenum">
              <a:rPr lang="fa-IR" smtClean="0"/>
              <a:pPr/>
              <a:t>25</a:t>
            </a:fld>
            <a:endParaRPr lang="fa-IR"/>
          </a:p>
        </p:txBody>
      </p:sp>
      <p:sp>
        <p:nvSpPr>
          <p:cNvPr id="6" name="Footer Placeholder 5"/>
          <p:cNvSpPr>
            <a:spLocks noGrp="1"/>
          </p:cNvSpPr>
          <p:nvPr>
            <p:ph type="ftr" sz="quarter" idx="11"/>
          </p:nvPr>
        </p:nvSpPr>
        <p:spPr/>
        <p:txBody>
          <a:bodyPr/>
          <a:lstStyle/>
          <a:p>
            <a:r>
              <a:rPr lang="en-US" smtClean="0"/>
              <a:t>www.modirkade.ir</a:t>
            </a:r>
            <a:endParaRPr lang="fa-IR"/>
          </a:p>
        </p:txBody>
      </p:sp>
    </p:spTree>
    <p:extLst>
      <p:ext uri="{BB962C8B-B14F-4D97-AF65-F5344CB8AC3E}">
        <p14:creationId xmlns:p14="http://schemas.microsoft.com/office/powerpoint/2010/main" val="120053849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6120680"/>
          </a:xfrm>
        </p:spPr>
        <p:txBody>
          <a:bodyPr/>
          <a:lstStyle/>
          <a:p>
            <a:pPr marL="0" indent="0" algn="just">
              <a:buNone/>
            </a:pPr>
            <a:r>
              <a:rPr lang="fa-IR" dirty="0" smtClean="0">
                <a:cs typeface="B Nazanin" pitchFamily="2" charset="-78"/>
              </a:rPr>
              <a:t> در نظریه ویگوتسکی، کودکان در معرض تغییرات مرحله ای خاصی قرار میگیرند.</a:t>
            </a:r>
          </a:p>
          <a:p>
            <a:pPr marL="0" indent="0" algn="just">
              <a:buNone/>
            </a:pPr>
            <a:r>
              <a:rPr lang="fa-IR" dirty="0" smtClean="0">
                <a:cs typeface="B Nazanin" pitchFamily="2" charset="-78"/>
              </a:rPr>
              <a:t>تاکید وی بر فرهنگ و تجربه اجتماعی باعث شد که او جنبه زیستی رشد را نادیده بگیرد.   </a:t>
            </a:r>
            <a:endParaRPr lang="fa-IR" dirty="0">
              <a:cs typeface="B Nazanin" pitchFamily="2" charset="-78"/>
            </a:endParaRPr>
          </a:p>
        </p:txBody>
      </p:sp>
      <p:sp>
        <p:nvSpPr>
          <p:cNvPr id="2" name="Slide Number Placeholder 1"/>
          <p:cNvSpPr>
            <a:spLocks noGrp="1"/>
          </p:cNvSpPr>
          <p:nvPr>
            <p:ph type="sldNum" sz="quarter" idx="12"/>
          </p:nvPr>
        </p:nvSpPr>
        <p:spPr/>
        <p:txBody>
          <a:bodyPr/>
          <a:lstStyle/>
          <a:p>
            <a:fld id="{221947D8-F89B-4E30-9AFC-72B6C3B72886}" type="slidenum">
              <a:rPr lang="fa-IR" smtClean="0"/>
              <a:pPr/>
              <a:t>26</a:t>
            </a:fld>
            <a:endParaRPr lang="fa-IR"/>
          </a:p>
        </p:txBody>
      </p:sp>
      <p:sp>
        <p:nvSpPr>
          <p:cNvPr id="4" name="Footer Placeholder 3"/>
          <p:cNvSpPr>
            <a:spLocks noGrp="1"/>
          </p:cNvSpPr>
          <p:nvPr>
            <p:ph type="ftr" sz="quarter" idx="11"/>
          </p:nvPr>
        </p:nvSpPr>
        <p:spPr/>
        <p:txBody>
          <a:bodyPr/>
          <a:lstStyle/>
          <a:p>
            <a:r>
              <a:rPr lang="en-US" smtClean="0"/>
              <a:t>www.modirkade.ir</a:t>
            </a:r>
            <a:endParaRPr lang="fa-IR"/>
          </a:p>
        </p:txBody>
      </p:sp>
    </p:spTree>
    <p:extLst>
      <p:ext uri="{BB962C8B-B14F-4D97-AF65-F5344CB8AC3E}">
        <p14:creationId xmlns:p14="http://schemas.microsoft.com/office/powerpoint/2010/main" val="242719939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792088"/>
          </a:xfrm>
          <a:solidFill>
            <a:srgbClr val="FFFF00"/>
          </a:solidFill>
          <a:effectLst>
            <a:outerShdw blurRad="63500" sx="102000" sy="102000" algn="ctr" rotWithShape="0">
              <a:prstClr val="black">
                <a:alpha val="40000"/>
              </a:prstClr>
            </a:outerShdw>
          </a:effectLst>
        </p:spPr>
        <p:txBody>
          <a:bodyPr>
            <a:normAutofit/>
          </a:bodyPr>
          <a:lstStyle/>
          <a:p>
            <a:r>
              <a:rPr lang="fa-IR" sz="3200" b="1" dirty="0" smtClean="0">
                <a:cs typeface="B Nazanin" pitchFamily="2" charset="-78"/>
              </a:rPr>
              <a:t>نظریه سیستم های بوم شناختی</a:t>
            </a:r>
            <a:endParaRPr lang="fa-IR" sz="3200" b="1" dirty="0">
              <a:cs typeface="B Nazanin" pitchFamily="2" charset="-78"/>
            </a:endParaRPr>
          </a:p>
        </p:txBody>
      </p:sp>
      <p:sp>
        <p:nvSpPr>
          <p:cNvPr id="3" name="Content Placeholder 2"/>
          <p:cNvSpPr>
            <a:spLocks noGrp="1"/>
          </p:cNvSpPr>
          <p:nvPr>
            <p:ph idx="1"/>
          </p:nvPr>
        </p:nvSpPr>
        <p:spPr>
          <a:xfrm>
            <a:off x="457200" y="908720"/>
            <a:ext cx="8229600" cy="5544616"/>
          </a:xfrm>
        </p:spPr>
        <p:txBody>
          <a:bodyPr>
            <a:normAutofit/>
          </a:bodyPr>
          <a:lstStyle/>
          <a:p>
            <a:pPr marL="0" indent="0" algn="just">
              <a:buNone/>
            </a:pPr>
            <a:r>
              <a:rPr lang="fa-IR" sz="2800" dirty="0" smtClean="0">
                <a:cs typeface="B Nazanin" pitchFamily="2" charset="-78"/>
              </a:rPr>
              <a:t>نظریه سیستم های بوم شناختی فرد را به صورتی در نظر می گیرد که درون سیستم پیچیده روابطی رشد میکند که چندین سطح از محیط پیرامون بر او تاثیر می گذارند.</a:t>
            </a:r>
          </a:p>
          <a:p>
            <a:pPr marL="0" indent="0" algn="just">
              <a:buNone/>
            </a:pPr>
            <a:r>
              <a:rPr lang="fa-IR" sz="2800" dirty="0" smtClean="0">
                <a:cs typeface="B Nazanin" pitchFamily="2" charset="-78"/>
              </a:rPr>
              <a:t>چون خلق و خوی کودک که تحت تاثیر عوامل زیستی قرار دارد با نیرو های محیطی ترکیب می شود تا رشد را شکل دهد.</a:t>
            </a:r>
          </a:p>
          <a:p>
            <a:pPr marL="0" indent="0" algn="just">
              <a:buNone/>
            </a:pPr>
            <a:endParaRPr lang="fa-IR" sz="2800" dirty="0">
              <a:cs typeface="B Nazanin" pitchFamily="2" charset="-78"/>
            </a:endParaRPr>
          </a:p>
          <a:p>
            <a:pPr marL="0" indent="0" algn="just">
              <a:buNone/>
            </a:pPr>
            <a:endParaRPr lang="fa-IR" sz="2800" dirty="0" smtClean="0">
              <a:cs typeface="B Nazanin" pitchFamily="2" charset="-78"/>
            </a:endParaRPr>
          </a:p>
          <a:p>
            <a:pPr marL="0" indent="0" algn="just">
              <a:buNone/>
            </a:pPr>
            <a:r>
              <a:rPr lang="fa-IR" sz="2800" dirty="0" smtClean="0">
                <a:cs typeface="B Nazanin" pitchFamily="2" charset="-78"/>
              </a:rPr>
              <a:t>عمیق ترین سطح محیط ریز سیستم است که از فعالیت ها و الگو های تعامل در محیط های نزدیک تشکیل می شود. </a:t>
            </a:r>
            <a:r>
              <a:rPr lang="fa-IR" sz="2800" i="1" dirty="0" smtClean="0">
                <a:cs typeface="B Nazanin" pitchFamily="2" charset="-78"/>
              </a:rPr>
              <a:t>برونفن برنر </a:t>
            </a:r>
            <a:r>
              <a:rPr lang="fa-IR" sz="2800" dirty="0" smtClean="0">
                <a:cs typeface="B Nazanin" pitchFamily="2" charset="-78"/>
              </a:rPr>
              <a:t>تاکید کرد برای اینکه از سطح رشد آگاه شویم باید بخاطر داشته باشیم که تمام روابط </a:t>
            </a:r>
            <a:r>
              <a:rPr lang="fa-IR" sz="2800" b="1" dirty="0" smtClean="0">
                <a:solidFill>
                  <a:srgbClr val="FFFF00"/>
                </a:solidFill>
                <a:cs typeface="B Nazanin" pitchFamily="2" charset="-78"/>
              </a:rPr>
              <a:t>دو جهتی </a:t>
            </a:r>
            <a:r>
              <a:rPr lang="fa-IR" sz="2800" dirty="0" smtClean="0">
                <a:cs typeface="B Nazanin" pitchFamily="2" charset="-78"/>
              </a:rPr>
              <a:t>هستند.</a:t>
            </a:r>
          </a:p>
          <a:p>
            <a:pPr marL="0" indent="0" algn="just">
              <a:buNone/>
            </a:pPr>
            <a:endParaRPr lang="fa-IR" sz="2800" dirty="0">
              <a:cs typeface="B Nazanin" pitchFamily="2" charset="-78"/>
            </a:endParaRPr>
          </a:p>
        </p:txBody>
      </p:sp>
      <p:sp>
        <p:nvSpPr>
          <p:cNvPr id="4" name="Explosion 1 3"/>
          <p:cNvSpPr/>
          <p:nvPr/>
        </p:nvSpPr>
        <p:spPr>
          <a:xfrm>
            <a:off x="5937820" y="3212976"/>
            <a:ext cx="3672408" cy="1224136"/>
          </a:xfrm>
          <a:prstGeom prst="irregularSeal1">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3200" dirty="0" smtClean="0"/>
              <a:t>ریز سیستم</a:t>
            </a:r>
            <a:endParaRPr lang="fa-IR" sz="3200" dirty="0"/>
          </a:p>
        </p:txBody>
      </p:sp>
      <p:sp>
        <p:nvSpPr>
          <p:cNvPr id="5" name="Slide Number Placeholder 4"/>
          <p:cNvSpPr>
            <a:spLocks noGrp="1"/>
          </p:cNvSpPr>
          <p:nvPr>
            <p:ph type="sldNum" sz="quarter" idx="12"/>
          </p:nvPr>
        </p:nvSpPr>
        <p:spPr/>
        <p:txBody>
          <a:bodyPr/>
          <a:lstStyle/>
          <a:p>
            <a:fld id="{221947D8-F89B-4E30-9AFC-72B6C3B72886}" type="slidenum">
              <a:rPr lang="fa-IR" smtClean="0"/>
              <a:pPr/>
              <a:t>27</a:t>
            </a:fld>
            <a:endParaRPr lang="fa-IR"/>
          </a:p>
        </p:txBody>
      </p:sp>
      <p:sp>
        <p:nvSpPr>
          <p:cNvPr id="6" name="Footer Placeholder 5"/>
          <p:cNvSpPr>
            <a:spLocks noGrp="1"/>
          </p:cNvSpPr>
          <p:nvPr>
            <p:ph type="ftr" sz="quarter" idx="11"/>
          </p:nvPr>
        </p:nvSpPr>
        <p:spPr/>
        <p:txBody>
          <a:bodyPr/>
          <a:lstStyle/>
          <a:p>
            <a:r>
              <a:rPr lang="en-US" smtClean="0"/>
              <a:t>www.modirkade.ir</a:t>
            </a:r>
            <a:endParaRPr lang="fa-IR"/>
          </a:p>
        </p:txBody>
      </p:sp>
    </p:spTree>
    <p:extLst>
      <p:ext uri="{BB962C8B-B14F-4D97-AF65-F5344CB8AC3E}">
        <p14:creationId xmlns:p14="http://schemas.microsoft.com/office/powerpoint/2010/main" val="106712105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6336704"/>
          </a:xfrm>
        </p:spPr>
        <p:txBody>
          <a:bodyPr/>
          <a:lstStyle/>
          <a:p>
            <a:pPr algn="just"/>
            <a:endParaRPr lang="fa-IR" dirty="0" smtClean="0"/>
          </a:p>
          <a:p>
            <a:pPr algn="just"/>
            <a:endParaRPr lang="fa-IR" dirty="0"/>
          </a:p>
          <a:p>
            <a:pPr algn="just"/>
            <a:r>
              <a:rPr lang="fa-IR" dirty="0" smtClean="0"/>
              <a:t>دومین مدل برونفن برنر میان سیستم است که ارتباط های بین ریز سیستم ها را در بر می گیرد.</a:t>
            </a:r>
          </a:p>
          <a:p>
            <a:pPr algn="just"/>
            <a:endParaRPr lang="fa-IR" dirty="0"/>
          </a:p>
          <a:p>
            <a:pPr algn="just"/>
            <a:endParaRPr lang="fa-IR" dirty="0" smtClean="0"/>
          </a:p>
          <a:p>
            <a:pPr algn="just"/>
            <a:r>
              <a:rPr lang="fa-IR" dirty="0" smtClean="0"/>
              <a:t>برون سیستم از موقعیت های اجتماعی تشکیل می شود که فرد در حال رشد را در بر نمی گیرد ولی با این حال بر تجربیات در موقعیت های نزدیک تاثیر می گذارد.</a:t>
            </a:r>
            <a:endParaRPr lang="fa-IR" dirty="0"/>
          </a:p>
        </p:txBody>
      </p:sp>
      <p:sp>
        <p:nvSpPr>
          <p:cNvPr id="4" name="Explosion 2 3"/>
          <p:cNvSpPr/>
          <p:nvPr/>
        </p:nvSpPr>
        <p:spPr>
          <a:xfrm>
            <a:off x="5292080" y="404664"/>
            <a:ext cx="3672408" cy="1008112"/>
          </a:xfrm>
          <a:prstGeom prst="irregularSeal2">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dirty="0" smtClean="0"/>
              <a:t>میان سیستم</a:t>
            </a:r>
            <a:endParaRPr lang="fa-IR" sz="2800" dirty="0"/>
          </a:p>
        </p:txBody>
      </p:sp>
      <p:sp>
        <p:nvSpPr>
          <p:cNvPr id="5" name="Explosion 1 4"/>
          <p:cNvSpPr/>
          <p:nvPr/>
        </p:nvSpPr>
        <p:spPr>
          <a:xfrm>
            <a:off x="5421771" y="2598626"/>
            <a:ext cx="3456384" cy="1224136"/>
          </a:xfrm>
          <a:prstGeom prst="irregularSeal1">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dirty="0" smtClean="0"/>
              <a:t>برون سیستم</a:t>
            </a:r>
            <a:endParaRPr lang="fa-IR" sz="2800" dirty="0"/>
          </a:p>
        </p:txBody>
      </p:sp>
      <p:sp>
        <p:nvSpPr>
          <p:cNvPr id="2" name="Slide Number Placeholder 1"/>
          <p:cNvSpPr>
            <a:spLocks noGrp="1"/>
          </p:cNvSpPr>
          <p:nvPr>
            <p:ph type="sldNum" sz="quarter" idx="12"/>
          </p:nvPr>
        </p:nvSpPr>
        <p:spPr/>
        <p:txBody>
          <a:bodyPr/>
          <a:lstStyle/>
          <a:p>
            <a:fld id="{221947D8-F89B-4E30-9AFC-72B6C3B72886}" type="slidenum">
              <a:rPr lang="fa-IR" smtClean="0"/>
              <a:pPr/>
              <a:t>28</a:t>
            </a:fld>
            <a:endParaRPr lang="fa-IR"/>
          </a:p>
        </p:txBody>
      </p:sp>
      <p:sp>
        <p:nvSpPr>
          <p:cNvPr id="6" name="Footer Placeholder 5"/>
          <p:cNvSpPr>
            <a:spLocks noGrp="1"/>
          </p:cNvSpPr>
          <p:nvPr>
            <p:ph type="ftr" sz="quarter" idx="11"/>
          </p:nvPr>
        </p:nvSpPr>
        <p:spPr/>
        <p:txBody>
          <a:bodyPr/>
          <a:lstStyle/>
          <a:p>
            <a:r>
              <a:rPr lang="en-US" smtClean="0"/>
              <a:t>www.modirkade.ir</a:t>
            </a:r>
            <a:endParaRPr lang="fa-IR"/>
          </a:p>
        </p:txBody>
      </p:sp>
    </p:spTree>
    <p:extLst>
      <p:ext uri="{BB962C8B-B14F-4D97-AF65-F5344CB8AC3E}">
        <p14:creationId xmlns:p14="http://schemas.microsoft.com/office/powerpoint/2010/main" val="71648621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6120680"/>
          </a:xfrm>
        </p:spPr>
        <p:txBody>
          <a:bodyPr>
            <a:normAutofit/>
          </a:bodyPr>
          <a:lstStyle/>
          <a:p>
            <a:pPr algn="just"/>
            <a:endParaRPr lang="fa-IR" dirty="0" smtClean="0">
              <a:cs typeface="B Nazanin" pitchFamily="2" charset="-78"/>
            </a:endParaRPr>
          </a:p>
          <a:p>
            <a:pPr algn="just"/>
            <a:r>
              <a:rPr lang="fa-IR" dirty="0" smtClean="0">
                <a:cs typeface="B Nazanin" pitchFamily="2" charset="-78"/>
              </a:rPr>
              <a:t>این سیستم موقعیت خاصی نیست بلکه از ارزش ها، قوانین، آداب و رسوم، و امکانات تشکیل می شود. اولویتی که کلان سیستم برای کودکان و بزرگسالان قایل می شود برحمایتی که آنها در سطوح درونی محیط دریافت می کنند تاثیر می گذارد.</a:t>
            </a:r>
          </a:p>
          <a:p>
            <a:pPr algn="just"/>
            <a:endParaRPr lang="fa-IR" dirty="0">
              <a:cs typeface="B Nazanin" pitchFamily="2" charset="-78"/>
            </a:endParaRPr>
          </a:p>
          <a:p>
            <a:pPr algn="just"/>
            <a:endParaRPr lang="fa-IR" dirty="0" smtClean="0">
              <a:cs typeface="B Nazanin" pitchFamily="2" charset="-78"/>
            </a:endParaRPr>
          </a:p>
          <a:p>
            <a:pPr algn="just"/>
            <a:r>
              <a:rPr lang="fa-IR" dirty="0" smtClean="0">
                <a:cs typeface="B Nazanin" pitchFamily="2" charset="-78"/>
              </a:rPr>
              <a:t>به عقیده</a:t>
            </a:r>
            <a:r>
              <a:rPr lang="fa-IR" b="1" dirty="0" smtClean="0">
                <a:cs typeface="B Nazanin" pitchFamily="2" charset="-78"/>
              </a:rPr>
              <a:t> برنر، </a:t>
            </a:r>
            <a:r>
              <a:rPr lang="fa-IR" dirty="0" smtClean="0">
                <a:cs typeface="B Nazanin" pitchFamily="2" charset="-78"/>
              </a:rPr>
              <a:t>محیط نیروی ثابتی نیست که بصورت یکپارچه بر افراد تاثیر بگذارد، بلکه نیرویی پویا و دایم در تغییر است.هر وقت افراد نقش ها یا موقعیت هایی را در زندگی خود اضافه یا آنها را رها کنند، وسعت ریز سیستم آنها تغییر می کند. </a:t>
            </a:r>
          </a:p>
          <a:p>
            <a:pPr algn="just"/>
            <a:endParaRPr lang="fa-IR" dirty="0">
              <a:cs typeface="B Nazanin" pitchFamily="2" charset="-78"/>
            </a:endParaRPr>
          </a:p>
        </p:txBody>
      </p:sp>
      <p:sp>
        <p:nvSpPr>
          <p:cNvPr id="4" name="Explosion 1 3"/>
          <p:cNvSpPr/>
          <p:nvPr/>
        </p:nvSpPr>
        <p:spPr>
          <a:xfrm>
            <a:off x="5877247" y="0"/>
            <a:ext cx="3024336" cy="1152128"/>
          </a:xfrm>
          <a:prstGeom prst="irregularSeal1">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dirty="0" smtClean="0">
                <a:cs typeface="B Nazanin" pitchFamily="2" charset="-78"/>
              </a:rPr>
              <a:t>کلان سیستم</a:t>
            </a:r>
            <a:endParaRPr lang="fa-IR" sz="2800" dirty="0">
              <a:cs typeface="B Nazanin" pitchFamily="2" charset="-78"/>
            </a:endParaRPr>
          </a:p>
        </p:txBody>
      </p:sp>
      <p:sp>
        <p:nvSpPr>
          <p:cNvPr id="5" name="Explosion 1 4"/>
          <p:cNvSpPr/>
          <p:nvPr/>
        </p:nvSpPr>
        <p:spPr>
          <a:xfrm>
            <a:off x="5246466" y="2602061"/>
            <a:ext cx="3897534" cy="1440160"/>
          </a:xfrm>
          <a:prstGeom prst="irregularSeal1">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dirty="0" smtClean="0"/>
              <a:t>سیستم پویا و دایم در تغییر</a:t>
            </a:r>
            <a:endParaRPr lang="fa-IR" sz="2800" dirty="0"/>
          </a:p>
        </p:txBody>
      </p:sp>
      <p:sp>
        <p:nvSpPr>
          <p:cNvPr id="2" name="Slide Number Placeholder 1"/>
          <p:cNvSpPr>
            <a:spLocks noGrp="1"/>
          </p:cNvSpPr>
          <p:nvPr>
            <p:ph type="sldNum" sz="quarter" idx="12"/>
          </p:nvPr>
        </p:nvSpPr>
        <p:spPr/>
        <p:txBody>
          <a:bodyPr/>
          <a:lstStyle/>
          <a:p>
            <a:fld id="{221947D8-F89B-4E30-9AFC-72B6C3B72886}" type="slidenum">
              <a:rPr lang="fa-IR" smtClean="0"/>
              <a:pPr/>
              <a:t>29</a:t>
            </a:fld>
            <a:endParaRPr lang="fa-IR"/>
          </a:p>
        </p:txBody>
      </p:sp>
      <p:sp>
        <p:nvSpPr>
          <p:cNvPr id="6" name="Footer Placeholder 5"/>
          <p:cNvSpPr>
            <a:spLocks noGrp="1"/>
          </p:cNvSpPr>
          <p:nvPr>
            <p:ph type="ftr" sz="quarter" idx="11"/>
          </p:nvPr>
        </p:nvSpPr>
        <p:spPr/>
        <p:txBody>
          <a:bodyPr/>
          <a:lstStyle/>
          <a:p>
            <a:r>
              <a:rPr lang="en-US" smtClean="0"/>
              <a:t>www.modirkade.ir</a:t>
            </a:r>
            <a:endParaRPr lang="fa-IR"/>
          </a:p>
        </p:txBody>
      </p:sp>
    </p:spTree>
    <p:extLst>
      <p:ext uri="{BB962C8B-B14F-4D97-AF65-F5344CB8AC3E}">
        <p14:creationId xmlns:p14="http://schemas.microsoft.com/office/powerpoint/2010/main" val="21163062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fa-IR" sz="3200" dirty="0" smtClean="0">
                <a:solidFill>
                  <a:srgbClr val="FFFF00"/>
                </a:solidFill>
                <a:cs typeface="Nazanin" pitchFamily="2" charset="-78"/>
              </a:rPr>
              <a:t>رشد تحت تاثیر عوامل متعددی قرار دارد که بر یکدیگر تاثیر می گذارند</a:t>
            </a:r>
            <a:endParaRPr lang="fa-IR" sz="3200" dirty="0">
              <a:solidFill>
                <a:srgbClr val="FFFF00"/>
              </a:solidFill>
              <a:cs typeface="Nazanin" pitchFamily="2" charset="-78"/>
            </a:endParaRPr>
          </a:p>
        </p:txBody>
      </p:sp>
      <p:sp>
        <p:nvSpPr>
          <p:cNvPr id="3" name="Content Placeholder 2"/>
          <p:cNvSpPr>
            <a:spLocks noGrp="1"/>
          </p:cNvSpPr>
          <p:nvPr>
            <p:ph idx="1"/>
          </p:nvPr>
        </p:nvSpPr>
        <p:spPr>
          <a:xfrm>
            <a:off x="457200" y="1412776"/>
            <a:ext cx="8229600" cy="5040560"/>
          </a:xfrm>
        </p:spPr>
        <p:txBody>
          <a:bodyPr>
            <a:normAutofit lnSpcReduction="10000"/>
          </a:bodyPr>
          <a:lstStyle/>
          <a:p>
            <a:pPr algn="just">
              <a:buFont typeface="Wingdings" pitchFamily="2" charset="2"/>
              <a:buChar char="Ø"/>
            </a:pPr>
            <a:r>
              <a:rPr lang="fa-IR" dirty="0" smtClean="0">
                <a:solidFill>
                  <a:srgbClr val="FF0000"/>
                </a:solidFill>
                <a:cs typeface="B Nazanin" pitchFamily="2" charset="-78"/>
              </a:rPr>
              <a:t>تاثیرات مربوط به سن</a:t>
            </a:r>
          </a:p>
          <a:p>
            <a:pPr algn="just">
              <a:buFont typeface="Wingdings" pitchFamily="2" charset="2"/>
              <a:buChar char="Ø"/>
            </a:pPr>
            <a:r>
              <a:rPr lang="fa-IR" sz="2800" dirty="0" smtClean="0">
                <a:cs typeface="B Nazanin" pitchFamily="2" charset="-78"/>
              </a:rPr>
              <a:t>رویدادهایی که قویاً با سن ارتباط دارند و بنابراین می توان پیش بینی کرد که چه موقعی اتفاق می افتند و چه مدت ادامه می یابند، تاثیرات مربوط به سن نامیده می شوند.</a:t>
            </a:r>
          </a:p>
          <a:p>
            <a:pPr marL="0" indent="0" algn="just">
              <a:buNone/>
            </a:pPr>
            <a:r>
              <a:rPr lang="fa-IR" sz="2400" dirty="0" smtClean="0">
                <a:cs typeface="B Nazanin" pitchFamily="2" charset="-78"/>
              </a:rPr>
              <a:t>مثال</a:t>
            </a:r>
            <a:r>
              <a:rPr lang="fa-IR" sz="2000" dirty="0" smtClean="0">
                <a:cs typeface="B Nazanin" pitchFamily="2" charset="-78"/>
              </a:rPr>
              <a:t>:افراد مدت کوتاهی بعد از اولین سالگرد تولد خود راه میروند،در حدود 12 تا 14 سالگی بالغ می شوند.</a:t>
            </a:r>
          </a:p>
          <a:p>
            <a:pPr algn="just">
              <a:buFont typeface="Wingdings" pitchFamily="2" charset="2"/>
              <a:buChar char="Ø"/>
            </a:pPr>
            <a:r>
              <a:rPr lang="fa-IR" dirty="0" smtClean="0">
                <a:solidFill>
                  <a:srgbClr val="FF0000"/>
                </a:solidFill>
                <a:cs typeface="B Nazanin" pitchFamily="2" charset="-78"/>
              </a:rPr>
              <a:t>تاثیرات مربوط به تاریخ</a:t>
            </a:r>
          </a:p>
          <a:p>
            <a:pPr marL="0" indent="0" algn="just">
              <a:buNone/>
            </a:pPr>
            <a:r>
              <a:rPr lang="fa-IR" sz="2800" dirty="0" smtClean="0">
                <a:cs typeface="B Nazanin" pitchFamily="2" charset="-78"/>
              </a:rPr>
              <a:t>رشد عمیقاً تحت تاثیر نیرو هایی قرار دارد که منحصر به دوره ی تاریخی خاصی هستند.</a:t>
            </a:r>
          </a:p>
          <a:p>
            <a:pPr marL="0" indent="0" algn="just">
              <a:buNone/>
            </a:pPr>
            <a:r>
              <a:rPr lang="fa-IR" sz="2600" dirty="0" smtClean="0">
                <a:cs typeface="B Nazanin" pitchFamily="2" charset="-78"/>
              </a:rPr>
              <a:t>تاثیرات مربوط به تاریخ توضیح می دهند که چرا افرادی که تقزیباً در یک دوره به دنیا آمدند،شباهتهایی با هم دارند که آنها را از کسانی که در دوره های دیگر به دنیا آمده اند متمایز می کنند.</a:t>
            </a:r>
            <a:endParaRPr lang="fa-IR" sz="2600" dirty="0">
              <a:cs typeface="B Nazanin" pitchFamily="2" charset="-78"/>
            </a:endParaRPr>
          </a:p>
        </p:txBody>
      </p:sp>
      <p:sp>
        <p:nvSpPr>
          <p:cNvPr id="4" name="Slide Number Placeholder 3"/>
          <p:cNvSpPr>
            <a:spLocks noGrp="1"/>
          </p:cNvSpPr>
          <p:nvPr>
            <p:ph type="sldNum" sz="quarter" idx="12"/>
          </p:nvPr>
        </p:nvSpPr>
        <p:spPr/>
        <p:txBody>
          <a:bodyPr/>
          <a:lstStyle/>
          <a:p>
            <a:fld id="{221947D8-F89B-4E30-9AFC-72B6C3B72886}" type="slidenum">
              <a:rPr lang="fa-IR" smtClean="0"/>
              <a:pPr/>
              <a:t>3</a:t>
            </a:fld>
            <a:endParaRPr lang="fa-IR"/>
          </a:p>
        </p:txBody>
      </p:sp>
      <p:sp>
        <p:nvSpPr>
          <p:cNvPr id="5" name="Footer Placeholder 4"/>
          <p:cNvSpPr>
            <a:spLocks noGrp="1"/>
          </p:cNvSpPr>
          <p:nvPr>
            <p:ph type="ftr" sz="quarter" idx="11"/>
          </p:nvPr>
        </p:nvSpPr>
        <p:spPr/>
        <p:txBody>
          <a:bodyPr/>
          <a:lstStyle/>
          <a:p>
            <a:r>
              <a:rPr lang="en-US" smtClean="0"/>
              <a:t>www.modirkade.ir</a:t>
            </a:r>
            <a:endParaRPr lang="fa-IR"/>
          </a:p>
        </p:txBody>
      </p:sp>
    </p:spTree>
    <p:extLst>
      <p:ext uri="{BB962C8B-B14F-4D97-AF65-F5344CB8AC3E}">
        <p14:creationId xmlns:p14="http://schemas.microsoft.com/office/powerpoint/2010/main" val="299097295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1"/>
          <p:cNvGraphicFramePr>
            <a:graphicFrameLocks noGrp="1"/>
          </p:cNvGraphicFramePr>
          <p:nvPr>
            <p:ph idx="1"/>
            <p:extLst>
              <p:ext uri="{D42A27DB-BD31-4B8C-83A1-F6EECF244321}">
                <p14:modId xmlns:p14="http://schemas.microsoft.com/office/powerpoint/2010/main" val="1005061503"/>
              </p:ext>
            </p:extLst>
          </p:nvPr>
        </p:nvGraphicFramePr>
        <p:xfrm>
          <a:off x="0" y="2"/>
          <a:ext cx="9144000" cy="7354102"/>
        </p:xfrm>
        <a:graphic>
          <a:graphicData uri="http://schemas.openxmlformats.org/drawingml/2006/table">
            <a:tbl>
              <a:tblPr rtl="1" firstRow="1" bandRow="1">
                <a:tableStyleId>{5C22544A-7EE6-4342-B048-85BDC9FD1C3A}</a:tableStyleId>
              </a:tblPr>
              <a:tblGrid>
                <a:gridCol w="2286000">
                  <a:extLst>
                    <a:ext uri="{9D8B030D-6E8A-4147-A177-3AD203B41FA5}">
                      <a16:colId xmlns:a16="http://schemas.microsoft.com/office/drawing/2014/main" val="20000"/>
                    </a:ext>
                  </a:extLst>
                </a:gridCol>
                <a:gridCol w="2286000">
                  <a:extLst>
                    <a:ext uri="{9D8B030D-6E8A-4147-A177-3AD203B41FA5}">
                      <a16:colId xmlns:a16="http://schemas.microsoft.com/office/drawing/2014/main" val="20001"/>
                    </a:ext>
                  </a:extLst>
                </a:gridCol>
                <a:gridCol w="2286000">
                  <a:extLst>
                    <a:ext uri="{9D8B030D-6E8A-4147-A177-3AD203B41FA5}">
                      <a16:colId xmlns:a16="http://schemas.microsoft.com/office/drawing/2014/main" val="20002"/>
                    </a:ext>
                  </a:extLst>
                </a:gridCol>
                <a:gridCol w="2286000">
                  <a:extLst>
                    <a:ext uri="{9D8B030D-6E8A-4147-A177-3AD203B41FA5}">
                      <a16:colId xmlns:a16="http://schemas.microsoft.com/office/drawing/2014/main" val="20003"/>
                    </a:ext>
                  </a:extLst>
                </a:gridCol>
              </a:tblGrid>
              <a:tr h="404662">
                <a:tc>
                  <a:txBody>
                    <a:bodyPr/>
                    <a:lstStyle/>
                    <a:p>
                      <a:pPr algn="ctr" rtl="1"/>
                      <a:r>
                        <a:rPr lang="fa-IR" dirty="0" smtClean="0"/>
                        <a:t>نظزیه</a:t>
                      </a:r>
                    </a:p>
                  </a:txBody>
                  <a:tcPr/>
                </a:tc>
                <a:tc>
                  <a:txBody>
                    <a:bodyPr/>
                    <a:lstStyle/>
                    <a:p>
                      <a:pPr algn="ctr" rtl="1"/>
                      <a:r>
                        <a:rPr lang="fa-IR" smtClean="0"/>
                        <a:t>روش</a:t>
                      </a:r>
                      <a:r>
                        <a:rPr lang="fa-IR" baseline="0" smtClean="0"/>
                        <a:t> </a:t>
                      </a:r>
                      <a:r>
                        <a:rPr lang="fa-IR" baseline="0" dirty="0" smtClean="0"/>
                        <a:t>پیوسته یا نا پیوسته</a:t>
                      </a:r>
                      <a:endParaRPr lang="fa-IR" dirty="0"/>
                    </a:p>
                  </a:txBody>
                  <a:tcPr/>
                </a:tc>
                <a:tc>
                  <a:txBody>
                    <a:bodyPr/>
                    <a:lstStyle/>
                    <a:p>
                      <a:pPr algn="ctr" rtl="1"/>
                      <a:r>
                        <a:rPr lang="fa-IR" dirty="0" smtClean="0"/>
                        <a:t>یک یا چند دوره رشد</a:t>
                      </a:r>
                      <a:endParaRPr lang="fa-IR" dirty="0"/>
                    </a:p>
                  </a:txBody>
                  <a:tcPr/>
                </a:tc>
                <a:tc>
                  <a:txBody>
                    <a:bodyPr/>
                    <a:lstStyle/>
                    <a:p>
                      <a:pPr algn="ctr" rtl="1"/>
                      <a:r>
                        <a:rPr lang="fa-IR" dirty="0" smtClean="0"/>
                        <a:t>تاثیر نسبی</a:t>
                      </a:r>
                      <a:r>
                        <a:rPr lang="fa-IR" baseline="0" dirty="0" smtClean="0"/>
                        <a:t> طبیعت و تربیت</a:t>
                      </a:r>
                      <a:endParaRPr lang="fa-IR" dirty="0"/>
                    </a:p>
                  </a:txBody>
                  <a:tcPr/>
                </a:tc>
                <a:extLst>
                  <a:ext uri="{0D108BD9-81ED-4DB2-BD59-A6C34878D82A}">
                    <a16:rowId xmlns:a16="http://schemas.microsoft.com/office/drawing/2014/main" val="10000"/>
                  </a:ext>
                </a:extLst>
              </a:tr>
              <a:tr h="1348273">
                <a:tc>
                  <a:txBody>
                    <a:bodyPr/>
                    <a:lstStyle/>
                    <a:p>
                      <a:pPr algn="ctr" rtl="1"/>
                      <a:endParaRPr lang="fa-IR" dirty="0" smtClean="0"/>
                    </a:p>
                    <a:p>
                      <a:pPr algn="ctr" rtl="1"/>
                      <a:endParaRPr lang="fa-IR" dirty="0" smtClean="0"/>
                    </a:p>
                    <a:p>
                      <a:pPr algn="ctr" rtl="1"/>
                      <a:r>
                        <a:rPr lang="fa-IR" dirty="0" smtClean="0"/>
                        <a:t>دیدگاه روانکاوی</a:t>
                      </a:r>
                      <a:endParaRPr lang="fa-IR" dirty="0"/>
                    </a:p>
                  </a:txBody>
                  <a:tcPr/>
                </a:tc>
                <a:tc>
                  <a:txBody>
                    <a:bodyPr/>
                    <a:lstStyle/>
                    <a:p>
                      <a:pPr algn="ctr" rtl="1"/>
                      <a:r>
                        <a:rPr lang="fa-IR" b="1" dirty="0" smtClean="0"/>
                        <a:t>ناپیوسته</a:t>
                      </a:r>
                      <a:r>
                        <a:rPr lang="fa-IR" b="0" dirty="0" smtClean="0"/>
                        <a:t>: رشد روانی_جنسی</a:t>
                      </a:r>
                      <a:r>
                        <a:rPr lang="fa-IR" b="0" baseline="0" dirty="0" smtClean="0"/>
                        <a:t> وروانی_اجتماعی بصورت مرحله ای صورت می گیرند.</a:t>
                      </a:r>
                      <a:endParaRPr lang="fa-IR" b="0" dirty="0"/>
                    </a:p>
                  </a:txBody>
                  <a:tcPr/>
                </a:tc>
                <a:tc>
                  <a:txBody>
                    <a:bodyPr/>
                    <a:lstStyle/>
                    <a:p>
                      <a:pPr algn="ctr" rtl="1"/>
                      <a:r>
                        <a:rPr lang="fa-IR" b="1" dirty="0" smtClean="0"/>
                        <a:t>یک دوره</a:t>
                      </a:r>
                      <a:r>
                        <a:rPr lang="fa-IR" dirty="0" smtClean="0"/>
                        <a:t>:فرض شده که مراحل همگانی هستند</a:t>
                      </a:r>
                      <a:endParaRPr lang="fa-IR" dirty="0"/>
                    </a:p>
                  </a:txBody>
                  <a:tcPr/>
                </a:tc>
                <a:tc>
                  <a:txBody>
                    <a:bodyPr/>
                    <a:lstStyle/>
                    <a:p>
                      <a:pPr algn="ctr" rtl="1"/>
                      <a:r>
                        <a:rPr lang="fa-IR" dirty="0" smtClean="0"/>
                        <a:t>طبیعت و تربیت: تکانه های فطری از طریق تجربیات فرزند پروری هدایت و کنترل می شوند.</a:t>
                      </a:r>
                      <a:r>
                        <a:rPr lang="fa-IR" baseline="0" dirty="0" smtClean="0"/>
                        <a:t> تجربیات اولیه روند بعدی رشد را تعیین می کنند.</a:t>
                      </a:r>
                      <a:endParaRPr lang="fa-IR" dirty="0"/>
                    </a:p>
                  </a:txBody>
                  <a:tcPr/>
                </a:tc>
                <a:extLst>
                  <a:ext uri="{0D108BD9-81ED-4DB2-BD59-A6C34878D82A}">
                    <a16:rowId xmlns:a16="http://schemas.microsoft.com/office/drawing/2014/main" val="10001"/>
                  </a:ext>
                </a:extLst>
              </a:tr>
              <a:tr h="1358984">
                <a:tc>
                  <a:txBody>
                    <a:bodyPr/>
                    <a:lstStyle/>
                    <a:p>
                      <a:pPr algn="ctr" rtl="1"/>
                      <a:endParaRPr lang="fa-IR" dirty="0" smtClean="0"/>
                    </a:p>
                    <a:p>
                      <a:pPr algn="ctr" rtl="1"/>
                      <a:r>
                        <a:rPr lang="fa-IR" dirty="0" smtClean="0"/>
                        <a:t>رفتار گرایی و نظریه یادگیری اجتماعی </a:t>
                      </a:r>
                      <a:endParaRPr lang="fa-IR" dirty="0"/>
                    </a:p>
                  </a:txBody>
                  <a:tcPr/>
                </a:tc>
                <a:tc>
                  <a:txBody>
                    <a:bodyPr/>
                    <a:lstStyle/>
                    <a:p>
                      <a:pPr algn="ctr" rtl="1"/>
                      <a:r>
                        <a:rPr lang="fa-IR" dirty="0" smtClean="0"/>
                        <a:t>پیوسته:رشد افزایش رفتار های آموخته شده را شامل می شود.</a:t>
                      </a:r>
                      <a:endParaRPr lang="fa-IR" dirty="0"/>
                    </a:p>
                  </a:txBody>
                  <a:tcPr/>
                </a:tc>
                <a:tc>
                  <a:txBody>
                    <a:bodyPr/>
                    <a:lstStyle/>
                    <a:p>
                      <a:pPr algn="ctr" rtl="1"/>
                      <a:r>
                        <a:rPr lang="fa-IR" dirty="0" smtClean="0"/>
                        <a:t>چند دوره ی احتمالی: رفتار هایی که تقویت و الگو برداری شده اند ممکن است از فردی به فرد دیگر تفاوت داشته باشند.</a:t>
                      </a:r>
                      <a:endParaRPr lang="fa-IR" dirty="0"/>
                    </a:p>
                  </a:txBody>
                  <a:tcPr/>
                </a:tc>
                <a:tc>
                  <a:txBody>
                    <a:bodyPr/>
                    <a:lstStyle/>
                    <a:p>
                      <a:pPr algn="ctr" rtl="1"/>
                      <a:r>
                        <a:rPr lang="fa-IR" dirty="0" smtClean="0"/>
                        <a:t>تاکید بر تربیت:رشد حاصل شرطس سازی و سرمشق گیری است.تجربیات اولیه و بعدی اهمیت دارند.</a:t>
                      </a:r>
                      <a:endParaRPr lang="fa-IR" dirty="0"/>
                    </a:p>
                  </a:txBody>
                  <a:tcPr/>
                </a:tc>
                <a:extLst>
                  <a:ext uri="{0D108BD9-81ED-4DB2-BD59-A6C34878D82A}">
                    <a16:rowId xmlns:a16="http://schemas.microsoft.com/office/drawing/2014/main" val="10002"/>
                  </a:ext>
                </a:extLst>
              </a:tr>
              <a:tr h="1348273">
                <a:tc>
                  <a:txBody>
                    <a:bodyPr/>
                    <a:lstStyle/>
                    <a:p>
                      <a:pPr algn="ctr" rtl="1"/>
                      <a:endParaRPr lang="fa-IR" dirty="0" smtClean="0"/>
                    </a:p>
                    <a:p>
                      <a:pPr algn="ctr" rtl="1"/>
                      <a:endParaRPr lang="fa-IR" dirty="0" smtClean="0"/>
                    </a:p>
                    <a:p>
                      <a:pPr algn="ctr" rtl="1"/>
                      <a:r>
                        <a:rPr lang="fa-IR" dirty="0" smtClean="0"/>
                        <a:t>نظریه شناختی_رشدی</a:t>
                      </a:r>
                      <a:r>
                        <a:rPr lang="fa-IR" baseline="0" dirty="0" smtClean="0"/>
                        <a:t> پیاژه </a:t>
                      </a:r>
                      <a:endParaRPr lang="fa-IR" dirty="0"/>
                    </a:p>
                  </a:txBody>
                  <a:tcPr/>
                </a:tc>
                <a:tc>
                  <a:txBody>
                    <a:bodyPr/>
                    <a:lstStyle/>
                    <a:p>
                      <a:pPr algn="ctr" rtl="1"/>
                      <a:r>
                        <a:rPr lang="fa-IR" dirty="0" smtClean="0"/>
                        <a:t>ناپیوسته:</a:t>
                      </a:r>
                      <a:r>
                        <a:rPr lang="fa-IR" baseline="0" dirty="0" smtClean="0"/>
                        <a:t> رشد شناختی بصورت مرحله ای صورت می گیرد.</a:t>
                      </a:r>
                      <a:endParaRPr lang="fa-IR" dirty="0"/>
                    </a:p>
                  </a:txBody>
                  <a:tcPr/>
                </a:tc>
                <a:tc>
                  <a:txBody>
                    <a:bodyPr/>
                    <a:lstStyle/>
                    <a:p>
                      <a:pPr algn="ctr" rtl="1"/>
                      <a:r>
                        <a:rPr lang="fa-IR" dirty="0" smtClean="0"/>
                        <a:t>یک دوره:فرض</a:t>
                      </a:r>
                      <a:r>
                        <a:rPr lang="fa-IR" baseline="0" dirty="0" smtClean="0"/>
                        <a:t> شده که دوره ها همگانی هستند.</a:t>
                      </a:r>
                      <a:endParaRPr lang="fa-IR" dirty="0"/>
                    </a:p>
                  </a:txBody>
                  <a:tcPr/>
                </a:tc>
                <a:tc>
                  <a:txBody>
                    <a:bodyPr/>
                    <a:lstStyle/>
                    <a:p>
                      <a:pPr algn="ctr" rtl="1"/>
                      <a:r>
                        <a:rPr lang="fa-IR" dirty="0" smtClean="0"/>
                        <a:t>طبیعت و تربیت:</a:t>
                      </a:r>
                      <a:r>
                        <a:rPr lang="fa-IR" baseline="0" dirty="0" smtClean="0"/>
                        <a:t> رشد زمانی روی می دهد که مغز رشد کند و کودکان از انگیزه ی فطری خود برای پی بردن به واقعیت در محیط تحریک کننده استفاده کنند. </a:t>
                      </a:r>
                      <a:endParaRPr lang="fa-IR" dirty="0"/>
                    </a:p>
                  </a:txBody>
                  <a:tcPr/>
                </a:tc>
                <a:extLst>
                  <a:ext uri="{0D108BD9-81ED-4DB2-BD59-A6C34878D82A}">
                    <a16:rowId xmlns:a16="http://schemas.microsoft.com/office/drawing/2014/main" val="10003"/>
                  </a:ext>
                </a:extLst>
              </a:tr>
              <a:tr h="1348273">
                <a:tc>
                  <a:txBody>
                    <a:bodyPr/>
                    <a:lstStyle/>
                    <a:p>
                      <a:pPr algn="ctr" rtl="1"/>
                      <a:endParaRPr lang="fa-IR" dirty="0" smtClean="0"/>
                    </a:p>
                    <a:p>
                      <a:pPr algn="ctr" rtl="1"/>
                      <a:endParaRPr lang="fa-IR" dirty="0" smtClean="0"/>
                    </a:p>
                    <a:p>
                      <a:pPr algn="ctr" rtl="1"/>
                      <a:endParaRPr lang="fa-IR" dirty="0" smtClean="0"/>
                    </a:p>
                    <a:p>
                      <a:pPr algn="ctr" rtl="1"/>
                      <a:r>
                        <a:rPr lang="fa-IR" dirty="0" smtClean="0"/>
                        <a:t>پردازش اطلاعات</a:t>
                      </a:r>
                      <a:endParaRPr lang="fa-IR" dirty="0"/>
                    </a:p>
                  </a:txBody>
                  <a:tcPr/>
                </a:tc>
                <a:tc>
                  <a:txBody>
                    <a:bodyPr/>
                    <a:lstStyle/>
                    <a:p>
                      <a:pPr algn="ctr" rtl="1"/>
                      <a:r>
                        <a:rPr lang="fa-IR" dirty="0" smtClean="0"/>
                        <a:t>پیوسته: کودکان و بزرگسالان به تدریج از نظر ادراک،</a:t>
                      </a:r>
                      <a:r>
                        <a:rPr lang="fa-IR" baseline="0" dirty="0" smtClean="0"/>
                        <a:t> توجه، حافظه و مهارت های حل مسئله بهبود می یابند.</a:t>
                      </a:r>
                      <a:endParaRPr lang="fa-IR" dirty="0"/>
                    </a:p>
                  </a:txBody>
                  <a:tcPr/>
                </a:tc>
                <a:tc>
                  <a:txBody>
                    <a:bodyPr/>
                    <a:lstStyle/>
                    <a:p>
                      <a:pPr algn="ctr" rtl="1"/>
                      <a:r>
                        <a:rPr lang="fa-IR" dirty="0" smtClean="0"/>
                        <a:t>یک دوره:</a:t>
                      </a:r>
                      <a:r>
                        <a:rPr lang="fa-IR" baseline="0" dirty="0" smtClean="0"/>
                        <a:t> تغییراتی که مورد بررسی قرار گرفته اند اغلب یا تمام کودکان و بزرگسالان را مشخص می کنند.</a:t>
                      </a:r>
                      <a:endParaRPr lang="fa-IR" dirty="0"/>
                    </a:p>
                  </a:txBody>
                  <a:tcPr/>
                </a:tc>
                <a:tc>
                  <a:txBody>
                    <a:bodyPr/>
                    <a:lstStyle/>
                    <a:p>
                      <a:pPr algn="ctr" rtl="1"/>
                      <a:r>
                        <a:rPr lang="fa-IR" dirty="0" smtClean="0"/>
                        <a:t>طبیعت و تربیت: کودکان و بزرگسالان موجودات فعال و معقولی هستند که وقتی مغز رشد می کند شیوه تفکر خود را تغییر می دهند و با</a:t>
                      </a:r>
                      <a:r>
                        <a:rPr lang="fa-IR" baseline="0" dirty="0" smtClean="0"/>
                        <a:t> در خواستهای محیط تازه روبه رو می شوند. </a:t>
                      </a:r>
                      <a:endParaRPr lang="fa-IR" dirty="0"/>
                    </a:p>
                  </a:txBody>
                  <a:tcPr/>
                </a:tc>
                <a:extLst>
                  <a:ext uri="{0D108BD9-81ED-4DB2-BD59-A6C34878D82A}">
                    <a16:rowId xmlns:a16="http://schemas.microsoft.com/office/drawing/2014/main" val="10004"/>
                  </a:ext>
                </a:extLst>
              </a:tr>
            </a:tbl>
          </a:graphicData>
        </a:graphic>
      </p:graphicFrame>
      <p:sp>
        <p:nvSpPr>
          <p:cNvPr id="3" name="Slide Number Placeholder 2"/>
          <p:cNvSpPr>
            <a:spLocks noGrp="1"/>
          </p:cNvSpPr>
          <p:nvPr>
            <p:ph type="sldNum" sz="quarter" idx="12"/>
          </p:nvPr>
        </p:nvSpPr>
        <p:spPr/>
        <p:txBody>
          <a:bodyPr/>
          <a:lstStyle/>
          <a:p>
            <a:fld id="{221947D8-F89B-4E30-9AFC-72B6C3B72886}" type="slidenum">
              <a:rPr lang="fa-IR" smtClean="0"/>
              <a:pPr/>
              <a:t>30</a:t>
            </a:fld>
            <a:endParaRPr lang="fa-IR"/>
          </a:p>
        </p:txBody>
      </p:sp>
      <p:sp>
        <p:nvSpPr>
          <p:cNvPr id="4" name="Footer Placeholder 3"/>
          <p:cNvSpPr>
            <a:spLocks noGrp="1"/>
          </p:cNvSpPr>
          <p:nvPr>
            <p:ph type="ftr" sz="quarter" idx="11"/>
          </p:nvPr>
        </p:nvSpPr>
        <p:spPr/>
        <p:txBody>
          <a:bodyPr/>
          <a:lstStyle/>
          <a:p>
            <a:r>
              <a:rPr lang="en-US" smtClean="0"/>
              <a:t>www.modirkade.ir</a:t>
            </a:r>
            <a:endParaRPr lang="fa-IR"/>
          </a:p>
        </p:txBody>
      </p:sp>
    </p:spTree>
    <p:extLst>
      <p:ext uri="{BB962C8B-B14F-4D97-AF65-F5344CB8AC3E}">
        <p14:creationId xmlns:p14="http://schemas.microsoft.com/office/powerpoint/2010/main" val="348108865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6632"/>
            <a:ext cx="8229600" cy="6192688"/>
          </a:xfrm>
        </p:spPr>
        <p:txBody>
          <a:bodyPr>
            <a:normAutofit lnSpcReduction="10000"/>
          </a:bodyPr>
          <a:lstStyle/>
          <a:p>
            <a:r>
              <a:rPr lang="fa-IR" sz="2800" dirty="0" smtClean="0">
                <a:cs typeface="B Nazanin" pitchFamily="2" charset="-78"/>
              </a:rPr>
              <a:t>تغییرات زندگی می توانند از بیرون صورت گیرند یا اینکه می توانند از درون فرد ناشی شوند، زیرا افراد، بسیاری </a:t>
            </a:r>
            <a:r>
              <a:rPr lang="fa-IR" sz="2800" dirty="0">
                <a:cs typeface="B Nazanin" pitchFamily="2" charset="-78"/>
              </a:rPr>
              <a:t>از </a:t>
            </a:r>
            <a:r>
              <a:rPr lang="fa-IR" sz="2800" dirty="0" smtClean="0">
                <a:cs typeface="B Nazanin" pitchFamily="2" charset="-78"/>
              </a:rPr>
              <a:t>موقعیت ها و تجربیات خود را انتخاب می کنند، تغییر می دهند، و به وجود می آورند.</a:t>
            </a:r>
          </a:p>
          <a:p>
            <a:endParaRPr lang="fa-IR" sz="2800" dirty="0">
              <a:cs typeface="B Nazanin" pitchFamily="2" charset="-78"/>
            </a:endParaRPr>
          </a:p>
          <a:p>
            <a:endParaRPr lang="fa-IR" sz="2800" dirty="0" smtClean="0">
              <a:cs typeface="B Nazanin" pitchFamily="2" charset="-78"/>
            </a:endParaRPr>
          </a:p>
          <a:p>
            <a:endParaRPr lang="fa-IR" sz="2800" dirty="0" smtClean="0">
              <a:cs typeface="B Nazanin" pitchFamily="2" charset="-78"/>
            </a:endParaRPr>
          </a:p>
          <a:p>
            <a:endParaRPr lang="fa-IR" sz="2800" dirty="0">
              <a:cs typeface="B Nazanin" pitchFamily="2" charset="-78"/>
            </a:endParaRPr>
          </a:p>
          <a:p>
            <a:r>
              <a:rPr lang="fa-IR" sz="2800" dirty="0" smtClean="0">
                <a:cs typeface="B Nazanin" pitchFamily="2" charset="-78"/>
              </a:rPr>
              <a:t>در هر علمی، معمولاً پژوهش ها بر پیش بینی رفتارها استوار هستند که از فرضیه به دست آمده اند.</a:t>
            </a:r>
          </a:p>
          <a:p>
            <a:r>
              <a:rPr lang="fa-IR" sz="2800" dirty="0" smtClean="0">
                <a:solidFill>
                  <a:srgbClr val="FFFF00"/>
                </a:solidFill>
                <a:cs typeface="B Nazanin" pitchFamily="2" charset="-78"/>
              </a:rPr>
              <a:t>روش های پژوهش رایج</a:t>
            </a:r>
          </a:p>
          <a:p>
            <a:r>
              <a:rPr lang="fa-IR" sz="2800" dirty="0" smtClean="0">
                <a:cs typeface="B Nazanin" pitchFamily="2" charset="-78"/>
              </a:rPr>
              <a:t>روشهای پژوهشی رایج عبارتند از: مشاهده منظم، گزارش شخصی، روش بالینی یا مورد پژوهی یک فرد واحد، و قوم نگاری های شرایط زندگی گروه خاصی از افراد.</a:t>
            </a:r>
            <a:endParaRPr lang="fa-IR" sz="2800" dirty="0">
              <a:cs typeface="B Nazanin" pitchFamily="2" charset="-78"/>
            </a:endParaRPr>
          </a:p>
        </p:txBody>
      </p:sp>
      <p:sp>
        <p:nvSpPr>
          <p:cNvPr id="4" name="Flowchart: Preparation 3"/>
          <p:cNvSpPr/>
          <p:nvPr/>
        </p:nvSpPr>
        <p:spPr>
          <a:xfrm>
            <a:off x="2742654" y="1484784"/>
            <a:ext cx="3744416" cy="1584176"/>
          </a:xfrm>
          <a:prstGeom prst="flowChartPreparation">
            <a:avLst/>
          </a:prstGeom>
        </p:spPr>
        <p:style>
          <a:lnRef idx="1">
            <a:schemeClr val="dk1"/>
          </a:lnRef>
          <a:fillRef idx="3">
            <a:schemeClr val="dk1"/>
          </a:fillRef>
          <a:effectRef idx="2">
            <a:schemeClr val="dk1"/>
          </a:effectRef>
          <a:fontRef idx="minor">
            <a:schemeClr val="lt1"/>
          </a:fontRef>
        </p:style>
        <p:txBody>
          <a:bodyPr rtlCol="1" anchor="ctr"/>
          <a:lstStyle/>
          <a:p>
            <a:pPr algn="ctr"/>
            <a:r>
              <a:rPr lang="fa-IR" sz="3200" dirty="0" smtClean="0">
                <a:solidFill>
                  <a:srgbClr val="FF0000"/>
                </a:solidFill>
              </a:rPr>
              <a:t>بررسی رشد</a:t>
            </a:r>
            <a:endParaRPr lang="fa-IR" sz="3200" dirty="0">
              <a:solidFill>
                <a:srgbClr val="FF0000"/>
              </a:solidFill>
            </a:endParaRPr>
          </a:p>
        </p:txBody>
      </p:sp>
      <p:sp>
        <p:nvSpPr>
          <p:cNvPr id="2" name="Slide Number Placeholder 1"/>
          <p:cNvSpPr>
            <a:spLocks noGrp="1"/>
          </p:cNvSpPr>
          <p:nvPr>
            <p:ph type="sldNum" sz="quarter" idx="12"/>
          </p:nvPr>
        </p:nvSpPr>
        <p:spPr/>
        <p:txBody>
          <a:bodyPr/>
          <a:lstStyle/>
          <a:p>
            <a:fld id="{221947D8-F89B-4E30-9AFC-72B6C3B72886}" type="slidenum">
              <a:rPr lang="fa-IR" smtClean="0"/>
              <a:pPr/>
              <a:t>31</a:t>
            </a:fld>
            <a:endParaRPr lang="fa-IR"/>
          </a:p>
        </p:txBody>
      </p:sp>
      <p:sp>
        <p:nvSpPr>
          <p:cNvPr id="5" name="Footer Placeholder 4"/>
          <p:cNvSpPr>
            <a:spLocks noGrp="1"/>
          </p:cNvSpPr>
          <p:nvPr>
            <p:ph type="ftr" sz="quarter" idx="11"/>
          </p:nvPr>
        </p:nvSpPr>
        <p:spPr/>
        <p:txBody>
          <a:bodyPr/>
          <a:lstStyle/>
          <a:p>
            <a:r>
              <a:rPr lang="en-US" smtClean="0"/>
              <a:t>www.modirkade.ir</a:t>
            </a:r>
            <a:endParaRPr lang="fa-IR"/>
          </a:p>
        </p:txBody>
      </p:sp>
    </p:spTree>
    <p:extLst>
      <p:ext uri="{BB962C8B-B14F-4D97-AF65-F5344CB8AC3E}">
        <p14:creationId xmlns:p14="http://schemas.microsoft.com/office/powerpoint/2010/main" val="234130840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88640"/>
            <a:ext cx="8229600" cy="576064"/>
          </a:xfrm>
          <a:solidFill>
            <a:srgbClr val="FF0000"/>
          </a:solidFill>
        </p:spPr>
        <p:txBody>
          <a:bodyPr>
            <a:normAutofit/>
          </a:bodyPr>
          <a:lstStyle/>
          <a:p>
            <a:pPr algn="r"/>
            <a:r>
              <a:rPr lang="fa-IR" sz="2800" dirty="0" smtClean="0"/>
              <a:t>نقاط قوت و ضعف روش های پژوهش رایج</a:t>
            </a:r>
            <a:endParaRPr lang="fa-IR" sz="2800"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815681246"/>
              </p:ext>
            </p:extLst>
          </p:nvPr>
        </p:nvGraphicFramePr>
        <p:xfrm>
          <a:off x="188666" y="836712"/>
          <a:ext cx="8928991" cy="3912487"/>
        </p:xfrm>
        <a:graphic>
          <a:graphicData uri="http://schemas.openxmlformats.org/drawingml/2006/table">
            <a:tbl>
              <a:tblPr rtl="1" firstRow="1" bandRow="1">
                <a:tableStyleId>{5C22544A-7EE6-4342-B048-85BDC9FD1C3A}</a:tableStyleId>
              </a:tblPr>
              <a:tblGrid>
                <a:gridCol w="1292240">
                  <a:extLst>
                    <a:ext uri="{9D8B030D-6E8A-4147-A177-3AD203B41FA5}">
                      <a16:colId xmlns:a16="http://schemas.microsoft.com/office/drawing/2014/main" val="20000"/>
                    </a:ext>
                  </a:extLst>
                </a:gridCol>
                <a:gridCol w="1754916">
                  <a:extLst>
                    <a:ext uri="{9D8B030D-6E8A-4147-A177-3AD203B41FA5}">
                      <a16:colId xmlns:a16="http://schemas.microsoft.com/office/drawing/2014/main" val="20001"/>
                    </a:ext>
                  </a:extLst>
                </a:gridCol>
                <a:gridCol w="2982475">
                  <a:extLst>
                    <a:ext uri="{9D8B030D-6E8A-4147-A177-3AD203B41FA5}">
                      <a16:colId xmlns:a16="http://schemas.microsoft.com/office/drawing/2014/main" val="20002"/>
                    </a:ext>
                  </a:extLst>
                </a:gridCol>
                <a:gridCol w="2899360">
                  <a:extLst>
                    <a:ext uri="{9D8B030D-6E8A-4147-A177-3AD203B41FA5}">
                      <a16:colId xmlns:a16="http://schemas.microsoft.com/office/drawing/2014/main" val="20003"/>
                    </a:ext>
                  </a:extLst>
                </a:gridCol>
              </a:tblGrid>
              <a:tr h="437767">
                <a:tc>
                  <a:txBody>
                    <a:bodyPr/>
                    <a:lstStyle/>
                    <a:p>
                      <a:pPr algn="ctr" rtl="1"/>
                      <a:r>
                        <a:rPr lang="fa-IR" dirty="0" smtClean="0"/>
                        <a:t>روش</a:t>
                      </a:r>
                      <a:endParaRPr lang="fa-IR" dirty="0"/>
                    </a:p>
                  </a:txBody>
                  <a:tcPr/>
                </a:tc>
                <a:tc>
                  <a:txBody>
                    <a:bodyPr/>
                    <a:lstStyle/>
                    <a:p>
                      <a:pPr algn="ctr" rtl="1"/>
                      <a:r>
                        <a:rPr lang="fa-IR" dirty="0" smtClean="0"/>
                        <a:t>شرح</a:t>
                      </a:r>
                      <a:endParaRPr lang="fa-IR" dirty="0"/>
                    </a:p>
                  </a:txBody>
                  <a:tcPr/>
                </a:tc>
                <a:tc>
                  <a:txBody>
                    <a:bodyPr/>
                    <a:lstStyle/>
                    <a:p>
                      <a:pPr algn="ctr" rtl="1"/>
                      <a:r>
                        <a:rPr lang="fa-IR" dirty="0" smtClean="0"/>
                        <a:t>نقاط قوت</a:t>
                      </a:r>
                      <a:endParaRPr lang="fa-IR" dirty="0"/>
                    </a:p>
                  </a:txBody>
                  <a:tcPr/>
                </a:tc>
                <a:tc>
                  <a:txBody>
                    <a:bodyPr/>
                    <a:lstStyle/>
                    <a:p>
                      <a:pPr algn="ctr" rtl="1"/>
                      <a:r>
                        <a:rPr lang="fa-IR" dirty="0" smtClean="0"/>
                        <a:t>نقاط ضعف</a:t>
                      </a:r>
                      <a:endParaRPr lang="fa-IR" dirty="0"/>
                    </a:p>
                  </a:txBody>
                  <a:tcPr/>
                </a:tc>
                <a:extLst>
                  <a:ext uri="{0D108BD9-81ED-4DB2-BD59-A6C34878D82A}">
                    <a16:rowId xmlns:a16="http://schemas.microsoft.com/office/drawing/2014/main" val="10000"/>
                  </a:ext>
                </a:extLst>
              </a:tr>
              <a:tr h="620545">
                <a:tc>
                  <a:txBody>
                    <a:bodyPr/>
                    <a:lstStyle/>
                    <a:p>
                      <a:pPr algn="ctr" rtl="1"/>
                      <a:r>
                        <a:rPr lang="fa-IR" sz="2000" dirty="0" smtClean="0">
                          <a:solidFill>
                            <a:srgbClr val="FF0000"/>
                          </a:solidFill>
                        </a:rPr>
                        <a:t>مشاهده منظم</a:t>
                      </a:r>
                    </a:p>
                    <a:p>
                      <a:pPr rtl="1"/>
                      <a:endParaRPr lang="fa-IR" dirty="0"/>
                    </a:p>
                  </a:txBody>
                  <a:tcPr/>
                </a:tc>
                <a:tc>
                  <a:txBody>
                    <a:bodyPr/>
                    <a:lstStyle/>
                    <a:p>
                      <a:pPr rtl="1"/>
                      <a:endParaRPr lang="fa-IR" dirty="0"/>
                    </a:p>
                  </a:txBody>
                  <a:tcPr/>
                </a:tc>
                <a:tc>
                  <a:txBody>
                    <a:bodyPr/>
                    <a:lstStyle/>
                    <a:p>
                      <a:pPr rtl="1"/>
                      <a:endParaRPr lang="fa-IR"/>
                    </a:p>
                  </a:txBody>
                  <a:tcPr/>
                </a:tc>
                <a:tc>
                  <a:txBody>
                    <a:bodyPr/>
                    <a:lstStyle/>
                    <a:p>
                      <a:pPr rtl="1"/>
                      <a:endParaRPr lang="fa-IR"/>
                    </a:p>
                  </a:txBody>
                  <a:tcPr/>
                </a:tc>
                <a:extLst>
                  <a:ext uri="{0D108BD9-81ED-4DB2-BD59-A6C34878D82A}">
                    <a16:rowId xmlns:a16="http://schemas.microsoft.com/office/drawing/2014/main" val="10001"/>
                  </a:ext>
                </a:extLst>
              </a:tr>
              <a:tr h="846197">
                <a:tc>
                  <a:txBody>
                    <a:bodyPr/>
                    <a:lstStyle/>
                    <a:p>
                      <a:pPr rtl="1"/>
                      <a:r>
                        <a:rPr lang="fa-IR" dirty="0" smtClean="0">
                          <a:solidFill>
                            <a:schemeClr val="bg2">
                              <a:lumMod val="10000"/>
                            </a:schemeClr>
                          </a:solidFill>
                        </a:rPr>
                        <a:t>مشاهده طبیعی</a:t>
                      </a:r>
                      <a:endParaRPr lang="fa-IR" dirty="0">
                        <a:solidFill>
                          <a:schemeClr val="bg2">
                            <a:lumMod val="10000"/>
                          </a:schemeClr>
                        </a:solidFill>
                      </a:endParaRPr>
                    </a:p>
                  </a:txBody>
                  <a:tcPr/>
                </a:tc>
                <a:tc>
                  <a:txBody>
                    <a:bodyPr/>
                    <a:lstStyle/>
                    <a:p>
                      <a:pPr rtl="1"/>
                      <a:r>
                        <a:rPr lang="fa-IR" dirty="0" smtClean="0"/>
                        <a:t>مشاهده رفتار در موقعیت های طبیعی</a:t>
                      </a:r>
                      <a:endParaRPr lang="fa-IR" dirty="0"/>
                    </a:p>
                  </a:txBody>
                  <a:tcPr/>
                </a:tc>
                <a:tc>
                  <a:txBody>
                    <a:bodyPr/>
                    <a:lstStyle/>
                    <a:p>
                      <a:pPr rtl="1"/>
                      <a:r>
                        <a:rPr lang="fa-IR" dirty="0" smtClean="0"/>
                        <a:t>زندگی روز مره ی آزمودنی ها</a:t>
                      </a:r>
                      <a:r>
                        <a:rPr lang="fa-IR" baseline="0" dirty="0" smtClean="0"/>
                        <a:t> را منعکس می کند.</a:t>
                      </a:r>
                      <a:endParaRPr lang="fa-IR" dirty="0"/>
                    </a:p>
                  </a:txBody>
                  <a:tcPr/>
                </a:tc>
                <a:tc>
                  <a:txBody>
                    <a:bodyPr/>
                    <a:lstStyle/>
                    <a:p>
                      <a:pPr rtl="1"/>
                      <a:r>
                        <a:rPr lang="fa-IR" dirty="0" smtClean="0"/>
                        <a:t>نمی تواند شرایطی را که آزمودنی ها تحت تاثیر آن مورد مشاهده قرار می گیرند کنترل کند.</a:t>
                      </a:r>
                      <a:endParaRPr lang="fa-IR" dirty="0"/>
                    </a:p>
                  </a:txBody>
                  <a:tcPr/>
                </a:tc>
                <a:extLst>
                  <a:ext uri="{0D108BD9-81ED-4DB2-BD59-A6C34878D82A}">
                    <a16:rowId xmlns:a16="http://schemas.microsoft.com/office/drawing/2014/main" val="10002"/>
                  </a:ext>
                </a:extLst>
              </a:tr>
              <a:tr h="1081459">
                <a:tc>
                  <a:txBody>
                    <a:bodyPr/>
                    <a:lstStyle/>
                    <a:p>
                      <a:pPr rtl="1"/>
                      <a:r>
                        <a:rPr lang="fa-IR" dirty="0" smtClean="0">
                          <a:solidFill>
                            <a:schemeClr val="bg2">
                              <a:lumMod val="10000"/>
                            </a:schemeClr>
                          </a:solidFill>
                        </a:rPr>
                        <a:t>مشاهده ساخت دار</a:t>
                      </a:r>
                      <a:endParaRPr lang="fa-IR" dirty="0">
                        <a:solidFill>
                          <a:schemeClr val="bg2">
                            <a:lumMod val="10000"/>
                          </a:schemeClr>
                        </a:solidFill>
                      </a:endParaRPr>
                    </a:p>
                  </a:txBody>
                  <a:tcPr/>
                </a:tc>
                <a:tc>
                  <a:txBody>
                    <a:bodyPr/>
                    <a:lstStyle/>
                    <a:p>
                      <a:pPr rtl="1"/>
                      <a:r>
                        <a:rPr lang="fa-IR" dirty="0" smtClean="0"/>
                        <a:t>مشاهده رفتار در آزمایشگاه</a:t>
                      </a:r>
                      <a:r>
                        <a:rPr lang="fa-IR" baseline="0" dirty="0" smtClean="0"/>
                        <a:t> </a:t>
                      </a:r>
                      <a:r>
                        <a:rPr lang="fa-IR" dirty="0" smtClean="0"/>
                        <a:t>که شرایط برای همه آزمودنی ها یکسان هستند.</a:t>
                      </a:r>
                      <a:endParaRPr lang="fa-IR" dirty="0"/>
                    </a:p>
                  </a:txBody>
                  <a:tcPr/>
                </a:tc>
                <a:tc>
                  <a:txBody>
                    <a:bodyPr/>
                    <a:lstStyle/>
                    <a:p>
                      <a:pPr rtl="1"/>
                      <a:r>
                        <a:rPr lang="fa-IR" dirty="0" smtClean="0"/>
                        <a:t>به هر آزمودنی برای آشکار ساختن رفتار مورد علاقه،</a:t>
                      </a:r>
                      <a:r>
                        <a:rPr lang="fa-IR" baseline="0" dirty="0" smtClean="0"/>
                        <a:t> فرصت برابری می دهند.</a:t>
                      </a:r>
                      <a:endParaRPr lang="fa-IR" dirty="0"/>
                    </a:p>
                  </a:txBody>
                  <a:tcPr/>
                </a:tc>
                <a:tc>
                  <a:txBody>
                    <a:bodyPr/>
                    <a:lstStyle/>
                    <a:p>
                      <a:pPr rtl="1"/>
                      <a:r>
                        <a:rPr lang="fa-IR" dirty="0" smtClean="0"/>
                        <a:t>ممکن است نحوه رفتار آزمودنی ها در زندگی روزمره را روشن نسازد.</a:t>
                      </a:r>
                      <a:endParaRPr lang="fa-IR" dirty="0"/>
                    </a:p>
                  </a:txBody>
                  <a:tcPr/>
                </a:tc>
                <a:extLst>
                  <a:ext uri="{0D108BD9-81ED-4DB2-BD59-A6C34878D82A}">
                    <a16:rowId xmlns:a16="http://schemas.microsoft.com/office/drawing/2014/main" val="10003"/>
                  </a:ext>
                </a:extLst>
              </a:tr>
              <a:tr h="475327">
                <a:tc>
                  <a:txBody>
                    <a:bodyPr/>
                    <a:lstStyle/>
                    <a:p>
                      <a:pPr rtl="1"/>
                      <a:r>
                        <a:rPr lang="fa-IR" sz="2000" dirty="0" smtClean="0">
                          <a:solidFill>
                            <a:srgbClr val="FF0000"/>
                          </a:solidFill>
                        </a:rPr>
                        <a:t>گزارش های شخصی</a:t>
                      </a:r>
                      <a:endParaRPr lang="fa-IR" sz="2000" dirty="0">
                        <a:solidFill>
                          <a:srgbClr val="FF0000"/>
                        </a:solidFill>
                      </a:endParaRPr>
                    </a:p>
                  </a:txBody>
                  <a:tcPr/>
                </a:tc>
                <a:tc>
                  <a:txBody>
                    <a:bodyPr/>
                    <a:lstStyle/>
                    <a:p>
                      <a:pPr rtl="1"/>
                      <a:endParaRPr lang="fa-IR" dirty="0"/>
                    </a:p>
                  </a:txBody>
                  <a:tcPr/>
                </a:tc>
                <a:tc>
                  <a:txBody>
                    <a:bodyPr/>
                    <a:lstStyle/>
                    <a:p>
                      <a:pPr rtl="1"/>
                      <a:endParaRPr lang="fa-IR" dirty="0"/>
                    </a:p>
                  </a:txBody>
                  <a:tcPr/>
                </a:tc>
                <a:tc>
                  <a:txBody>
                    <a:bodyPr/>
                    <a:lstStyle/>
                    <a:p>
                      <a:pPr rtl="1"/>
                      <a:endParaRPr lang="fa-IR" dirty="0"/>
                    </a:p>
                  </a:txBody>
                  <a:tcPr/>
                </a:tc>
                <a:extLst>
                  <a:ext uri="{0D108BD9-81ED-4DB2-BD59-A6C34878D82A}">
                    <a16:rowId xmlns:a16="http://schemas.microsoft.com/office/drawing/2014/main" val="10004"/>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2490087673"/>
              </p:ext>
            </p:extLst>
          </p:nvPr>
        </p:nvGraphicFramePr>
        <p:xfrm>
          <a:off x="232543" y="4725144"/>
          <a:ext cx="8911457" cy="1676400"/>
        </p:xfrm>
        <a:graphic>
          <a:graphicData uri="http://schemas.openxmlformats.org/drawingml/2006/table">
            <a:tbl>
              <a:tblPr rtl="1" firstRow="1" bandRow="1">
                <a:tableStyleId>{5C22544A-7EE6-4342-B048-85BDC9FD1C3A}</a:tableStyleId>
              </a:tblPr>
              <a:tblGrid>
                <a:gridCol w="1327546">
                  <a:extLst>
                    <a:ext uri="{9D8B030D-6E8A-4147-A177-3AD203B41FA5}">
                      <a16:colId xmlns:a16="http://schemas.microsoft.com/office/drawing/2014/main" val="20000"/>
                    </a:ext>
                  </a:extLst>
                </a:gridCol>
                <a:gridCol w="1786533">
                  <a:extLst>
                    <a:ext uri="{9D8B030D-6E8A-4147-A177-3AD203B41FA5}">
                      <a16:colId xmlns:a16="http://schemas.microsoft.com/office/drawing/2014/main" val="20001"/>
                    </a:ext>
                  </a:extLst>
                </a:gridCol>
                <a:gridCol w="2934122">
                  <a:extLst>
                    <a:ext uri="{9D8B030D-6E8A-4147-A177-3AD203B41FA5}">
                      <a16:colId xmlns:a16="http://schemas.microsoft.com/office/drawing/2014/main" val="20002"/>
                    </a:ext>
                  </a:extLst>
                </a:gridCol>
                <a:gridCol w="2654976">
                  <a:extLst>
                    <a:ext uri="{9D8B030D-6E8A-4147-A177-3AD203B41FA5}">
                      <a16:colId xmlns:a16="http://schemas.microsoft.com/office/drawing/2014/main" val="20003"/>
                    </a:ext>
                  </a:extLst>
                </a:gridCol>
                <a:gridCol w="208280">
                  <a:extLst>
                    <a:ext uri="{9D8B030D-6E8A-4147-A177-3AD203B41FA5}">
                      <a16:colId xmlns:a16="http://schemas.microsoft.com/office/drawing/2014/main" val="20004"/>
                    </a:ext>
                  </a:extLst>
                </a:gridCol>
              </a:tblGrid>
              <a:tr h="958416">
                <a:tc>
                  <a:txBody>
                    <a:bodyPr/>
                    <a:lstStyle/>
                    <a:p>
                      <a:pPr rtl="1"/>
                      <a:r>
                        <a:rPr lang="fa-IR" sz="1800" dirty="0" smtClean="0">
                          <a:solidFill>
                            <a:srgbClr val="FFFF00"/>
                          </a:solidFill>
                        </a:rPr>
                        <a:t>مصاحبه</a:t>
                      </a:r>
                      <a:r>
                        <a:rPr lang="fa-IR" sz="1600" dirty="0" smtClean="0">
                          <a:solidFill>
                            <a:srgbClr val="FFFF00"/>
                          </a:solidFill>
                        </a:rPr>
                        <a:t> بالینی</a:t>
                      </a:r>
                      <a:endParaRPr lang="fa-IR" sz="1600" dirty="0">
                        <a:solidFill>
                          <a:srgbClr val="FFFF00"/>
                        </a:solidFill>
                      </a:endParaRPr>
                    </a:p>
                  </a:txBody>
                  <a:tcPr/>
                </a:tc>
                <a:tc>
                  <a:txBody>
                    <a:bodyPr/>
                    <a:lstStyle/>
                    <a:p>
                      <a:pPr rtl="1"/>
                      <a:r>
                        <a:rPr lang="fa-IR" sz="1600" dirty="0" smtClean="0"/>
                        <a:t>روش مصاحبه انعطاف پذیر که به موجب آن پژوهشگر</a:t>
                      </a:r>
                      <a:r>
                        <a:rPr lang="fa-IR" sz="1600" baseline="0" dirty="0" smtClean="0"/>
                        <a:t> اطلاعات کاملی از افکار آزمودنی به دست می اورد.</a:t>
                      </a:r>
                      <a:endParaRPr lang="fa-IR" sz="1600" dirty="0"/>
                    </a:p>
                  </a:txBody>
                  <a:tcPr/>
                </a:tc>
                <a:tc>
                  <a:txBody>
                    <a:bodyPr/>
                    <a:lstStyle/>
                    <a:p>
                      <a:pPr rtl="1"/>
                      <a:r>
                        <a:rPr lang="fa-IR" dirty="0" smtClean="0"/>
                        <a:t>تا حد امکان به نحوه</a:t>
                      </a:r>
                      <a:r>
                        <a:rPr lang="fa-IR" baseline="0" dirty="0" smtClean="0"/>
                        <a:t> ای که آزمودنی ها در زندگی روزمره فکر می کنند نزدیک است در مدت زمان کوتاهی اطلاعات زیادی را به دست آورد. </a:t>
                      </a:r>
                      <a:endParaRPr lang="fa-IR" dirty="0"/>
                    </a:p>
                  </a:txBody>
                  <a:tcPr/>
                </a:tc>
                <a:tc>
                  <a:txBody>
                    <a:bodyPr/>
                    <a:lstStyle/>
                    <a:p>
                      <a:pPr rtl="1"/>
                      <a:r>
                        <a:rPr lang="fa-IR" dirty="0" smtClean="0"/>
                        <a:t>ممکن است آزمودنی ها اطلاعات دقیقی را در اختیار نگذارند.روش های انعطاف پذیر، مقایسه پاسخ های افراد را دشوار می کند.</a:t>
                      </a:r>
                      <a:endParaRPr lang="fa-IR" dirty="0"/>
                    </a:p>
                  </a:txBody>
                  <a:tcPr/>
                </a:tc>
                <a:tc>
                  <a:txBody>
                    <a:bodyPr/>
                    <a:lstStyle/>
                    <a:p>
                      <a:pPr rtl="1"/>
                      <a:endParaRPr lang="fa-IR" dirty="0"/>
                    </a:p>
                  </a:txBody>
                  <a:tcPr/>
                </a:tc>
                <a:extLst>
                  <a:ext uri="{0D108BD9-81ED-4DB2-BD59-A6C34878D82A}">
                    <a16:rowId xmlns:a16="http://schemas.microsoft.com/office/drawing/2014/main" val="10000"/>
                  </a:ext>
                </a:extLst>
              </a:tr>
              <a:tr h="129520">
                <a:tc>
                  <a:txBody>
                    <a:bodyPr/>
                    <a:lstStyle/>
                    <a:p>
                      <a:pPr rtl="1"/>
                      <a:endParaRPr lang="fa-IR" dirty="0"/>
                    </a:p>
                  </a:txBody>
                  <a:tcPr/>
                </a:tc>
                <a:tc>
                  <a:txBody>
                    <a:bodyPr/>
                    <a:lstStyle/>
                    <a:p>
                      <a:pPr rtl="1"/>
                      <a:endParaRPr lang="fa-IR"/>
                    </a:p>
                  </a:txBody>
                  <a:tcPr/>
                </a:tc>
                <a:tc>
                  <a:txBody>
                    <a:bodyPr/>
                    <a:lstStyle/>
                    <a:p>
                      <a:pPr rtl="1"/>
                      <a:endParaRPr lang="fa-IR"/>
                    </a:p>
                  </a:txBody>
                  <a:tcPr/>
                </a:tc>
                <a:tc>
                  <a:txBody>
                    <a:bodyPr/>
                    <a:lstStyle/>
                    <a:p>
                      <a:pPr rtl="1"/>
                      <a:endParaRPr lang="fa-IR"/>
                    </a:p>
                  </a:txBody>
                  <a:tcPr/>
                </a:tc>
                <a:tc>
                  <a:txBody>
                    <a:bodyPr/>
                    <a:lstStyle/>
                    <a:p>
                      <a:pPr rtl="1"/>
                      <a:endParaRPr lang="fa-IR" dirty="0"/>
                    </a:p>
                  </a:txBody>
                  <a:tcPr/>
                </a:tc>
                <a:extLst>
                  <a:ext uri="{0D108BD9-81ED-4DB2-BD59-A6C34878D82A}">
                    <a16:rowId xmlns:a16="http://schemas.microsoft.com/office/drawing/2014/main" val="10001"/>
                  </a:ext>
                </a:extLst>
              </a:tr>
            </a:tbl>
          </a:graphicData>
        </a:graphic>
      </p:graphicFrame>
      <p:sp>
        <p:nvSpPr>
          <p:cNvPr id="3" name="Slide Number Placeholder 2"/>
          <p:cNvSpPr>
            <a:spLocks noGrp="1"/>
          </p:cNvSpPr>
          <p:nvPr>
            <p:ph type="sldNum" sz="quarter" idx="12"/>
          </p:nvPr>
        </p:nvSpPr>
        <p:spPr/>
        <p:txBody>
          <a:bodyPr/>
          <a:lstStyle/>
          <a:p>
            <a:fld id="{221947D8-F89B-4E30-9AFC-72B6C3B72886}" type="slidenum">
              <a:rPr lang="fa-IR" smtClean="0"/>
              <a:pPr/>
              <a:t>32</a:t>
            </a:fld>
            <a:endParaRPr lang="fa-IR"/>
          </a:p>
        </p:txBody>
      </p:sp>
      <p:sp>
        <p:nvSpPr>
          <p:cNvPr id="6" name="Footer Placeholder 5"/>
          <p:cNvSpPr>
            <a:spLocks noGrp="1"/>
          </p:cNvSpPr>
          <p:nvPr>
            <p:ph type="ftr" sz="quarter" idx="11"/>
          </p:nvPr>
        </p:nvSpPr>
        <p:spPr/>
        <p:txBody>
          <a:bodyPr/>
          <a:lstStyle/>
          <a:p>
            <a:r>
              <a:rPr lang="en-US" smtClean="0"/>
              <a:t>www.modirkade.ir</a:t>
            </a:r>
            <a:endParaRPr lang="fa-IR"/>
          </a:p>
        </p:txBody>
      </p:sp>
    </p:spTree>
    <p:extLst>
      <p:ext uri="{BB962C8B-B14F-4D97-AF65-F5344CB8AC3E}">
        <p14:creationId xmlns:p14="http://schemas.microsoft.com/office/powerpoint/2010/main" val="35887712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02299856"/>
              </p:ext>
            </p:extLst>
          </p:nvPr>
        </p:nvGraphicFramePr>
        <p:xfrm>
          <a:off x="0" y="0"/>
          <a:ext cx="9144000" cy="6309360"/>
        </p:xfrm>
        <a:graphic>
          <a:graphicData uri="http://schemas.openxmlformats.org/drawingml/2006/table">
            <a:tbl>
              <a:tblPr rtl="1" firstRow="1" bandRow="1">
                <a:tableStyleId>{5C22544A-7EE6-4342-B048-85BDC9FD1C3A}</a:tableStyleId>
              </a:tblPr>
              <a:tblGrid>
                <a:gridCol w="2286000">
                  <a:extLst>
                    <a:ext uri="{9D8B030D-6E8A-4147-A177-3AD203B41FA5}">
                      <a16:colId xmlns:a16="http://schemas.microsoft.com/office/drawing/2014/main" val="20000"/>
                    </a:ext>
                  </a:extLst>
                </a:gridCol>
                <a:gridCol w="2286000">
                  <a:extLst>
                    <a:ext uri="{9D8B030D-6E8A-4147-A177-3AD203B41FA5}">
                      <a16:colId xmlns:a16="http://schemas.microsoft.com/office/drawing/2014/main" val="20001"/>
                    </a:ext>
                  </a:extLst>
                </a:gridCol>
                <a:gridCol w="2286000">
                  <a:extLst>
                    <a:ext uri="{9D8B030D-6E8A-4147-A177-3AD203B41FA5}">
                      <a16:colId xmlns:a16="http://schemas.microsoft.com/office/drawing/2014/main" val="20002"/>
                    </a:ext>
                  </a:extLst>
                </a:gridCol>
                <a:gridCol w="2286000">
                  <a:extLst>
                    <a:ext uri="{9D8B030D-6E8A-4147-A177-3AD203B41FA5}">
                      <a16:colId xmlns:a16="http://schemas.microsoft.com/office/drawing/2014/main" val="20003"/>
                    </a:ext>
                  </a:extLst>
                </a:gridCol>
              </a:tblGrid>
              <a:tr h="1887083">
                <a:tc>
                  <a:txBody>
                    <a:bodyPr/>
                    <a:lstStyle/>
                    <a:p>
                      <a:pPr algn="ctr" rtl="1"/>
                      <a:endParaRPr lang="fa-IR" dirty="0" smtClean="0"/>
                    </a:p>
                    <a:p>
                      <a:pPr algn="ctr" rtl="1"/>
                      <a:endParaRPr lang="fa-IR" dirty="0" smtClean="0"/>
                    </a:p>
                    <a:p>
                      <a:pPr algn="ctr" rtl="1"/>
                      <a:endParaRPr lang="fa-IR" dirty="0" smtClean="0"/>
                    </a:p>
                    <a:p>
                      <a:pPr algn="ctr" rtl="1"/>
                      <a:r>
                        <a:rPr lang="fa-IR" dirty="0" smtClean="0">
                          <a:solidFill>
                            <a:srgbClr val="FFFF00"/>
                          </a:solidFill>
                        </a:rPr>
                        <a:t>مصاحبه</a:t>
                      </a:r>
                      <a:r>
                        <a:rPr lang="fa-IR" baseline="0" dirty="0" smtClean="0">
                          <a:solidFill>
                            <a:srgbClr val="FFFF00"/>
                          </a:solidFill>
                        </a:rPr>
                        <a:t> ساخت دار،پرسشنامه ها، و آزمون ها</a:t>
                      </a:r>
                      <a:endParaRPr lang="fa-IR" dirty="0">
                        <a:solidFill>
                          <a:srgbClr val="FFFF00"/>
                        </a:solidFill>
                      </a:endParaRPr>
                    </a:p>
                  </a:txBody>
                  <a:tcPr/>
                </a:tc>
                <a:tc>
                  <a:txBody>
                    <a:bodyPr/>
                    <a:lstStyle/>
                    <a:p>
                      <a:pPr algn="ctr" rtl="1"/>
                      <a:r>
                        <a:rPr lang="fa-IR" dirty="0" smtClean="0"/>
                        <a:t>ابزارهای خودسنجی که در آنها از هر شرکت کننده</a:t>
                      </a:r>
                      <a:r>
                        <a:rPr lang="fa-IR" baseline="0" dirty="0" smtClean="0"/>
                        <a:t> سوال های یکسانی را به روش یکسان می پرسند.</a:t>
                      </a:r>
                      <a:endParaRPr lang="fa-IR" dirty="0"/>
                    </a:p>
                  </a:txBody>
                  <a:tcPr/>
                </a:tc>
                <a:tc>
                  <a:txBody>
                    <a:bodyPr/>
                    <a:lstStyle/>
                    <a:p>
                      <a:pPr algn="ctr" rtl="1"/>
                      <a:r>
                        <a:rPr lang="fa-IR" dirty="0" smtClean="0"/>
                        <a:t>مقایسه پاسخ های آزمودنی ها و گردآوری اطلاعات مناسب را امکان پذیر می کند. پژوشگران می توانند گزینه های پاسخی را مشخص کنند که شاید آزمودنی ها در مصاحبه</a:t>
                      </a:r>
                      <a:r>
                        <a:rPr lang="fa-IR" baseline="0" dirty="0" smtClean="0"/>
                        <a:t> باز پاسخ به آنها فکر نکرده باشند.</a:t>
                      </a:r>
                      <a:endParaRPr lang="fa-IR" dirty="0"/>
                    </a:p>
                  </a:txBody>
                  <a:tcPr/>
                </a:tc>
                <a:tc>
                  <a:txBody>
                    <a:bodyPr/>
                    <a:lstStyle/>
                    <a:p>
                      <a:pPr algn="ctr" rtl="1"/>
                      <a:r>
                        <a:rPr lang="fa-IR" dirty="0" smtClean="0"/>
                        <a:t>به اندازه مصاحبه بالینی اطلاعات در اختیار نمی گذارد. پاسخ ها باز هم در معرض گزارش های نادرست قرار دارند.</a:t>
                      </a:r>
                      <a:endParaRPr lang="fa-IR" dirty="0"/>
                    </a:p>
                  </a:txBody>
                  <a:tcPr/>
                </a:tc>
                <a:extLst>
                  <a:ext uri="{0D108BD9-81ED-4DB2-BD59-A6C34878D82A}">
                    <a16:rowId xmlns:a16="http://schemas.microsoft.com/office/drawing/2014/main" val="10000"/>
                  </a:ext>
                </a:extLst>
              </a:tr>
              <a:tr h="1444744">
                <a:tc>
                  <a:txBody>
                    <a:bodyPr/>
                    <a:lstStyle/>
                    <a:p>
                      <a:pPr algn="ctr" rtl="1"/>
                      <a:endParaRPr lang="fa-IR" dirty="0" smtClean="0"/>
                    </a:p>
                    <a:p>
                      <a:pPr algn="ctr" rtl="1"/>
                      <a:r>
                        <a:rPr lang="fa-IR" dirty="0" smtClean="0">
                          <a:solidFill>
                            <a:srgbClr val="FF0000"/>
                          </a:solidFill>
                        </a:rPr>
                        <a:t>روش بالینی یا مورد پژوهشی</a:t>
                      </a:r>
                      <a:endParaRPr lang="fa-IR" dirty="0">
                        <a:solidFill>
                          <a:srgbClr val="FF0000"/>
                        </a:solidFill>
                      </a:endParaRPr>
                    </a:p>
                  </a:txBody>
                  <a:tcPr/>
                </a:tc>
                <a:tc>
                  <a:txBody>
                    <a:bodyPr/>
                    <a:lstStyle/>
                    <a:p>
                      <a:pPr algn="r" rtl="1"/>
                      <a:r>
                        <a:rPr lang="fa-IR" dirty="0" smtClean="0"/>
                        <a:t>با ترکیب کردن مصاحبه ها،</a:t>
                      </a:r>
                      <a:r>
                        <a:rPr lang="fa-IR" baseline="0" dirty="0" smtClean="0"/>
                        <a:t> مشاهده ها، و نمرات آزمون ، تصویر کاملی از عملکرد روانشناختی فرد به دست می آید.</a:t>
                      </a:r>
                      <a:endParaRPr lang="fa-IR" dirty="0"/>
                    </a:p>
                  </a:txBody>
                  <a:tcPr/>
                </a:tc>
                <a:tc>
                  <a:txBody>
                    <a:bodyPr/>
                    <a:lstStyle/>
                    <a:p>
                      <a:pPr algn="ctr" rtl="1"/>
                      <a:r>
                        <a:rPr lang="fa-IR" dirty="0" smtClean="0"/>
                        <a:t>درباره ی عواملی که بر رشد تاثیر می گذارند،آگاهی</a:t>
                      </a:r>
                      <a:r>
                        <a:rPr lang="fa-IR" baseline="0" dirty="0" smtClean="0"/>
                        <a:t> غنی و توصیفی تامین می کند.</a:t>
                      </a:r>
                      <a:endParaRPr lang="fa-IR" dirty="0"/>
                    </a:p>
                  </a:txBody>
                  <a:tcPr/>
                </a:tc>
                <a:tc>
                  <a:txBody>
                    <a:bodyPr/>
                    <a:lstStyle/>
                    <a:p>
                      <a:pPr algn="ctr" rtl="1"/>
                      <a:r>
                        <a:rPr lang="fa-IR" dirty="0" smtClean="0"/>
                        <a:t>امکان دارد که ترجیحات</a:t>
                      </a:r>
                      <a:r>
                        <a:rPr lang="fa-IR" baseline="0" dirty="0" smtClean="0"/>
                        <a:t>  نظری پژوهشگران را تحریف کنند.یافته ها را نمی توان در مورد افرادی غیر از آزمودنی به کار برد.</a:t>
                      </a:r>
                      <a:endParaRPr lang="fa-IR" dirty="0"/>
                    </a:p>
                  </a:txBody>
                  <a:tcPr/>
                </a:tc>
                <a:extLst>
                  <a:ext uri="{0D108BD9-81ED-4DB2-BD59-A6C34878D82A}">
                    <a16:rowId xmlns:a16="http://schemas.microsoft.com/office/drawing/2014/main" val="10001"/>
                  </a:ext>
                </a:extLst>
              </a:tr>
              <a:tr h="1887083">
                <a:tc>
                  <a:txBody>
                    <a:bodyPr/>
                    <a:lstStyle/>
                    <a:p>
                      <a:pPr algn="ctr" rtl="1"/>
                      <a:endParaRPr lang="fa-IR" dirty="0" smtClean="0"/>
                    </a:p>
                    <a:p>
                      <a:pPr algn="ctr" rtl="1"/>
                      <a:endParaRPr lang="fa-IR" dirty="0" smtClean="0"/>
                    </a:p>
                    <a:p>
                      <a:pPr algn="ctr" rtl="1"/>
                      <a:endParaRPr lang="fa-IR" dirty="0" smtClean="0"/>
                    </a:p>
                    <a:p>
                      <a:pPr algn="ctr" rtl="1"/>
                      <a:r>
                        <a:rPr lang="fa-IR" dirty="0" smtClean="0">
                          <a:solidFill>
                            <a:srgbClr val="FF0000"/>
                          </a:solidFill>
                        </a:rPr>
                        <a:t>قوم نگاری</a:t>
                      </a:r>
                      <a:endParaRPr lang="fa-IR" dirty="0">
                        <a:solidFill>
                          <a:srgbClr val="FF0000"/>
                        </a:solidFill>
                      </a:endParaRPr>
                    </a:p>
                  </a:txBody>
                  <a:tcPr/>
                </a:tc>
                <a:tc>
                  <a:txBody>
                    <a:bodyPr/>
                    <a:lstStyle/>
                    <a:p>
                      <a:pPr rtl="1"/>
                      <a:r>
                        <a:rPr lang="fa-IR" dirty="0" smtClean="0"/>
                        <a:t>آگاهی از یک فرهنگ</a:t>
                      </a:r>
                      <a:r>
                        <a:rPr lang="fa-IR" baseline="0" dirty="0" smtClean="0"/>
                        <a:t> یا گروه اجتماعی خاص از طریق مشاهده آزمودنی؛ پژوهشگر با یادداشت برداری میدانی،می کوشد از ارزش ها و فرایند های اجتماعی منحصر به فرد آن فرهنگ آگاه شود.</a:t>
                      </a:r>
                      <a:endParaRPr lang="fa-IR" dirty="0"/>
                    </a:p>
                  </a:txBody>
                  <a:tcPr/>
                </a:tc>
                <a:tc>
                  <a:txBody>
                    <a:bodyPr/>
                    <a:lstStyle/>
                    <a:p>
                      <a:pPr algn="ctr" rtl="1"/>
                      <a:r>
                        <a:rPr lang="fa-IR" dirty="0" smtClean="0"/>
                        <a:t>از روش مشاهده،مصاحبه ،یا</a:t>
                      </a:r>
                      <a:r>
                        <a:rPr lang="fa-IR" baseline="0" dirty="0" smtClean="0"/>
                        <a:t> پرسشنامه،توصیف دقیق تر و کامل تری را در اختیار می گذارد.</a:t>
                      </a:r>
                      <a:endParaRPr lang="fa-IR" dirty="0"/>
                    </a:p>
                  </a:txBody>
                  <a:tcPr/>
                </a:tc>
                <a:tc>
                  <a:txBody>
                    <a:bodyPr/>
                    <a:lstStyle/>
                    <a:p>
                      <a:pPr algn="ctr" rtl="1"/>
                      <a:r>
                        <a:rPr lang="fa-IR" dirty="0" smtClean="0"/>
                        <a:t>ارزش ها و ترجیهات نظری پژوهشگران می توانند اطلاعات را تحریف کنند. یافته ها را نمی توان به افراد و موقعیت های دیگر</a:t>
                      </a:r>
                      <a:r>
                        <a:rPr lang="fa-IR" baseline="0" dirty="0" smtClean="0"/>
                        <a:t> غیر از آنچه که مورد مطالعه قرار گرفته است تعمیم داد.</a:t>
                      </a:r>
                      <a:endParaRPr lang="fa-IR" dirty="0"/>
                    </a:p>
                  </a:txBody>
                  <a:tcPr/>
                </a:tc>
                <a:extLst>
                  <a:ext uri="{0D108BD9-81ED-4DB2-BD59-A6C34878D82A}">
                    <a16:rowId xmlns:a16="http://schemas.microsoft.com/office/drawing/2014/main" val="10002"/>
                  </a:ext>
                </a:extLst>
              </a:tr>
            </a:tbl>
          </a:graphicData>
        </a:graphic>
      </p:graphicFrame>
      <p:sp>
        <p:nvSpPr>
          <p:cNvPr id="2" name="Slide Number Placeholder 1"/>
          <p:cNvSpPr>
            <a:spLocks noGrp="1"/>
          </p:cNvSpPr>
          <p:nvPr>
            <p:ph type="sldNum" sz="quarter" idx="12"/>
          </p:nvPr>
        </p:nvSpPr>
        <p:spPr/>
        <p:txBody>
          <a:bodyPr/>
          <a:lstStyle/>
          <a:p>
            <a:fld id="{221947D8-F89B-4E30-9AFC-72B6C3B72886}" type="slidenum">
              <a:rPr lang="fa-IR" smtClean="0"/>
              <a:pPr/>
              <a:t>33</a:t>
            </a:fld>
            <a:endParaRPr lang="fa-IR"/>
          </a:p>
        </p:txBody>
      </p:sp>
      <p:sp>
        <p:nvSpPr>
          <p:cNvPr id="5" name="Footer Placeholder 4"/>
          <p:cNvSpPr>
            <a:spLocks noGrp="1"/>
          </p:cNvSpPr>
          <p:nvPr>
            <p:ph type="ftr" sz="quarter" idx="11"/>
          </p:nvPr>
        </p:nvSpPr>
        <p:spPr/>
        <p:txBody>
          <a:bodyPr/>
          <a:lstStyle/>
          <a:p>
            <a:r>
              <a:rPr lang="en-US" smtClean="0"/>
              <a:t>www.modirkade.ir</a:t>
            </a:r>
            <a:endParaRPr lang="fa-IR"/>
          </a:p>
        </p:txBody>
      </p:sp>
    </p:spTree>
    <p:extLst>
      <p:ext uri="{BB962C8B-B14F-4D97-AF65-F5344CB8AC3E}">
        <p14:creationId xmlns:p14="http://schemas.microsoft.com/office/powerpoint/2010/main" val="166227850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720080"/>
          </a:xfrm>
          <a:solidFill>
            <a:srgbClr val="FFFF00"/>
          </a:solidFill>
        </p:spPr>
        <p:txBody>
          <a:bodyPr>
            <a:normAutofit/>
          </a:bodyPr>
          <a:lstStyle/>
          <a:p>
            <a:r>
              <a:rPr lang="fa-IR" sz="3200" dirty="0" smtClean="0"/>
              <a:t>طرح های پژوهش عمومی</a:t>
            </a:r>
            <a:endParaRPr lang="fa-IR" sz="3200" dirty="0"/>
          </a:p>
        </p:txBody>
      </p:sp>
      <p:sp>
        <p:nvSpPr>
          <p:cNvPr id="3" name="Content Placeholder 2"/>
          <p:cNvSpPr>
            <a:spLocks noGrp="1"/>
          </p:cNvSpPr>
          <p:nvPr>
            <p:ph idx="1"/>
          </p:nvPr>
        </p:nvSpPr>
        <p:spPr>
          <a:xfrm>
            <a:off x="467544" y="1124744"/>
            <a:ext cx="8229600" cy="5328592"/>
          </a:xfrm>
        </p:spPr>
        <p:txBody>
          <a:bodyPr>
            <a:normAutofit fontScale="92500" lnSpcReduction="10000"/>
          </a:bodyPr>
          <a:lstStyle/>
          <a:p>
            <a:pPr algn="just"/>
            <a:r>
              <a:rPr lang="fa-IR" dirty="0" smtClean="0">
                <a:cs typeface="B Nazanin" pitchFamily="2" charset="-78"/>
              </a:rPr>
              <a:t>در تمام پژوهش های مربوط به رفتار انسان از دو نوع طرح اصلی استفاده می شود: </a:t>
            </a:r>
          </a:p>
          <a:p>
            <a:pPr algn="just">
              <a:buFont typeface="Wingdings" pitchFamily="2" charset="2"/>
              <a:buChar char="v"/>
            </a:pPr>
            <a:r>
              <a:rPr lang="fa-IR" dirty="0" smtClean="0">
                <a:solidFill>
                  <a:srgbClr val="FF0000"/>
                </a:solidFill>
                <a:cs typeface="B Nazanin" pitchFamily="2" charset="-78"/>
              </a:rPr>
              <a:t>همبستگی</a:t>
            </a:r>
          </a:p>
          <a:p>
            <a:pPr marL="0" indent="0" algn="just">
              <a:buNone/>
            </a:pPr>
            <a:r>
              <a:rPr lang="fa-IR" sz="2800" dirty="0" smtClean="0">
                <a:solidFill>
                  <a:schemeClr val="tx1">
                    <a:lumMod val="95000"/>
                    <a:lumOff val="5000"/>
                  </a:schemeClr>
                </a:solidFill>
                <a:cs typeface="B Nazanin" pitchFamily="2" charset="-78"/>
              </a:rPr>
              <a:t>در طرح همبستگی پژوهشگران اطلاعاتی را درباره ی افراد، معمولاًدر شرایط طبیعی زندگی گردآوری می کنند بدون اینکه تجربیات آنها را انتقال دهند. بعداً روابط خصوصیات آزمودنی ها را با رفتار یا رشد آنها بررسی می کنند. </a:t>
            </a:r>
          </a:p>
          <a:p>
            <a:pPr marL="0" indent="0" algn="just">
              <a:buNone/>
            </a:pPr>
            <a:r>
              <a:rPr lang="fa-IR" sz="2800" dirty="0" smtClean="0">
                <a:solidFill>
                  <a:schemeClr val="tx1">
                    <a:lumMod val="95000"/>
                    <a:lumOff val="5000"/>
                  </a:schemeClr>
                </a:solidFill>
                <a:cs typeface="B Nazanin" pitchFamily="2" charset="-78"/>
              </a:rPr>
              <a:t>تحقیقات همبستگی یک </a:t>
            </a:r>
            <a:r>
              <a:rPr lang="fa-IR" sz="2800" dirty="0" smtClean="0">
                <a:solidFill>
                  <a:srgbClr val="FFFF00"/>
                </a:solidFill>
                <a:cs typeface="B Nazanin" pitchFamily="2" charset="-78"/>
              </a:rPr>
              <a:t>نقطه ضعف </a:t>
            </a:r>
            <a:r>
              <a:rPr lang="fa-IR" sz="2800" dirty="0" smtClean="0">
                <a:solidFill>
                  <a:schemeClr val="tx1">
                    <a:lumMod val="95000"/>
                    <a:lumOff val="5000"/>
                  </a:schemeClr>
                </a:solidFill>
                <a:cs typeface="B Nazanin" pitchFamily="2" charset="-78"/>
              </a:rPr>
              <a:t>عمده دارند: ما نمی توانیم نتیجه گیری </a:t>
            </a:r>
            <a:r>
              <a:rPr lang="fa-IR" sz="2800" dirty="0" smtClean="0">
                <a:solidFill>
                  <a:srgbClr val="FFFF00"/>
                </a:solidFill>
                <a:cs typeface="B Nazanin" pitchFamily="2" charset="-78"/>
              </a:rPr>
              <a:t>علت</a:t>
            </a:r>
            <a:r>
              <a:rPr lang="fa-IR" sz="2800" dirty="0" smtClean="0">
                <a:solidFill>
                  <a:schemeClr val="tx1">
                    <a:lumMod val="95000"/>
                    <a:lumOff val="5000"/>
                  </a:schemeClr>
                </a:solidFill>
                <a:cs typeface="B Nazanin" pitchFamily="2" charset="-78"/>
              </a:rPr>
              <a:t> و </a:t>
            </a:r>
            <a:r>
              <a:rPr lang="fa-IR" sz="2800" dirty="0" smtClean="0">
                <a:solidFill>
                  <a:srgbClr val="FFFF00"/>
                </a:solidFill>
                <a:cs typeface="B Nazanin" pitchFamily="2" charset="-78"/>
              </a:rPr>
              <a:t>معلولی</a:t>
            </a:r>
            <a:r>
              <a:rPr lang="fa-IR" sz="2800" dirty="0" smtClean="0">
                <a:solidFill>
                  <a:schemeClr val="tx1">
                    <a:lumMod val="95000"/>
                    <a:lumOff val="5000"/>
                  </a:schemeClr>
                </a:solidFill>
                <a:cs typeface="B Nazanin" pitchFamily="2" charset="-78"/>
              </a:rPr>
              <a:t> کنیم.</a:t>
            </a:r>
          </a:p>
          <a:p>
            <a:pPr marL="0" indent="0" algn="just">
              <a:buNone/>
            </a:pPr>
            <a:r>
              <a:rPr lang="fa-IR" sz="3000" dirty="0" smtClean="0">
                <a:solidFill>
                  <a:schemeClr val="tx1">
                    <a:lumMod val="95000"/>
                    <a:lumOff val="5000"/>
                  </a:schemeClr>
                </a:solidFill>
                <a:cs typeface="B Nazanin" pitchFamily="2" charset="-78"/>
              </a:rPr>
              <a:t>در تحقیقات همبستگی و سایر طرح های تحقیقاتی، پژوهشگران اغلب با استفاده از ضریب همبستگی روابط را بررسی می کنند.</a:t>
            </a:r>
          </a:p>
          <a:p>
            <a:pPr marL="0" indent="0" algn="just">
              <a:buNone/>
            </a:pPr>
            <a:r>
              <a:rPr lang="fa-IR" sz="3000" dirty="0" smtClean="0">
                <a:solidFill>
                  <a:schemeClr val="tx1">
                    <a:lumMod val="95000"/>
                    <a:lumOff val="5000"/>
                  </a:schemeClr>
                </a:solidFill>
                <a:cs typeface="B Nazanin" pitchFamily="2" charset="-78"/>
              </a:rPr>
              <a:t>ضریب همبستگی عددی است که شرح می دهد دو مقیاس یا متغیر، چه ارتباطی با یکدیگر دارند.</a:t>
            </a:r>
          </a:p>
          <a:p>
            <a:pPr marL="0" indent="0" algn="just">
              <a:buNone/>
            </a:pPr>
            <a:endParaRPr lang="fa-IR" dirty="0" smtClean="0">
              <a:solidFill>
                <a:schemeClr val="tx1">
                  <a:lumMod val="95000"/>
                  <a:lumOff val="5000"/>
                </a:schemeClr>
              </a:solidFill>
              <a:cs typeface="B Nazanin" pitchFamily="2" charset="-78"/>
            </a:endParaRPr>
          </a:p>
        </p:txBody>
      </p:sp>
      <p:sp>
        <p:nvSpPr>
          <p:cNvPr id="4" name="Slide Number Placeholder 3"/>
          <p:cNvSpPr>
            <a:spLocks noGrp="1"/>
          </p:cNvSpPr>
          <p:nvPr>
            <p:ph type="sldNum" sz="quarter" idx="12"/>
          </p:nvPr>
        </p:nvSpPr>
        <p:spPr/>
        <p:txBody>
          <a:bodyPr/>
          <a:lstStyle/>
          <a:p>
            <a:fld id="{221947D8-F89B-4E30-9AFC-72B6C3B72886}" type="slidenum">
              <a:rPr lang="fa-IR" smtClean="0"/>
              <a:pPr/>
              <a:t>34</a:t>
            </a:fld>
            <a:endParaRPr lang="fa-IR"/>
          </a:p>
        </p:txBody>
      </p:sp>
      <p:sp>
        <p:nvSpPr>
          <p:cNvPr id="5" name="Footer Placeholder 4"/>
          <p:cNvSpPr>
            <a:spLocks noGrp="1"/>
          </p:cNvSpPr>
          <p:nvPr>
            <p:ph type="ftr" sz="quarter" idx="11"/>
          </p:nvPr>
        </p:nvSpPr>
        <p:spPr/>
        <p:txBody>
          <a:bodyPr/>
          <a:lstStyle/>
          <a:p>
            <a:r>
              <a:rPr lang="en-US" smtClean="0"/>
              <a:t>www.modirkade.ir</a:t>
            </a:r>
            <a:endParaRPr lang="fa-IR"/>
          </a:p>
        </p:txBody>
      </p:sp>
    </p:spTree>
    <p:extLst>
      <p:ext uri="{BB962C8B-B14F-4D97-AF65-F5344CB8AC3E}">
        <p14:creationId xmlns:p14="http://schemas.microsoft.com/office/powerpoint/2010/main" val="223776805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792088"/>
          </a:xfrm>
          <a:solidFill>
            <a:srgbClr val="FFFF00"/>
          </a:solidFill>
        </p:spPr>
        <p:txBody>
          <a:bodyPr>
            <a:normAutofit/>
          </a:bodyPr>
          <a:lstStyle/>
          <a:p>
            <a:pPr algn="r"/>
            <a:r>
              <a:rPr lang="fa-IR" sz="3200" dirty="0" smtClean="0">
                <a:solidFill>
                  <a:srgbClr val="FF0000"/>
                </a:solidFill>
              </a:rPr>
              <a:t>معنی ضریب همبستگی</a:t>
            </a:r>
            <a:endParaRPr lang="fa-IR" sz="3200" dirty="0">
              <a:solidFill>
                <a:srgbClr val="FF0000"/>
              </a:solidFill>
            </a:endParaRPr>
          </a:p>
        </p:txBody>
      </p:sp>
      <p:sp>
        <p:nvSpPr>
          <p:cNvPr id="3" name="Content Placeholder 2"/>
          <p:cNvSpPr>
            <a:spLocks noGrp="1"/>
          </p:cNvSpPr>
          <p:nvPr>
            <p:ph idx="1"/>
          </p:nvPr>
        </p:nvSpPr>
        <p:spPr>
          <a:xfrm>
            <a:off x="467544" y="984746"/>
            <a:ext cx="8229600" cy="5328592"/>
          </a:xfrm>
        </p:spPr>
        <p:txBody>
          <a:bodyPr/>
          <a:lstStyle/>
          <a:p>
            <a:pPr algn="ctr"/>
            <a:r>
              <a:rPr lang="fa-IR" dirty="0" smtClean="0"/>
              <a:t>رابطه مثبت نیرومند بین دو متغیر</a:t>
            </a:r>
          </a:p>
          <a:p>
            <a:endParaRPr lang="fa-IR" dirty="0"/>
          </a:p>
          <a:p>
            <a:endParaRPr lang="fa-IR" dirty="0" smtClean="0"/>
          </a:p>
          <a:p>
            <a:endParaRPr lang="fa-IR" dirty="0"/>
          </a:p>
          <a:p>
            <a:pPr algn="ctr"/>
            <a:r>
              <a:rPr lang="fa-IR" dirty="0" smtClean="0"/>
              <a:t>رابطه ای وجود ندارد</a:t>
            </a:r>
          </a:p>
          <a:p>
            <a:pPr algn="ctr"/>
            <a:endParaRPr lang="fa-IR" dirty="0" smtClean="0"/>
          </a:p>
          <a:p>
            <a:pPr marL="0" indent="0" algn="ctr">
              <a:buNone/>
            </a:pPr>
            <a:endParaRPr lang="fa-IR" dirty="0" smtClean="0"/>
          </a:p>
          <a:p>
            <a:pPr algn="ctr"/>
            <a:r>
              <a:rPr lang="fa-IR" dirty="0" smtClean="0"/>
              <a:t>رابطه منفی نیرومند بین دو متغیر</a:t>
            </a:r>
            <a:endParaRPr lang="fa-IR" dirty="0"/>
          </a:p>
        </p:txBody>
      </p:sp>
      <p:sp>
        <p:nvSpPr>
          <p:cNvPr id="4" name="Up Arrow 3"/>
          <p:cNvSpPr/>
          <p:nvPr/>
        </p:nvSpPr>
        <p:spPr>
          <a:xfrm>
            <a:off x="1043608" y="980728"/>
            <a:ext cx="1368152" cy="2668314"/>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5" name="Down Arrow 4"/>
          <p:cNvSpPr/>
          <p:nvPr/>
        </p:nvSpPr>
        <p:spPr>
          <a:xfrm>
            <a:off x="1043608" y="3635870"/>
            <a:ext cx="1368152" cy="2673450"/>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6" name="TextBox 5"/>
          <p:cNvSpPr txBox="1"/>
          <p:nvPr/>
        </p:nvSpPr>
        <p:spPr>
          <a:xfrm>
            <a:off x="755576" y="3209536"/>
            <a:ext cx="288032" cy="830997"/>
          </a:xfrm>
          <a:prstGeom prst="rect">
            <a:avLst/>
          </a:prstGeom>
          <a:noFill/>
        </p:spPr>
        <p:txBody>
          <a:bodyPr wrap="square" rtlCol="1">
            <a:spAutoFit/>
          </a:bodyPr>
          <a:lstStyle/>
          <a:p>
            <a:r>
              <a:rPr lang="fa-IR" sz="4800" dirty="0" smtClean="0"/>
              <a:t>0</a:t>
            </a:r>
            <a:endParaRPr lang="fa-IR" sz="4800" dirty="0"/>
          </a:p>
        </p:txBody>
      </p:sp>
      <p:sp>
        <p:nvSpPr>
          <p:cNvPr id="7" name="TextBox 6"/>
          <p:cNvSpPr txBox="1"/>
          <p:nvPr/>
        </p:nvSpPr>
        <p:spPr>
          <a:xfrm>
            <a:off x="107504" y="1124744"/>
            <a:ext cx="1296144" cy="646331"/>
          </a:xfrm>
          <a:prstGeom prst="rect">
            <a:avLst/>
          </a:prstGeom>
          <a:noFill/>
        </p:spPr>
        <p:txBody>
          <a:bodyPr wrap="square" rtlCol="1">
            <a:spAutoFit/>
          </a:bodyPr>
          <a:lstStyle/>
          <a:p>
            <a:pPr algn="ctr"/>
            <a:r>
              <a:rPr lang="fa-IR" sz="3600" dirty="0" smtClean="0"/>
              <a:t>1+</a:t>
            </a:r>
            <a:endParaRPr lang="fa-IR" sz="3600" dirty="0"/>
          </a:p>
        </p:txBody>
      </p:sp>
      <p:sp>
        <p:nvSpPr>
          <p:cNvPr id="8" name="TextBox 7"/>
          <p:cNvSpPr txBox="1"/>
          <p:nvPr/>
        </p:nvSpPr>
        <p:spPr>
          <a:xfrm>
            <a:off x="251520" y="5301208"/>
            <a:ext cx="792088" cy="646331"/>
          </a:xfrm>
          <a:prstGeom prst="rect">
            <a:avLst/>
          </a:prstGeom>
          <a:noFill/>
        </p:spPr>
        <p:txBody>
          <a:bodyPr wrap="square" rtlCol="1">
            <a:spAutoFit/>
          </a:bodyPr>
          <a:lstStyle/>
          <a:p>
            <a:pPr algn="ctr"/>
            <a:r>
              <a:rPr lang="fa-IR" sz="3600" dirty="0" smtClean="0"/>
              <a:t>1-</a:t>
            </a:r>
            <a:endParaRPr lang="fa-IR" sz="3600" dirty="0"/>
          </a:p>
        </p:txBody>
      </p:sp>
      <p:sp>
        <p:nvSpPr>
          <p:cNvPr id="9" name="Slide Number Placeholder 8"/>
          <p:cNvSpPr>
            <a:spLocks noGrp="1"/>
          </p:cNvSpPr>
          <p:nvPr>
            <p:ph type="sldNum" sz="quarter" idx="12"/>
          </p:nvPr>
        </p:nvSpPr>
        <p:spPr/>
        <p:txBody>
          <a:bodyPr/>
          <a:lstStyle/>
          <a:p>
            <a:fld id="{221947D8-F89B-4E30-9AFC-72B6C3B72886}" type="slidenum">
              <a:rPr lang="fa-IR" smtClean="0"/>
              <a:pPr/>
              <a:t>35</a:t>
            </a:fld>
            <a:endParaRPr lang="fa-IR"/>
          </a:p>
        </p:txBody>
      </p:sp>
      <p:sp>
        <p:nvSpPr>
          <p:cNvPr id="10" name="Footer Placeholder 9"/>
          <p:cNvSpPr>
            <a:spLocks noGrp="1"/>
          </p:cNvSpPr>
          <p:nvPr>
            <p:ph type="ftr" sz="quarter" idx="11"/>
          </p:nvPr>
        </p:nvSpPr>
        <p:spPr/>
        <p:txBody>
          <a:bodyPr/>
          <a:lstStyle/>
          <a:p>
            <a:r>
              <a:rPr lang="en-US" smtClean="0"/>
              <a:t>www.modirkade.ir</a:t>
            </a:r>
            <a:endParaRPr lang="fa-IR"/>
          </a:p>
        </p:txBody>
      </p:sp>
    </p:spTree>
    <p:extLst>
      <p:ext uri="{BB962C8B-B14F-4D97-AF65-F5344CB8AC3E}">
        <p14:creationId xmlns:p14="http://schemas.microsoft.com/office/powerpoint/2010/main" val="18806058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2656"/>
            <a:ext cx="8229600" cy="720080"/>
          </a:xfrm>
        </p:spPr>
        <p:txBody>
          <a:bodyPr>
            <a:normAutofit/>
          </a:bodyPr>
          <a:lstStyle/>
          <a:p>
            <a:pPr marL="457200" indent="-457200" algn="r">
              <a:buFont typeface="Wingdings" pitchFamily="2" charset="2"/>
              <a:buChar char="v"/>
            </a:pPr>
            <a:r>
              <a:rPr lang="fa-IR" sz="2800" dirty="0" smtClean="0">
                <a:solidFill>
                  <a:srgbClr val="FF0000"/>
                </a:solidFill>
              </a:rPr>
              <a:t>طرح آزمایشی</a:t>
            </a:r>
            <a:endParaRPr lang="fa-IR" sz="2800" dirty="0">
              <a:solidFill>
                <a:srgbClr val="FF0000"/>
              </a:solidFill>
            </a:endParaRPr>
          </a:p>
        </p:txBody>
      </p:sp>
      <p:sp>
        <p:nvSpPr>
          <p:cNvPr id="3" name="Content Placeholder 2"/>
          <p:cNvSpPr>
            <a:spLocks noGrp="1"/>
          </p:cNvSpPr>
          <p:nvPr>
            <p:ph idx="1"/>
          </p:nvPr>
        </p:nvSpPr>
        <p:spPr>
          <a:xfrm>
            <a:off x="457200" y="1052736"/>
            <a:ext cx="8229600" cy="5328592"/>
          </a:xfrm>
        </p:spPr>
        <p:txBody>
          <a:bodyPr>
            <a:normAutofit/>
          </a:bodyPr>
          <a:lstStyle/>
          <a:p>
            <a:r>
              <a:rPr lang="fa-IR" sz="2800" dirty="0" smtClean="0">
                <a:solidFill>
                  <a:schemeClr val="tx1">
                    <a:lumMod val="95000"/>
                    <a:lumOff val="5000"/>
                  </a:schemeClr>
                </a:solidFill>
                <a:cs typeface="B Nazanin" pitchFamily="2" charset="-78"/>
              </a:rPr>
              <a:t>طرح آزمایشی امکان پی بردن به علت و معلول را می دهد زیرا پژوهشگران برای گماردن افراد در دو موقعیت ازمایشی یا بیشتر از روش بی طرفانه ای استفاده میکند.</a:t>
            </a:r>
          </a:p>
          <a:p>
            <a:r>
              <a:rPr lang="fa-IR" sz="2800" dirty="0" smtClean="0">
                <a:solidFill>
                  <a:schemeClr val="tx1">
                    <a:lumMod val="95000"/>
                    <a:lumOff val="5000"/>
                  </a:schemeClr>
                </a:solidFill>
                <a:cs typeface="B Nazanin" pitchFamily="2" charset="-78"/>
              </a:rPr>
              <a:t>در آزمایش، رویدادها و رفتار های مورد علاقه به دو نوع متغیر مستقل و وابسته تقسییم می شوند. متغیر مستقل متغیری است که پژوهشگر انتظار دارد تغییراتی را در متغیر دیگر ایجاد کند.متغیر وابسته متغیری است که پژوهشگر انتظار دارد تحت تاثیر متغیر مستقل قرار داشته باشد.</a:t>
            </a:r>
            <a:endParaRPr lang="fa-IR" sz="2800" dirty="0">
              <a:solidFill>
                <a:schemeClr val="tx1">
                  <a:lumMod val="95000"/>
                  <a:lumOff val="5000"/>
                </a:schemeClr>
              </a:solidFill>
              <a:cs typeface="B Nazanin" pitchFamily="2" charset="-78"/>
            </a:endParaRPr>
          </a:p>
        </p:txBody>
      </p:sp>
      <p:sp>
        <p:nvSpPr>
          <p:cNvPr id="4" name="Slide Number Placeholder 3"/>
          <p:cNvSpPr>
            <a:spLocks noGrp="1"/>
          </p:cNvSpPr>
          <p:nvPr>
            <p:ph type="sldNum" sz="quarter" idx="12"/>
          </p:nvPr>
        </p:nvSpPr>
        <p:spPr/>
        <p:txBody>
          <a:bodyPr/>
          <a:lstStyle/>
          <a:p>
            <a:fld id="{221947D8-F89B-4E30-9AFC-72B6C3B72886}" type="slidenum">
              <a:rPr lang="fa-IR" smtClean="0"/>
              <a:pPr/>
              <a:t>36</a:t>
            </a:fld>
            <a:endParaRPr lang="fa-IR"/>
          </a:p>
        </p:txBody>
      </p:sp>
      <p:sp>
        <p:nvSpPr>
          <p:cNvPr id="5" name="Footer Placeholder 4"/>
          <p:cNvSpPr>
            <a:spLocks noGrp="1"/>
          </p:cNvSpPr>
          <p:nvPr>
            <p:ph type="ftr" sz="quarter" idx="11"/>
          </p:nvPr>
        </p:nvSpPr>
        <p:spPr/>
        <p:txBody>
          <a:bodyPr/>
          <a:lstStyle/>
          <a:p>
            <a:r>
              <a:rPr lang="en-US" smtClean="0"/>
              <a:t>www.modirkade.ir</a:t>
            </a:r>
            <a:endParaRPr lang="fa-IR"/>
          </a:p>
        </p:txBody>
      </p:sp>
      <p:sp>
        <p:nvSpPr>
          <p:cNvPr id="6" name="TextBox 5"/>
          <p:cNvSpPr txBox="1"/>
          <p:nvPr/>
        </p:nvSpPr>
        <p:spPr>
          <a:xfrm>
            <a:off x="2143108" y="5286388"/>
            <a:ext cx="4857784" cy="707886"/>
          </a:xfrm>
          <a:prstGeom prst="rect">
            <a:avLst/>
          </a:prstGeom>
          <a:solidFill>
            <a:schemeClr val="bg1"/>
          </a:solidFill>
        </p:spPr>
        <p:txBody>
          <a:bodyPr wrap="square" rtlCol="1">
            <a:spAutoFit/>
          </a:bodyPr>
          <a:lstStyle/>
          <a:p>
            <a:pPr algn="ctr"/>
            <a:r>
              <a:rPr lang="fa-IR" sz="2000" dirty="0" smtClean="0">
                <a:cs typeface="B Elham" pitchFamily="2" charset="-78"/>
              </a:rPr>
              <a:t>سایت مدیرکده    </a:t>
            </a:r>
            <a:r>
              <a:rPr lang="en-US" sz="2000" dirty="0" smtClean="0">
                <a:latin typeface="Consolas" pitchFamily="49" charset="0"/>
                <a:cs typeface="B Elham" pitchFamily="2" charset="-78"/>
              </a:rPr>
              <a:t>WwW.Modirkade.IR</a:t>
            </a:r>
            <a:r>
              <a:rPr lang="fa-IR" sz="2000" dirty="0" smtClean="0">
                <a:cs typeface="B Elham" pitchFamily="2" charset="-78"/>
              </a:rPr>
              <a:t/>
            </a:r>
            <a:br>
              <a:rPr lang="fa-IR" sz="2000" dirty="0" smtClean="0">
                <a:cs typeface="B Elham" pitchFamily="2" charset="-78"/>
              </a:rPr>
            </a:br>
            <a:r>
              <a:rPr lang="fa-IR" sz="2000" dirty="0" smtClean="0">
                <a:cs typeface="B Elham" pitchFamily="2" charset="-78"/>
              </a:rPr>
              <a:t>اولین سایت تربیت معلمی دانلود جزوات و پاورپوینت</a:t>
            </a:r>
            <a:endParaRPr lang="fa-IR" sz="2000" dirty="0">
              <a:cs typeface="B Elham" pitchFamily="2" charset="-78"/>
            </a:endParaRPr>
          </a:p>
        </p:txBody>
      </p:sp>
    </p:spTree>
    <p:extLst>
      <p:ext uri="{BB962C8B-B14F-4D97-AF65-F5344CB8AC3E}">
        <p14:creationId xmlns:p14="http://schemas.microsoft.com/office/powerpoint/2010/main" val="102803532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00"/>
          </a:solidFill>
        </p:spPr>
        <p:txBody>
          <a:bodyPr>
            <a:normAutofit/>
          </a:bodyPr>
          <a:lstStyle/>
          <a:p>
            <a:pPr marL="457200" indent="-457200" algn="r">
              <a:buFont typeface="Wingdings" pitchFamily="2" charset="2"/>
              <a:buChar char="q"/>
            </a:pPr>
            <a:r>
              <a:rPr lang="fa-IR" sz="3200" dirty="0" smtClean="0">
                <a:solidFill>
                  <a:srgbClr val="FF0000"/>
                </a:solidFill>
              </a:rPr>
              <a:t>طرح های آزمایشی تغیر یافته </a:t>
            </a:r>
            <a:endParaRPr lang="fa-IR" sz="3200" dirty="0">
              <a:solidFill>
                <a:srgbClr val="FF0000"/>
              </a:solidFill>
            </a:endParaRPr>
          </a:p>
        </p:txBody>
      </p:sp>
      <p:sp>
        <p:nvSpPr>
          <p:cNvPr id="3" name="Content Placeholder 2"/>
          <p:cNvSpPr>
            <a:spLocks noGrp="1"/>
          </p:cNvSpPr>
          <p:nvPr>
            <p:ph idx="1"/>
          </p:nvPr>
        </p:nvSpPr>
        <p:spPr/>
        <p:txBody>
          <a:bodyPr>
            <a:normAutofit/>
          </a:bodyPr>
          <a:lstStyle/>
          <a:p>
            <a:r>
              <a:rPr lang="fa-IR" dirty="0" smtClean="0">
                <a:solidFill>
                  <a:srgbClr val="FFFF00"/>
                </a:solidFill>
                <a:cs typeface="B Nazanin" pitchFamily="2" charset="-78"/>
              </a:rPr>
              <a:t>آزمایش های میدانی </a:t>
            </a:r>
          </a:p>
          <a:p>
            <a:r>
              <a:rPr lang="fa-IR" dirty="0" smtClean="0">
                <a:cs typeface="B Nazanin" pitchFamily="2" charset="-78"/>
              </a:rPr>
              <a:t>در آزمایش های میدانی پژوهشگران از فرصت هایی برای گماردن آزمودنی ها بطور تصادفی در شرایط آزمایشی آن هم در موقعیت های طبیعی سود می جویند.</a:t>
            </a:r>
          </a:p>
          <a:p>
            <a:r>
              <a:rPr lang="fa-IR" dirty="0" smtClean="0">
                <a:cs typeface="B Nazanin" pitchFamily="2" charset="-78"/>
              </a:rPr>
              <a:t>این تحقیقات فقط از این نظر با پژوهش همبستگی تفاوت دارند که گروه های آزمودنی ها به دقت انتخاب شده اند تا تضمین شود که خصوصیات آنها تا حد امکان مشابه باشد.</a:t>
            </a:r>
            <a:endParaRPr lang="fa-IR" dirty="0">
              <a:cs typeface="B Nazanin" pitchFamily="2" charset="-78"/>
            </a:endParaRPr>
          </a:p>
        </p:txBody>
      </p:sp>
      <p:sp>
        <p:nvSpPr>
          <p:cNvPr id="4" name="Slide Number Placeholder 3"/>
          <p:cNvSpPr>
            <a:spLocks noGrp="1"/>
          </p:cNvSpPr>
          <p:nvPr>
            <p:ph type="sldNum" sz="quarter" idx="12"/>
          </p:nvPr>
        </p:nvSpPr>
        <p:spPr/>
        <p:txBody>
          <a:bodyPr/>
          <a:lstStyle/>
          <a:p>
            <a:fld id="{221947D8-F89B-4E30-9AFC-72B6C3B72886}" type="slidenum">
              <a:rPr lang="fa-IR" smtClean="0"/>
              <a:pPr/>
              <a:t>37</a:t>
            </a:fld>
            <a:endParaRPr lang="fa-IR"/>
          </a:p>
        </p:txBody>
      </p:sp>
      <p:sp>
        <p:nvSpPr>
          <p:cNvPr id="5" name="Footer Placeholder 4"/>
          <p:cNvSpPr>
            <a:spLocks noGrp="1"/>
          </p:cNvSpPr>
          <p:nvPr>
            <p:ph type="ftr" sz="quarter" idx="11"/>
          </p:nvPr>
        </p:nvSpPr>
        <p:spPr/>
        <p:txBody>
          <a:bodyPr/>
          <a:lstStyle/>
          <a:p>
            <a:r>
              <a:rPr lang="en-US" smtClean="0"/>
              <a:t>www.modirkade.ir</a:t>
            </a:r>
            <a:endParaRPr lang="fa-IR"/>
          </a:p>
        </p:txBody>
      </p:sp>
    </p:spTree>
    <p:extLst>
      <p:ext uri="{BB962C8B-B14F-4D97-AF65-F5344CB8AC3E}">
        <p14:creationId xmlns:p14="http://schemas.microsoft.com/office/powerpoint/2010/main" val="18195797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5"/>
          </a:lnRef>
          <a:fillRef idx="3">
            <a:schemeClr val="accent5"/>
          </a:fillRef>
          <a:effectRef idx="3">
            <a:schemeClr val="accent5"/>
          </a:effectRef>
          <a:fontRef idx="minor">
            <a:schemeClr val="lt1"/>
          </a:fontRef>
        </p:style>
        <p:txBody>
          <a:bodyPr>
            <a:normAutofit/>
          </a:bodyPr>
          <a:lstStyle/>
          <a:p>
            <a:r>
              <a:rPr lang="fa-IR"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Nazanin" pitchFamily="2" charset="-78"/>
              </a:rPr>
              <a:t>طرح های بررسی رشد </a:t>
            </a:r>
            <a:endParaRPr lang="fa-IR" sz="3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Nazanin" pitchFamily="2" charset="-78"/>
            </a:endParaRPr>
          </a:p>
        </p:txBody>
      </p:sp>
      <p:sp>
        <p:nvSpPr>
          <p:cNvPr id="3" name="Content Placeholder 2"/>
          <p:cNvSpPr>
            <a:spLocks noGrp="1"/>
          </p:cNvSpPr>
          <p:nvPr>
            <p:ph idx="1"/>
          </p:nvPr>
        </p:nvSpPr>
        <p:spPr>
          <a:xfrm>
            <a:off x="395536" y="1628800"/>
            <a:ext cx="8229600" cy="4525963"/>
          </a:xfrm>
        </p:spPr>
        <p:txBody>
          <a:bodyPr>
            <a:normAutofit/>
          </a:bodyPr>
          <a:lstStyle/>
          <a:p>
            <a:pPr algn="just">
              <a:buFont typeface="Wingdings" pitchFamily="2" charset="2"/>
              <a:buChar char="Ø"/>
            </a:pPr>
            <a:r>
              <a:rPr lang="fa-IR" dirty="0" smtClean="0">
                <a:solidFill>
                  <a:srgbClr val="FF0000"/>
                </a:solidFill>
                <a:cs typeface="B Nazanin" pitchFamily="2" charset="-78"/>
              </a:rPr>
              <a:t>طرح طولی </a:t>
            </a:r>
          </a:p>
          <a:p>
            <a:pPr marL="0" indent="0" algn="just">
              <a:buNone/>
            </a:pPr>
            <a:r>
              <a:rPr lang="fa-IR" dirty="0" smtClean="0">
                <a:cs typeface="B Nazanin" pitchFamily="2" charset="-78"/>
              </a:rPr>
              <a:t>در طرح طولی آزمودنی ها را بارها بررسی می کنند و در حالی که آنها بزرگ می شوند، تغیرات مورد توجه قرار می گیرند.</a:t>
            </a:r>
          </a:p>
          <a:p>
            <a:pPr algn="just"/>
            <a:r>
              <a:rPr lang="fa-IR" dirty="0" smtClean="0">
                <a:solidFill>
                  <a:srgbClr val="FFFF00"/>
                </a:solidFill>
                <a:cs typeface="B Nazanin" pitchFamily="2" charset="-78"/>
              </a:rPr>
              <a:t>امتیازات رویکرد طولی  </a:t>
            </a:r>
          </a:p>
          <a:p>
            <a:pPr marL="0" indent="0" algn="just">
              <a:buNone/>
            </a:pPr>
            <a:r>
              <a:rPr lang="fa-IR" sz="3000" dirty="0" smtClean="0">
                <a:cs typeface="B Nazanin" pitchFamily="2" charset="-78"/>
              </a:rPr>
              <a:t>چون عملکرد هر فرد را در طول زمان ردیابی می کند، پژوهشگران می توانند الگوهای مشترک و تفاوت های فردی در رشد را مشخص کنند. ثانیاً، تحقیقات طولی به پژوهشگران امکان می دهند تا روابط بین رویدادهای قبلی و بعدی و رفتار را برسی کنند.     </a:t>
            </a:r>
            <a:endParaRPr lang="fa-IR" sz="3000" dirty="0">
              <a:cs typeface="B Nazanin" pitchFamily="2" charset="-78"/>
            </a:endParaRPr>
          </a:p>
        </p:txBody>
      </p:sp>
      <p:sp>
        <p:nvSpPr>
          <p:cNvPr id="4" name="Slide Number Placeholder 3"/>
          <p:cNvSpPr>
            <a:spLocks noGrp="1"/>
          </p:cNvSpPr>
          <p:nvPr>
            <p:ph type="sldNum" sz="quarter" idx="12"/>
          </p:nvPr>
        </p:nvSpPr>
        <p:spPr/>
        <p:txBody>
          <a:bodyPr/>
          <a:lstStyle/>
          <a:p>
            <a:fld id="{221947D8-F89B-4E30-9AFC-72B6C3B72886}" type="slidenum">
              <a:rPr lang="fa-IR" smtClean="0"/>
              <a:pPr/>
              <a:t>38</a:t>
            </a:fld>
            <a:endParaRPr lang="fa-IR"/>
          </a:p>
        </p:txBody>
      </p:sp>
      <p:sp>
        <p:nvSpPr>
          <p:cNvPr id="5" name="Footer Placeholder 4"/>
          <p:cNvSpPr>
            <a:spLocks noGrp="1"/>
          </p:cNvSpPr>
          <p:nvPr>
            <p:ph type="ftr" sz="quarter" idx="11"/>
          </p:nvPr>
        </p:nvSpPr>
        <p:spPr/>
        <p:txBody>
          <a:bodyPr/>
          <a:lstStyle/>
          <a:p>
            <a:r>
              <a:rPr lang="en-US" smtClean="0"/>
              <a:t>www.modirkade.ir</a:t>
            </a:r>
            <a:endParaRPr lang="fa-IR"/>
          </a:p>
        </p:txBody>
      </p:sp>
    </p:spTree>
    <p:extLst>
      <p:ext uri="{BB962C8B-B14F-4D97-AF65-F5344CB8AC3E}">
        <p14:creationId xmlns:p14="http://schemas.microsoft.com/office/powerpoint/2010/main" val="224997768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3200" dirty="0" smtClean="0">
                <a:solidFill>
                  <a:srgbClr val="FFFF00"/>
                </a:solidFill>
                <a:cs typeface="B Nazanin" pitchFamily="2" charset="-78"/>
              </a:rPr>
              <a:t>مشکلات در ارتباط با اجرا کردن پژوهش طولی</a:t>
            </a:r>
            <a:endParaRPr lang="fa-IR" sz="3200" dirty="0">
              <a:solidFill>
                <a:srgbClr val="FFFF00"/>
              </a:solidFill>
              <a:cs typeface="B Nazanin" pitchFamily="2" charset="-78"/>
            </a:endParaRPr>
          </a:p>
        </p:txBody>
      </p:sp>
      <p:sp>
        <p:nvSpPr>
          <p:cNvPr id="3" name="Content Placeholder 2"/>
          <p:cNvSpPr>
            <a:spLocks noGrp="1"/>
          </p:cNvSpPr>
          <p:nvPr>
            <p:ph idx="1"/>
          </p:nvPr>
        </p:nvSpPr>
        <p:spPr/>
        <p:txBody>
          <a:bodyPr>
            <a:noAutofit/>
          </a:bodyPr>
          <a:lstStyle/>
          <a:p>
            <a:pPr marL="514350" indent="-514350" algn="just">
              <a:buFont typeface="+mj-lt"/>
              <a:buAutoNum type="arabicPeriod"/>
            </a:pPr>
            <a:r>
              <a:rPr lang="fa-IR" sz="2800" dirty="0" smtClean="0">
                <a:cs typeface="B Nazanin" pitchFamily="2" charset="-78"/>
              </a:rPr>
              <a:t>امکان دارد که آزمودنی ها نقل مکان کرده یا به دلایل دیگری از تحقیق خارج شوند.</a:t>
            </a:r>
          </a:p>
          <a:p>
            <a:pPr marL="514350" indent="-514350" algn="just">
              <a:buFont typeface="+mj-lt"/>
              <a:buAutoNum type="arabicPeriod"/>
            </a:pPr>
            <a:r>
              <a:rPr lang="fa-IR" sz="2800" dirty="0" smtClean="0">
                <a:cs typeface="B Nazanin" pitchFamily="2" charset="-78"/>
              </a:rPr>
              <a:t>به خاطر بررسی مکرر، امکان دارد که افراد از افکار، احساسات و اعمال خود بیشتر آگاه شوند و آنها را طوری تغیر دهند که ربط چندانی به تغییر مرتبط با سن نداشته باشد.</a:t>
            </a:r>
          </a:p>
          <a:p>
            <a:pPr marL="514350" indent="-514350" algn="just">
              <a:buFont typeface="+mj-lt"/>
              <a:buAutoNum type="arabicPeriod"/>
            </a:pPr>
            <a:r>
              <a:rPr lang="fa-IR" sz="2800" dirty="0" smtClean="0">
                <a:cs typeface="B Nazanin" pitchFamily="2" charset="-78"/>
              </a:rPr>
              <a:t>یکی از تهدیدات برای پژوهش طولی، تاثیرات همدوره است: افرادی که در دوره ی زمانی یکسانی متولد شده اند تحت تاثیر یک رشته شرایط تاریخی و فرهنگی خاصی قرار دارند.نتایج مبتنی بر یک همدوره ممکن است در مورد افرادی که در مواقع دیگر رشد کرده اند کاربرد نداشته باشد.</a:t>
            </a:r>
            <a:endParaRPr lang="fa-IR" sz="2800" dirty="0">
              <a:cs typeface="B Nazanin" pitchFamily="2" charset="-78"/>
            </a:endParaRPr>
          </a:p>
        </p:txBody>
      </p:sp>
      <p:sp>
        <p:nvSpPr>
          <p:cNvPr id="4" name="Slide Number Placeholder 3"/>
          <p:cNvSpPr>
            <a:spLocks noGrp="1"/>
          </p:cNvSpPr>
          <p:nvPr>
            <p:ph type="sldNum" sz="quarter" idx="12"/>
          </p:nvPr>
        </p:nvSpPr>
        <p:spPr/>
        <p:txBody>
          <a:bodyPr/>
          <a:lstStyle/>
          <a:p>
            <a:fld id="{221947D8-F89B-4E30-9AFC-72B6C3B72886}" type="slidenum">
              <a:rPr lang="fa-IR" smtClean="0"/>
              <a:pPr/>
              <a:t>39</a:t>
            </a:fld>
            <a:endParaRPr lang="fa-IR"/>
          </a:p>
        </p:txBody>
      </p:sp>
      <p:sp>
        <p:nvSpPr>
          <p:cNvPr id="5" name="Footer Placeholder 4"/>
          <p:cNvSpPr>
            <a:spLocks noGrp="1"/>
          </p:cNvSpPr>
          <p:nvPr>
            <p:ph type="ftr" sz="quarter" idx="11"/>
          </p:nvPr>
        </p:nvSpPr>
        <p:spPr/>
        <p:txBody>
          <a:bodyPr/>
          <a:lstStyle/>
          <a:p>
            <a:r>
              <a:rPr lang="en-US" smtClean="0"/>
              <a:t>www.modirkade.ir</a:t>
            </a:r>
            <a:endParaRPr lang="fa-IR"/>
          </a:p>
        </p:txBody>
      </p:sp>
    </p:spTree>
    <p:extLst>
      <p:ext uri="{BB962C8B-B14F-4D97-AF65-F5344CB8AC3E}">
        <p14:creationId xmlns:p14="http://schemas.microsoft.com/office/powerpoint/2010/main" val="8004686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6264696"/>
          </a:xfrm>
        </p:spPr>
        <p:txBody>
          <a:bodyPr>
            <a:normAutofit/>
          </a:bodyPr>
          <a:lstStyle/>
          <a:p>
            <a:pPr algn="just"/>
            <a:r>
              <a:rPr lang="fa-IR" sz="2800" dirty="0" smtClean="0">
                <a:cs typeface="Nazanin" pitchFamily="2" charset="-78"/>
              </a:rPr>
              <a:t>مثال: بیماریهای همه گیر، جنگها ، دوره های رونق و رکود اقتصادی و ...</a:t>
            </a:r>
          </a:p>
          <a:p>
            <a:pPr algn="just">
              <a:buFont typeface="Wingdings" pitchFamily="2" charset="2"/>
              <a:buChar char="Ø"/>
            </a:pPr>
            <a:r>
              <a:rPr lang="fa-IR" sz="2800" dirty="0" smtClean="0">
                <a:solidFill>
                  <a:srgbClr val="FF0000"/>
                </a:solidFill>
                <a:cs typeface="Nazanin" pitchFamily="2" charset="-78"/>
              </a:rPr>
              <a:t>تاثیرات غیر هنجاری</a:t>
            </a:r>
          </a:p>
          <a:p>
            <a:pPr marL="0" indent="0" algn="just">
              <a:buNone/>
            </a:pPr>
            <a:r>
              <a:rPr lang="fa-IR" sz="2800" dirty="0" smtClean="0">
                <a:solidFill>
                  <a:schemeClr val="tx1">
                    <a:lumMod val="95000"/>
                    <a:lumOff val="5000"/>
                  </a:schemeClr>
                </a:solidFill>
                <a:cs typeface="Nazanin" pitchFamily="2" charset="-78"/>
              </a:rPr>
              <a:t>هنجاری یعنی معمولی یا عادی. تاثیرات مربوط به سن و مربوط به تاریخ هنجاری هستند </a:t>
            </a:r>
            <a:r>
              <a:rPr lang="fa-IR" sz="2800" dirty="0" smtClean="0">
                <a:solidFill>
                  <a:srgbClr val="FFFF00"/>
                </a:solidFill>
                <a:cs typeface="Nazanin" pitchFamily="2" charset="-78"/>
              </a:rPr>
              <a:t>زیرا هر یک بر تعداد زیادی از افراد به شیوه مشابه تاثیر می گذارند.</a:t>
            </a:r>
          </a:p>
          <a:p>
            <a:pPr marL="0" indent="0" algn="just">
              <a:buNone/>
            </a:pPr>
            <a:endParaRPr lang="fa-IR" sz="2800" dirty="0">
              <a:solidFill>
                <a:srgbClr val="FFFF00"/>
              </a:solidFill>
              <a:cs typeface="Nazanin" pitchFamily="2" charset="-78"/>
            </a:endParaRPr>
          </a:p>
          <a:p>
            <a:pPr marL="0" indent="0" algn="just">
              <a:buNone/>
            </a:pPr>
            <a:r>
              <a:rPr lang="fa-IR" sz="2800" dirty="0" smtClean="0">
                <a:cs typeface="Nazanin" pitchFamily="2" charset="-78"/>
              </a:rPr>
              <a:t>تاثیرات غیر هنجاری رویداد های </a:t>
            </a:r>
            <a:r>
              <a:rPr lang="fa-IR" sz="2800" dirty="0" smtClean="0">
                <a:solidFill>
                  <a:srgbClr val="FFFF00"/>
                </a:solidFill>
                <a:cs typeface="Nazanin" pitchFamily="2" charset="-78"/>
              </a:rPr>
              <a:t>غیر عادی </a:t>
            </a:r>
            <a:r>
              <a:rPr lang="fa-IR" sz="2800" dirty="0" smtClean="0">
                <a:cs typeface="Nazanin" pitchFamily="2" charset="-78"/>
              </a:rPr>
              <a:t>هستند_آنها برای یک یا چند نفر اتفاق می افتند و از جدول زمانبندی قابل پیش بینی تبعیت نمی کنند. درنتیجه آنها چند جهتی بودن رشد را افزایش می دهند.</a:t>
            </a:r>
            <a:endParaRPr lang="fa-IR" sz="2800" dirty="0">
              <a:cs typeface="Nazanin" pitchFamily="2" charset="-78"/>
            </a:endParaRPr>
          </a:p>
        </p:txBody>
      </p:sp>
      <p:sp>
        <p:nvSpPr>
          <p:cNvPr id="2" name="Slide Number Placeholder 1"/>
          <p:cNvSpPr>
            <a:spLocks noGrp="1"/>
          </p:cNvSpPr>
          <p:nvPr>
            <p:ph type="sldNum" sz="quarter" idx="12"/>
          </p:nvPr>
        </p:nvSpPr>
        <p:spPr/>
        <p:txBody>
          <a:bodyPr/>
          <a:lstStyle/>
          <a:p>
            <a:fld id="{221947D8-F89B-4E30-9AFC-72B6C3B72886}" type="slidenum">
              <a:rPr lang="fa-IR" smtClean="0"/>
              <a:pPr/>
              <a:t>4</a:t>
            </a:fld>
            <a:endParaRPr lang="fa-IR"/>
          </a:p>
        </p:txBody>
      </p:sp>
      <p:sp>
        <p:nvSpPr>
          <p:cNvPr id="4" name="Footer Placeholder 3"/>
          <p:cNvSpPr>
            <a:spLocks noGrp="1"/>
          </p:cNvSpPr>
          <p:nvPr>
            <p:ph type="ftr" sz="quarter" idx="11"/>
          </p:nvPr>
        </p:nvSpPr>
        <p:spPr/>
        <p:txBody>
          <a:bodyPr/>
          <a:lstStyle/>
          <a:p>
            <a:r>
              <a:rPr lang="en-US" smtClean="0"/>
              <a:t>www.modirkade.ir</a:t>
            </a:r>
            <a:endParaRPr lang="fa-IR"/>
          </a:p>
        </p:txBody>
      </p:sp>
    </p:spTree>
    <p:extLst>
      <p:ext uri="{BB962C8B-B14F-4D97-AF65-F5344CB8AC3E}">
        <p14:creationId xmlns:p14="http://schemas.microsoft.com/office/powerpoint/2010/main" val="311667947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2656"/>
            <a:ext cx="8229600" cy="648072"/>
          </a:xfrm>
        </p:spPr>
        <p:txBody>
          <a:bodyPr>
            <a:normAutofit/>
          </a:bodyPr>
          <a:lstStyle/>
          <a:p>
            <a:pPr marL="457200" indent="-457200" algn="r">
              <a:buFont typeface="Wingdings" pitchFamily="2" charset="2"/>
              <a:buChar char="Ø"/>
            </a:pPr>
            <a:r>
              <a:rPr lang="fa-IR" sz="3200" dirty="0" smtClean="0">
                <a:solidFill>
                  <a:srgbClr val="FF0000"/>
                </a:solidFill>
                <a:cs typeface="B Nazanin" pitchFamily="2" charset="-78"/>
              </a:rPr>
              <a:t>طرح مقطعی</a:t>
            </a:r>
            <a:endParaRPr lang="fa-IR" sz="3200" dirty="0">
              <a:solidFill>
                <a:srgbClr val="FF0000"/>
              </a:solidFill>
              <a:cs typeface="B Nazanin" pitchFamily="2" charset="-78"/>
            </a:endParaRPr>
          </a:p>
        </p:txBody>
      </p:sp>
      <p:sp>
        <p:nvSpPr>
          <p:cNvPr id="3" name="Content Placeholder 2"/>
          <p:cNvSpPr>
            <a:spLocks noGrp="1"/>
          </p:cNvSpPr>
          <p:nvPr>
            <p:ph idx="1"/>
          </p:nvPr>
        </p:nvSpPr>
        <p:spPr>
          <a:xfrm>
            <a:off x="457200" y="1052736"/>
            <a:ext cx="8229600" cy="5400600"/>
          </a:xfrm>
        </p:spPr>
        <p:txBody>
          <a:bodyPr>
            <a:normAutofit/>
          </a:bodyPr>
          <a:lstStyle/>
          <a:p>
            <a:r>
              <a:rPr lang="fa-IR" sz="2800" dirty="0" smtClean="0"/>
              <a:t>در طرح مقطعی گروهی ازافراد که از نظر سن تفاوت دارند، در مقطع زمانی یکسانی بررسی می شوند.طرح مقطعی،راهبرد کارآمدی برای توصیف گرایش های مربوط به سن است.</a:t>
            </a:r>
          </a:p>
          <a:p>
            <a:r>
              <a:rPr lang="fa-IR" sz="2800" dirty="0" smtClean="0">
                <a:solidFill>
                  <a:srgbClr val="FFFF00"/>
                </a:solidFill>
              </a:rPr>
              <a:t>مشکلات در ارتباط با اجرا کردن پژوهش مقطعی </a:t>
            </a:r>
          </a:p>
          <a:p>
            <a:pPr marL="0" indent="0">
              <a:buNone/>
            </a:pPr>
            <a:endParaRPr lang="fa-IR" sz="2800" dirty="0" smtClean="0">
              <a:solidFill>
                <a:srgbClr val="FFFF00"/>
              </a:solidFill>
            </a:endParaRPr>
          </a:p>
          <a:p>
            <a:pPr marL="514350" indent="-514350">
              <a:buFont typeface="+mj-lt"/>
              <a:buAutoNum type="arabicPeriod"/>
            </a:pPr>
            <a:r>
              <a:rPr lang="fa-IR" sz="2800" dirty="0" smtClean="0"/>
              <a:t>شواهد مربوط به رشد را در سطح فردی در اختیار نمی گذارد.</a:t>
            </a:r>
          </a:p>
          <a:p>
            <a:pPr marL="514350" indent="-514350">
              <a:buFont typeface="+mj-lt"/>
              <a:buAutoNum type="arabicPeriod"/>
            </a:pPr>
            <a:r>
              <a:rPr lang="fa-IR" sz="2800" dirty="0" smtClean="0"/>
              <a:t>تاثیرات همدوره،آنها را نیز مانند پژوهش طولی تهدید می کند. </a:t>
            </a:r>
            <a:endParaRPr lang="fa-IR" sz="2800" dirty="0"/>
          </a:p>
        </p:txBody>
      </p:sp>
      <p:sp>
        <p:nvSpPr>
          <p:cNvPr id="4" name="Slide Number Placeholder 3"/>
          <p:cNvSpPr>
            <a:spLocks noGrp="1"/>
          </p:cNvSpPr>
          <p:nvPr>
            <p:ph type="sldNum" sz="quarter" idx="12"/>
          </p:nvPr>
        </p:nvSpPr>
        <p:spPr/>
        <p:txBody>
          <a:bodyPr/>
          <a:lstStyle/>
          <a:p>
            <a:fld id="{221947D8-F89B-4E30-9AFC-72B6C3B72886}" type="slidenum">
              <a:rPr lang="fa-IR" smtClean="0"/>
              <a:pPr/>
              <a:t>40</a:t>
            </a:fld>
            <a:endParaRPr lang="fa-IR"/>
          </a:p>
        </p:txBody>
      </p:sp>
      <p:sp>
        <p:nvSpPr>
          <p:cNvPr id="5" name="Footer Placeholder 4"/>
          <p:cNvSpPr>
            <a:spLocks noGrp="1"/>
          </p:cNvSpPr>
          <p:nvPr>
            <p:ph type="ftr" sz="quarter" idx="11"/>
          </p:nvPr>
        </p:nvSpPr>
        <p:spPr/>
        <p:txBody>
          <a:bodyPr/>
          <a:lstStyle/>
          <a:p>
            <a:r>
              <a:rPr lang="en-US" smtClean="0"/>
              <a:t>www.modirkade.ir</a:t>
            </a:r>
            <a:endParaRPr lang="fa-IR"/>
          </a:p>
        </p:txBody>
      </p:sp>
    </p:spTree>
    <p:extLst>
      <p:ext uri="{BB962C8B-B14F-4D97-AF65-F5344CB8AC3E}">
        <p14:creationId xmlns:p14="http://schemas.microsoft.com/office/powerpoint/2010/main" val="386177074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6632"/>
            <a:ext cx="8229600" cy="648072"/>
          </a:xfrm>
        </p:spPr>
        <p:txBody>
          <a:bodyPr>
            <a:normAutofit/>
          </a:bodyPr>
          <a:lstStyle/>
          <a:p>
            <a:pPr marL="457200" indent="-457200" algn="r">
              <a:buFont typeface="Wingdings" pitchFamily="2" charset="2"/>
              <a:buChar char="Ø"/>
            </a:pPr>
            <a:r>
              <a:rPr lang="fa-IR" sz="3200" dirty="0" smtClean="0">
                <a:solidFill>
                  <a:srgbClr val="FF0000"/>
                </a:solidFill>
                <a:cs typeface="B Nazanin" pitchFamily="2" charset="-78"/>
              </a:rPr>
              <a:t>طرح های زنجیره ای</a:t>
            </a:r>
            <a:endParaRPr lang="fa-IR" sz="3200" dirty="0">
              <a:solidFill>
                <a:srgbClr val="FF0000"/>
              </a:solidFill>
              <a:cs typeface="B Nazanin" pitchFamily="2" charset="-78"/>
            </a:endParaRPr>
          </a:p>
        </p:txBody>
      </p:sp>
      <p:sp>
        <p:nvSpPr>
          <p:cNvPr id="3" name="Content Placeholder 2"/>
          <p:cNvSpPr>
            <a:spLocks noGrp="1"/>
          </p:cNvSpPr>
          <p:nvPr>
            <p:ph idx="1"/>
          </p:nvPr>
        </p:nvSpPr>
        <p:spPr>
          <a:xfrm>
            <a:off x="457200" y="764704"/>
            <a:ext cx="8229600" cy="5832648"/>
          </a:xfrm>
        </p:spPr>
        <p:txBody>
          <a:bodyPr>
            <a:normAutofit/>
          </a:bodyPr>
          <a:lstStyle/>
          <a:p>
            <a:pPr algn="just"/>
            <a:r>
              <a:rPr lang="fa-IR" sz="2800" dirty="0" smtClean="0">
                <a:cs typeface="B Nazanin" pitchFamily="2" charset="-78"/>
              </a:rPr>
              <a:t>در طرح زنجیره ای پژوهشگران، چندین تحقیق مقطعی یا طولی مشابه را {که زنجیره ها نامیده می شوند} در زمانهای مختلف اجرا می کنند.</a:t>
            </a:r>
          </a:p>
          <a:p>
            <a:pPr algn="just"/>
            <a:r>
              <a:rPr lang="fa-IR" sz="2800" dirty="0" smtClean="0">
                <a:solidFill>
                  <a:srgbClr val="FFFF00"/>
                </a:solidFill>
                <a:cs typeface="B Nazanin" pitchFamily="2" charset="-78"/>
              </a:rPr>
              <a:t>امتیازات طرح زنجیره ای</a:t>
            </a:r>
          </a:p>
          <a:p>
            <a:pPr algn="just"/>
            <a:r>
              <a:rPr lang="fa-IR" sz="2800" dirty="0" smtClean="0">
                <a:cs typeface="B Nazanin" pitchFamily="2" charset="-78"/>
              </a:rPr>
              <a:t>با مقایسه کردن آزمودنی های هم سنی که در سال های متفاوتی به دنیا آمده اند می توانیم بفهمیم که تاثیرات همدوره عمل </a:t>
            </a:r>
            <a:r>
              <a:rPr lang="fa-IR" sz="2800" smtClean="0">
                <a:cs typeface="B Nazanin" pitchFamily="2" charset="-78"/>
              </a:rPr>
              <a:t>کرده اند </a:t>
            </a:r>
            <a:r>
              <a:rPr lang="fa-IR" sz="2800" dirty="0" smtClean="0">
                <a:cs typeface="B Nazanin" pitchFamily="2" charset="-78"/>
              </a:rPr>
              <a:t>یا نه.</a:t>
            </a:r>
          </a:p>
          <a:p>
            <a:pPr algn="just"/>
            <a:r>
              <a:rPr lang="fa-IR" sz="2800" dirty="0" smtClean="0">
                <a:cs typeface="B Nazanin" pitchFamily="2" charset="-78"/>
              </a:rPr>
              <a:t>می توانیم مقایسه های طولی و مقطعی بکنیم. اگر نتایج هر دو مشابه باشند می توانیم در مورد یافته های خود کاملاً مطمئن باشیم. </a:t>
            </a:r>
            <a:endParaRPr lang="fa-IR" sz="2800" dirty="0">
              <a:cs typeface="B Nazanin" pitchFamily="2" charset="-78"/>
            </a:endParaRPr>
          </a:p>
        </p:txBody>
      </p:sp>
      <p:sp>
        <p:nvSpPr>
          <p:cNvPr id="4" name="Slide Number Placeholder 3"/>
          <p:cNvSpPr>
            <a:spLocks noGrp="1"/>
          </p:cNvSpPr>
          <p:nvPr>
            <p:ph type="sldNum" sz="quarter" idx="12"/>
          </p:nvPr>
        </p:nvSpPr>
        <p:spPr/>
        <p:txBody>
          <a:bodyPr/>
          <a:lstStyle/>
          <a:p>
            <a:fld id="{221947D8-F89B-4E30-9AFC-72B6C3B72886}" type="slidenum">
              <a:rPr lang="fa-IR" smtClean="0"/>
              <a:pPr/>
              <a:t>41</a:t>
            </a:fld>
            <a:endParaRPr lang="fa-IR"/>
          </a:p>
        </p:txBody>
      </p:sp>
      <p:sp>
        <p:nvSpPr>
          <p:cNvPr id="5" name="Footer Placeholder 4"/>
          <p:cNvSpPr>
            <a:spLocks noGrp="1"/>
          </p:cNvSpPr>
          <p:nvPr>
            <p:ph type="ftr" sz="quarter" idx="11"/>
          </p:nvPr>
        </p:nvSpPr>
        <p:spPr/>
        <p:txBody>
          <a:bodyPr/>
          <a:lstStyle/>
          <a:p>
            <a:r>
              <a:rPr lang="en-US" smtClean="0"/>
              <a:t>www.modirkade.ir</a:t>
            </a:r>
            <a:endParaRPr lang="fa-IR"/>
          </a:p>
        </p:txBody>
      </p:sp>
    </p:spTree>
    <p:extLst>
      <p:ext uri="{BB962C8B-B14F-4D97-AF65-F5344CB8AC3E}">
        <p14:creationId xmlns:p14="http://schemas.microsoft.com/office/powerpoint/2010/main" val="317889857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fa-IR" sz="3200" dirty="0">
              <a:solidFill>
                <a:srgbClr val="FFC000"/>
              </a:solidFill>
              <a:cs typeface="Nazanin" pitchFamily="2" charset="-78"/>
            </a:endParaRPr>
          </a:p>
        </p:txBody>
      </p:sp>
      <p:sp>
        <p:nvSpPr>
          <p:cNvPr id="3" name="Content Placeholder 2"/>
          <p:cNvSpPr>
            <a:spLocks noGrp="1"/>
          </p:cNvSpPr>
          <p:nvPr>
            <p:ph idx="1"/>
          </p:nvPr>
        </p:nvSpPr>
        <p:spPr>
          <a:xfrm>
            <a:off x="0" y="1484783"/>
            <a:ext cx="9144000" cy="5373217"/>
          </a:xfrm>
        </p:spPr>
        <p:txBody>
          <a:bodyPr>
            <a:noAutofit/>
          </a:bodyPr>
          <a:lstStyle/>
          <a:p>
            <a:pPr algn="just"/>
            <a:r>
              <a:rPr lang="fa-IR" sz="2400" dirty="0" smtClean="0">
                <a:cs typeface="B Nazanin" pitchFamily="2" charset="-78"/>
              </a:rPr>
              <a:t>در </a:t>
            </a:r>
            <a:r>
              <a:rPr lang="fa-IR" sz="2400" dirty="0">
                <a:cs typeface="B Nazanin" pitchFamily="2" charset="-78"/>
              </a:rPr>
              <a:t>آزمایشی که در سال 1993 انجام شد، پژوهشگران گزارش دادند دانشجویانی که به مدت چند دقیقه قبل از امتحان توانایی استدلال فضایی به سونات موزارت گوش دادند از دانشجویانی که بعد از گوش دادن به دستورالعمل های آرمیدگی یا نشستن در حالت سکوت این امتحان را دادند، بهتر عمل کردند. پژوشگران نتیجه گرفتند که به نظر می رسد نغمه های موزارت تغییراتی را در مغز ایجاد می کنند که اتصالات نورونی را "سرحال می آورند" و از این رو تفکر را بهبود می بخشند. </a:t>
            </a:r>
            <a:endParaRPr lang="en-US" sz="2400" dirty="0" smtClean="0">
              <a:cs typeface="B Nazanin" pitchFamily="2" charset="-78"/>
            </a:endParaRPr>
          </a:p>
          <a:p>
            <a:pPr algn="just"/>
            <a:r>
              <a:rPr lang="fa-IR" sz="2400" dirty="0" smtClean="0">
                <a:cs typeface="B Nazanin" pitchFamily="2" charset="-78"/>
              </a:rPr>
              <a:t>اما </a:t>
            </a:r>
            <a:r>
              <a:rPr lang="fa-IR" sz="2400" dirty="0">
                <a:cs typeface="B Nazanin" pitchFamily="2" charset="-78"/>
              </a:rPr>
              <a:t>افزایش در عملکرد، که به "اثر موزارت" معروف شده است، </a:t>
            </a:r>
            <a:endParaRPr lang="en-US" sz="2400" dirty="0" smtClean="0">
              <a:cs typeface="B Nazanin" pitchFamily="2" charset="-78"/>
            </a:endParaRPr>
          </a:p>
          <a:p>
            <a:pPr marL="0" indent="0" algn="just">
              <a:buNone/>
            </a:pPr>
            <a:r>
              <a:rPr lang="en-US" sz="2400" dirty="0" smtClean="0">
                <a:cs typeface="B Nazanin" pitchFamily="2" charset="-78"/>
              </a:rPr>
              <a:t>       </a:t>
            </a:r>
            <a:r>
              <a:rPr lang="fa-IR" sz="2400" dirty="0" smtClean="0">
                <a:cs typeface="B Nazanin" pitchFamily="2" charset="-78"/>
              </a:rPr>
              <a:t>فقط </a:t>
            </a:r>
            <a:r>
              <a:rPr lang="fa-IR" sz="2400" dirty="0">
                <a:cs typeface="B Nazanin" pitchFamily="2" charset="-78"/>
              </a:rPr>
              <a:t>15 دقیقه دوام داشت و معلوم شد که تکرار کردن </a:t>
            </a:r>
            <a:endParaRPr lang="en-US" sz="2400" dirty="0" smtClean="0">
              <a:cs typeface="B Nazanin" pitchFamily="2" charset="-78"/>
            </a:endParaRPr>
          </a:p>
          <a:p>
            <a:pPr marL="0" indent="0" algn="just">
              <a:buNone/>
            </a:pPr>
            <a:r>
              <a:rPr lang="en-US" sz="2400" dirty="0" smtClean="0">
                <a:cs typeface="B Nazanin" pitchFamily="2" charset="-78"/>
              </a:rPr>
              <a:t>      </a:t>
            </a:r>
            <a:r>
              <a:rPr lang="fa-IR" sz="2400" dirty="0" smtClean="0">
                <a:cs typeface="B Nazanin" pitchFamily="2" charset="-78"/>
              </a:rPr>
              <a:t>آن </a:t>
            </a:r>
            <a:r>
              <a:rPr lang="fa-IR" sz="2400" dirty="0">
                <a:cs typeface="B Nazanin" pitchFamily="2" charset="-78"/>
              </a:rPr>
              <a:t>دشوار است. به نظر می رسد که سمفونی موزارت به جای </a:t>
            </a:r>
            <a:endParaRPr lang="en-US" sz="2400" dirty="0" smtClean="0">
              <a:cs typeface="B Nazanin" pitchFamily="2" charset="-78"/>
            </a:endParaRPr>
          </a:p>
          <a:p>
            <a:pPr marL="0" indent="0" algn="just">
              <a:buNone/>
            </a:pPr>
            <a:r>
              <a:rPr lang="en-US" sz="2400" dirty="0" smtClean="0">
                <a:cs typeface="B Nazanin" pitchFamily="2" charset="-78"/>
              </a:rPr>
              <a:t>      </a:t>
            </a:r>
            <a:r>
              <a:rPr lang="fa-IR" sz="2400" dirty="0" smtClean="0">
                <a:cs typeface="B Nazanin" pitchFamily="2" charset="-78"/>
              </a:rPr>
              <a:t>اینکه </a:t>
            </a:r>
            <a:r>
              <a:rPr lang="fa-IR" sz="2400" dirty="0">
                <a:cs typeface="B Nazanin" pitchFamily="2" charset="-78"/>
              </a:rPr>
              <a:t>تغییر واقعی در توانایی ایجاد کند، </a:t>
            </a:r>
            <a:endParaRPr lang="en-US" sz="2400" dirty="0" smtClean="0">
              <a:cs typeface="B Nazanin" pitchFamily="2" charset="-78"/>
            </a:endParaRPr>
          </a:p>
          <a:p>
            <a:pPr marL="0" indent="0" algn="just">
              <a:buNone/>
            </a:pPr>
            <a:r>
              <a:rPr lang="en-US" sz="2400" dirty="0" smtClean="0">
                <a:cs typeface="B Nazanin" pitchFamily="2" charset="-78"/>
              </a:rPr>
              <a:t>      </a:t>
            </a:r>
            <a:r>
              <a:rPr lang="fa-IR" sz="2400" dirty="0" smtClean="0">
                <a:cs typeface="B Nazanin" pitchFamily="2" charset="-78"/>
              </a:rPr>
              <a:t>برانگیختگی </a:t>
            </a:r>
            <a:r>
              <a:rPr lang="fa-IR" sz="2400" dirty="0">
                <a:cs typeface="B Nazanin" pitchFamily="2" charset="-78"/>
              </a:rPr>
              <a:t>و خلق را بهتر می کند که تمرکز بهتر در </a:t>
            </a:r>
            <a:endParaRPr lang="en-US" sz="2400" dirty="0" smtClean="0">
              <a:cs typeface="B Nazanin" pitchFamily="2" charset="-78"/>
            </a:endParaRPr>
          </a:p>
          <a:p>
            <a:pPr marL="0" indent="0" algn="just">
              <a:buNone/>
            </a:pPr>
            <a:r>
              <a:rPr lang="en-US" sz="2400" dirty="0" smtClean="0">
                <a:cs typeface="B Nazanin" pitchFamily="2" charset="-78"/>
              </a:rPr>
              <a:t>      </a:t>
            </a:r>
            <a:r>
              <a:rPr lang="fa-IR" sz="2400" dirty="0" smtClean="0">
                <a:cs typeface="B Nazanin" pitchFamily="2" charset="-78"/>
              </a:rPr>
              <a:t>امتحان </a:t>
            </a:r>
            <a:r>
              <a:rPr lang="fa-IR" sz="2400" dirty="0">
                <a:cs typeface="B Nazanin" pitchFamily="2" charset="-78"/>
              </a:rPr>
              <a:t>را به بار می آورد.</a:t>
            </a:r>
          </a:p>
          <a:p>
            <a:pPr algn="just"/>
            <a:endParaRPr lang="fa-IR" sz="2400" dirty="0">
              <a:cs typeface="B Nazanin" pitchFamily="2" charset="-78"/>
            </a:endParaRPr>
          </a:p>
          <a:p>
            <a:pPr algn="just"/>
            <a:endParaRPr lang="fa-IR" sz="2400" dirty="0">
              <a:cs typeface="B Nazanin" pitchFamily="2" charset="-78"/>
            </a:endParaRPr>
          </a:p>
          <a:p>
            <a:pPr algn="just"/>
            <a:endParaRPr lang="fa-IR" sz="2400" dirty="0">
              <a:cs typeface="B Nazanin" pitchFamily="2" charset="-78"/>
            </a:endParaRPr>
          </a:p>
          <a:p>
            <a:pPr algn="just"/>
            <a:endParaRPr lang="fa-IR" sz="2400" dirty="0">
              <a:cs typeface="B Nazanin" pitchFamily="2" charset="-78"/>
            </a:endParaRPr>
          </a:p>
          <a:p>
            <a:pPr algn="just"/>
            <a:endParaRPr lang="fa-IR" sz="2400" dirty="0">
              <a:cs typeface="B Nazanin" pitchFamily="2" charset="-78"/>
            </a:endParaRPr>
          </a:p>
          <a:p>
            <a:pPr algn="just"/>
            <a:endParaRPr lang="fa-IR" sz="2400" dirty="0">
              <a:cs typeface="B Nazanin" pitchFamily="2" charset="-78"/>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19398"/>
            <a:ext cx="8280920" cy="15041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501008"/>
            <a:ext cx="3076836" cy="3356992"/>
          </a:xfrm>
          <a:prstGeom prst="roundRect">
            <a:avLst>
              <a:gd name="adj" fmla="val 16667"/>
            </a:avLst>
          </a:prstGeom>
          <a:ln w="9525">
            <a:solidFill>
              <a:schemeClr val="tx1"/>
            </a:solidFill>
            <a:miter lim="800000"/>
            <a:headEnd/>
            <a:tailEnd/>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chemeClr val="accent1"/>
                </a:solidFill>
              </a14:hiddenFill>
            </a:ext>
          </a:extLst>
        </p:spPr>
      </p:pic>
      <p:sp>
        <p:nvSpPr>
          <p:cNvPr id="4" name="Slide Number Placeholder 3"/>
          <p:cNvSpPr>
            <a:spLocks noGrp="1"/>
          </p:cNvSpPr>
          <p:nvPr>
            <p:ph type="sldNum" sz="quarter" idx="12"/>
          </p:nvPr>
        </p:nvSpPr>
        <p:spPr/>
        <p:txBody>
          <a:bodyPr/>
          <a:lstStyle/>
          <a:p>
            <a:fld id="{221947D8-F89B-4E30-9AFC-72B6C3B72886}" type="slidenum">
              <a:rPr lang="fa-IR" smtClean="0"/>
              <a:pPr/>
              <a:t>42</a:t>
            </a:fld>
            <a:endParaRPr lang="fa-IR"/>
          </a:p>
        </p:txBody>
      </p:sp>
      <p:sp>
        <p:nvSpPr>
          <p:cNvPr id="7" name="Footer Placeholder 6"/>
          <p:cNvSpPr>
            <a:spLocks noGrp="1"/>
          </p:cNvSpPr>
          <p:nvPr>
            <p:ph type="ftr" sz="quarter" idx="11"/>
          </p:nvPr>
        </p:nvSpPr>
        <p:spPr/>
        <p:txBody>
          <a:bodyPr/>
          <a:lstStyle/>
          <a:p>
            <a:r>
              <a:rPr lang="en-US" smtClean="0"/>
              <a:t>www.modirkade.ir</a:t>
            </a:r>
            <a:endParaRPr lang="fa-IR"/>
          </a:p>
        </p:txBody>
      </p:sp>
    </p:spTree>
    <p:extLst>
      <p:ext uri="{BB962C8B-B14F-4D97-AF65-F5344CB8AC3E}">
        <p14:creationId xmlns:p14="http://schemas.microsoft.com/office/powerpoint/2010/main" val="332504325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0"/>
            <a:ext cx="9036496" cy="6858000"/>
          </a:xfrm>
        </p:spPr>
        <p:txBody>
          <a:bodyPr>
            <a:normAutofit/>
          </a:bodyPr>
          <a:lstStyle/>
          <a:p>
            <a:pPr algn="just"/>
            <a:endParaRPr lang="en-US" dirty="0" smtClean="0">
              <a:cs typeface="B Nazanin" panose="00000400000000000000" pitchFamily="2" charset="-78"/>
            </a:endParaRPr>
          </a:p>
          <a:p>
            <a:pPr algn="just"/>
            <a:r>
              <a:rPr lang="fa-IR" dirty="0" smtClean="0">
                <a:cs typeface="B Nazanin" panose="00000400000000000000" pitchFamily="2" charset="-78"/>
              </a:rPr>
              <a:t>به </a:t>
            </a:r>
            <a:r>
              <a:rPr lang="fa-IR" dirty="0">
                <a:cs typeface="B Nazanin" panose="00000400000000000000" pitchFamily="2" charset="-78"/>
              </a:rPr>
              <a:t>رغم شواهد موجود که اثر موزارت قطعی نیست، رسانه های گروهی و سیاستمداران مجذوب این عقیده شده اند که مواجهه کوتاه مدت مغز با موسیقی کلاسیک در نوباوگی، زمانی که اتصالات نورونی به سرعت تشکیل می شوند، ممکن است منافع عقلانی دایمی داشته باشد. طولی نکشید که ایالت های جورجیا، تنسی، و داکوتای جنوبی برای هر نوزادی که بیمارستان را ترک می کرد </a:t>
            </a:r>
            <a:r>
              <a:rPr lang="en-US" dirty="0">
                <a:cs typeface="B Nazanin" panose="00000400000000000000" pitchFamily="2" charset="-78"/>
              </a:rPr>
              <a:t>CD </a:t>
            </a:r>
            <a:r>
              <a:rPr lang="fa-IR" dirty="0">
                <a:cs typeface="B Nazanin" panose="00000400000000000000" pitchFamily="2" charset="-78"/>
              </a:rPr>
              <a:t>های مجانی تامین کردند. با این حال، تاکنون درباره اثر سمفونی موزارت بر نوباوگان هیچ تحقیقی انجام نشده است! و آزمایش هایی که روی کودکان دبستانی اجرا شدند، هیچ بهبود عقلانی در نتیجه گوش کردن به موسیقی را به بار نیاوردند. پژوهش حکایت از آن دارد که برای ایجاد افزایش بادوام در نمرات آزمون روانی، مداخله ها باید بلند مدت بوده و مشارکت فعال کودکان را در بر داشته باشند. </a:t>
            </a:r>
          </a:p>
          <a:p>
            <a:pPr algn="just"/>
            <a:endParaRPr lang="fa-IR" sz="2400" dirty="0">
              <a:cs typeface="Nazanin" pitchFamily="2" charset="-78"/>
            </a:endParaRPr>
          </a:p>
        </p:txBody>
      </p:sp>
      <p:sp>
        <p:nvSpPr>
          <p:cNvPr id="2" name="Slide Number Placeholder 1"/>
          <p:cNvSpPr>
            <a:spLocks noGrp="1"/>
          </p:cNvSpPr>
          <p:nvPr>
            <p:ph type="sldNum" sz="quarter" idx="12"/>
          </p:nvPr>
        </p:nvSpPr>
        <p:spPr/>
        <p:txBody>
          <a:bodyPr/>
          <a:lstStyle/>
          <a:p>
            <a:fld id="{221947D8-F89B-4E30-9AFC-72B6C3B72886}" type="slidenum">
              <a:rPr lang="fa-IR" smtClean="0"/>
              <a:pPr/>
              <a:t>43</a:t>
            </a:fld>
            <a:endParaRPr lang="fa-IR"/>
          </a:p>
        </p:txBody>
      </p:sp>
      <p:sp>
        <p:nvSpPr>
          <p:cNvPr id="4" name="Footer Placeholder 3"/>
          <p:cNvSpPr>
            <a:spLocks noGrp="1"/>
          </p:cNvSpPr>
          <p:nvPr>
            <p:ph type="ftr" sz="quarter" idx="11"/>
          </p:nvPr>
        </p:nvSpPr>
        <p:spPr/>
        <p:txBody>
          <a:bodyPr/>
          <a:lstStyle/>
          <a:p>
            <a:r>
              <a:rPr lang="en-US" smtClean="0"/>
              <a:t>www.modirkade.ir</a:t>
            </a:r>
            <a:endParaRPr lang="fa-IR"/>
          </a:p>
        </p:txBody>
      </p:sp>
    </p:spTree>
    <p:extLst>
      <p:ext uri="{BB962C8B-B14F-4D97-AF65-F5344CB8AC3E}">
        <p14:creationId xmlns:p14="http://schemas.microsoft.com/office/powerpoint/2010/main" val="169487748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6632"/>
            <a:ext cx="9144000" cy="6741368"/>
          </a:xfrm>
        </p:spPr>
        <p:txBody>
          <a:bodyPr/>
          <a:lstStyle/>
          <a:p>
            <a:endParaRPr lang="en-US" dirty="0" smtClean="0">
              <a:cs typeface="B Nazanin" panose="00000400000000000000" pitchFamily="2" charset="-78"/>
            </a:endParaRPr>
          </a:p>
          <a:p>
            <a:r>
              <a:rPr lang="fa-IR" dirty="0" smtClean="0">
                <a:cs typeface="B Nazanin" panose="00000400000000000000" pitchFamily="2" charset="-78"/>
              </a:rPr>
              <a:t>در </a:t>
            </a:r>
            <a:r>
              <a:rPr lang="fa-IR" dirty="0">
                <a:cs typeface="B Nazanin" panose="00000400000000000000" pitchFamily="2" charset="-78"/>
              </a:rPr>
              <a:t>نتیجه، گلن شلن برگ در سال 2004 این سئوال را مطرح کرد که آیا درس های موسیقی می توانند هوش را افزایش دهند؟ کودکانی که درسهای موسیقی را می گیرند باید به طور منظم تمرین کنند، توجه خود را کاملاً متمرکز کنند، نت های موسیقی را بخوانند، قطعه های موسیقی طولانی را حفظ کنند، ساختارهای موسیقی را بفهمند، و بر مهارت های فنی تسلط یابند. این تجربیات ممکن است پردازش شناختی را مخصوصاً در دوران کودکی که مناطقی از مغز عملکرد تخصصی پیدا می کنند و بسیار انعطاف پذیر و نسبت به تاثیرات محیطی حساس هستند، تقویت کنند.</a:t>
            </a:r>
            <a:endParaRPr lang="en-US" dirty="0">
              <a:cs typeface="B Nazanin" panose="00000400000000000000" pitchFamily="2" charset="-78"/>
            </a:endParaRPr>
          </a:p>
        </p:txBody>
      </p:sp>
      <p:sp>
        <p:nvSpPr>
          <p:cNvPr id="2" name="Slide Number Placeholder 1"/>
          <p:cNvSpPr>
            <a:spLocks noGrp="1"/>
          </p:cNvSpPr>
          <p:nvPr>
            <p:ph type="sldNum" sz="quarter" idx="12"/>
          </p:nvPr>
        </p:nvSpPr>
        <p:spPr/>
        <p:txBody>
          <a:bodyPr/>
          <a:lstStyle/>
          <a:p>
            <a:fld id="{221947D8-F89B-4E30-9AFC-72B6C3B72886}" type="slidenum">
              <a:rPr lang="fa-IR" smtClean="0"/>
              <a:pPr/>
              <a:t>44</a:t>
            </a:fld>
            <a:endParaRPr lang="fa-IR"/>
          </a:p>
        </p:txBody>
      </p:sp>
      <p:sp>
        <p:nvSpPr>
          <p:cNvPr id="4" name="Footer Placeholder 3"/>
          <p:cNvSpPr>
            <a:spLocks noGrp="1"/>
          </p:cNvSpPr>
          <p:nvPr>
            <p:ph type="ftr" sz="quarter" idx="11"/>
          </p:nvPr>
        </p:nvSpPr>
        <p:spPr/>
        <p:txBody>
          <a:bodyPr/>
          <a:lstStyle/>
          <a:p>
            <a:r>
              <a:rPr lang="en-US" smtClean="0"/>
              <a:t>www.modirkade.ir</a:t>
            </a:r>
            <a:endParaRPr lang="fa-IR"/>
          </a:p>
        </p:txBody>
      </p:sp>
      <p:sp>
        <p:nvSpPr>
          <p:cNvPr id="5" name="TextBox 4"/>
          <p:cNvSpPr txBox="1"/>
          <p:nvPr/>
        </p:nvSpPr>
        <p:spPr>
          <a:xfrm>
            <a:off x="2143108" y="5286388"/>
            <a:ext cx="4857784" cy="707886"/>
          </a:xfrm>
          <a:prstGeom prst="rect">
            <a:avLst/>
          </a:prstGeom>
          <a:solidFill>
            <a:schemeClr val="bg1"/>
          </a:solidFill>
        </p:spPr>
        <p:txBody>
          <a:bodyPr wrap="square" rtlCol="1">
            <a:spAutoFit/>
          </a:bodyPr>
          <a:lstStyle/>
          <a:p>
            <a:pPr algn="ctr"/>
            <a:r>
              <a:rPr lang="fa-IR" sz="2000" dirty="0" smtClean="0">
                <a:cs typeface="B Elham" pitchFamily="2" charset="-78"/>
              </a:rPr>
              <a:t>سایت مدیرکده    </a:t>
            </a:r>
            <a:r>
              <a:rPr lang="en-US" sz="2000" dirty="0" smtClean="0">
                <a:latin typeface="Consolas" pitchFamily="49" charset="0"/>
                <a:cs typeface="B Elham" pitchFamily="2" charset="-78"/>
              </a:rPr>
              <a:t>WwW.Modirkade.IR</a:t>
            </a:r>
            <a:r>
              <a:rPr lang="fa-IR" sz="2000" dirty="0" smtClean="0">
                <a:cs typeface="B Elham" pitchFamily="2" charset="-78"/>
              </a:rPr>
              <a:t/>
            </a:r>
            <a:br>
              <a:rPr lang="fa-IR" sz="2000" dirty="0" smtClean="0">
                <a:cs typeface="B Elham" pitchFamily="2" charset="-78"/>
              </a:rPr>
            </a:br>
            <a:r>
              <a:rPr lang="fa-IR" sz="2000" dirty="0" smtClean="0">
                <a:cs typeface="B Elham" pitchFamily="2" charset="-78"/>
              </a:rPr>
              <a:t>اولین سایت تربیت معلمی دانلود جزوات و پاورپوینت</a:t>
            </a:r>
            <a:endParaRPr lang="fa-IR" sz="2000" dirty="0">
              <a:cs typeface="B Elham" pitchFamily="2" charset="-78"/>
            </a:endParaRPr>
          </a:p>
        </p:txBody>
      </p:sp>
    </p:spTree>
    <p:extLst>
      <p:ext uri="{BB962C8B-B14F-4D97-AF65-F5344CB8AC3E}">
        <p14:creationId xmlns:p14="http://schemas.microsoft.com/office/powerpoint/2010/main" val="204243578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endParaRPr lang="en-US" dirty="0" smtClean="0">
              <a:cs typeface="B Nazanin" panose="00000400000000000000" pitchFamily="2" charset="-78"/>
            </a:endParaRPr>
          </a:p>
          <a:p>
            <a:r>
              <a:rPr lang="fa-IR" dirty="0" smtClean="0">
                <a:cs typeface="B Nazanin" panose="00000400000000000000" pitchFamily="2" charset="-78"/>
              </a:rPr>
              <a:t>کودکانی </a:t>
            </a:r>
            <a:r>
              <a:rPr lang="fa-IR" dirty="0">
                <a:cs typeface="B Nazanin" panose="00000400000000000000" pitchFamily="2" charset="-78"/>
              </a:rPr>
              <a:t>که ظرف مدت چند هفته </a:t>
            </a:r>
            <a:r>
              <a:rPr lang="fa-IR" dirty="0" smtClean="0">
                <a:cs typeface="B Nazanin" panose="00000400000000000000" pitchFamily="2" charset="-78"/>
              </a:rPr>
              <a:t>درس </a:t>
            </a:r>
            <a:r>
              <a:rPr lang="fa-IR" dirty="0">
                <a:cs typeface="B Nazanin" panose="00000400000000000000" pitchFamily="2" charset="-78"/>
              </a:rPr>
              <a:t>های موسیقی می گیرند در مقایسه با کودکانی که درس های تئاتر می گیرند یا هیچ </a:t>
            </a:r>
            <a:r>
              <a:rPr lang="fa-IR" dirty="0" smtClean="0">
                <a:cs typeface="B Nazanin" panose="00000400000000000000" pitchFamily="2" charset="-78"/>
              </a:rPr>
              <a:t>درسی </a:t>
            </a:r>
            <a:r>
              <a:rPr lang="fa-IR" dirty="0">
                <a:cs typeface="B Nazanin" panose="00000400000000000000" pitchFamily="2" charset="-78"/>
              </a:rPr>
              <a:t>نمی گیرند، در آزمون روانی عملکرد بهتری دارند. کودکان برای نوازندگی باید از چند نوع مهارت عقلانی استفاده کنند که متمرکز کردن توجه، خواندن نت های موسیقی، حفظ کردن متن های طولانی، تحلیل کردن ساختارهای موسیقی، و تسلط یافتن بر مهارت های فنی از آن جمله هستند. شلن برگ 132 کودک 6 ساله را که به قدر کافی برای درس های رسمی بزرگ بودند، فراخواند. ابتدا، این کودکان آزمون هوش را انجام دادند و از نظر پختگی اجتماعی ارزیابی شدند و بدین ترتیب پژوهشگران می توانستند بفهمند که آیا درس های موسیقی بر یک جنبه از رشد اما نه بر جنبه های دیگر اثر می گذارند. </a:t>
            </a:r>
          </a:p>
        </p:txBody>
      </p:sp>
      <p:sp>
        <p:nvSpPr>
          <p:cNvPr id="2" name="Slide Number Placeholder 1"/>
          <p:cNvSpPr>
            <a:spLocks noGrp="1"/>
          </p:cNvSpPr>
          <p:nvPr>
            <p:ph type="sldNum" sz="quarter" idx="12"/>
          </p:nvPr>
        </p:nvSpPr>
        <p:spPr/>
        <p:txBody>
          <a:bodyPr/>
          <a:lstStyle/>
          <a:p>
            <a:fld id="{221947D8-F89B-4E30-9AFC-72B6C3B72886}" type="slidenum">
              <a:rPr lang="fa-IR" smtClean="0"/>
              <a:pPr/>
              <a:t>45</a:t>
            </a:fld>
            <a:endParaRPr lang="fa-IR"/>
          </a:p>
        </p:txBody>
      </p:sp>
      <p:sp>
        <p:nvSpPr>
          <p:cNvPr id="4" name="Footer Placeholder 3"/>
          <p:cNvSpPr>
            <a:spLocks noGrp="1"/>
          </p:cNvSpPr>
          <p:nvPr>
            <p:ph type="ftr" sz="quarter" idx="11"/>
          </p:nvPr>
        </p:nvSpPr>
        <p:spPr/>
        <p:txBody>
          <a:bodyPr/>
          <a:lstStyle/>
          <a:p>
            <a:r>
              <a:rPr lang="en-US" smtClean="0"/>
              <a:t>www.modirkade.ir</a:t>
            </a:r>
            <a:endParaRPr lang="fa-IR"/>
          </a:p>
        </p:txBody>
      </p:sp>
    </p:spTree>
    <p:extLst>
      <p:ext uri="{BB962C8B-B14F-4D97-AF65-F5344CB8AC3E}">
        <p14:creationId xmlns:p14="http://schemas.microsoft.com/office/powerpoint/2010/main" val="427801394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88640"/>
            <a:ext cx="8712968" cy="6480720"/>
          </a:xfrm>
        </p:spPr>
        <p:txBody>
          <a:bodyPr/>
          <a:lstStyle/>
          <a:p>
            <a:endParaRPr lang="en-US" dirty="0" smtClean="0">
              <a:cs typeface="B Nazanin" panose="00000400000000000000" pitchFamily="2" charset="-78"/>
            </a:endParaRPr>
          </a:p>
          <a:p>
            <a:r>
              <a:rPr lang="fa-IR" dirty="0">
                <a:cs typeface="B Nazanin" panose="00000400000000000000" pitchFamily="2" charset="-78"/>
              </a:rPr>
              <a:t>بعداً این کودکان را به طور تصادفی در یکی از چهار موقعیت آزمایشی گماردند. دو گروه، گروه موسیقی بودند؛ یکی درس های پیانو و دیگری درس های صدا گرفت. گروه سوم درس های تئاتر گرفت – موقعیتی که روشن می کرد که آیا بهبود عقلانی منحصر به تجربیات موسیقی است یا نه. به گروه چهارم – گروه گواه بدون درس - درس های موسیقی در سال بعد پیشنهاد شد. درس های موسیقی و تئاتر در کنسرواتوار رویال موسیقی در تورنتو صورت گرفتند و معلمان با تجربه ای به این کودکان در گروه های کوچک تدریس کردند. بعد از 36 هفته درس، پی گیری طول انجام شد: بار دیگر هوش و پختگی اجتماعی کودکان ارزیابی شدند.</a:t>
            </a:r>
          </a:p>
          <a:p>
            <a:endParaRPr lang="fa-IR" dirty="0">
              <a:cs typeface="B Nazanin" panose="00000400000000000000" pitchFamily="2" charset="-78"/>
            </a:endParaRPr>
          </a:p>
          <a:p>
            <a:endParaRPr lang="en-US" dirty="0">
              <a:cs typeface="B Nazanin" panose="00000400000000000000" pitchFamily="2" charset="-78"/>
            </a:endParaRPr>
          </a:p>
        </p:txBody>
      </p:sp>
      <p:sp>
        <p:nvSpPr>
          <p:cNvPr id="2" name="Slide Number Placeholder 1"/>
          <p:cNvSpPr>
            <a:spLocks noGrp="1"/>
          </p:cNvSpPr>
          <p:nvPr>
            <p:ph type="sldNum" sz="quarter" idx="12"/>
          </p:nvPr>
        </p:nvSpPr>
        <p:spPr/>
        <p:txBody>
          <a:bodyPr/>
          <a:lstStyle/>
          <a:p>
            <a:fld id="{221947D8-F89B-4E30-9AFC-72B6C3B72886}" type="slidenum">
              <a:rPr lang="fa-IR" smtClean="0"/>
              <a:pPr/>
              <a:t>46</a:t>
            </a:fld>
            <a:endParaRPr lang="fa-IR"/>
          </a:p>
        </p:txBody>
      </p:sp>
      <p:sp>
        <p:nvSpPr>
          <p:cNvPr id="4" name="Footer Placeholder 3"/>
          <p:cNvSpPr>
            <a:spLocks noGrp="1"/>
          </p:cNvSpPr>
          <p:nvPr>
            <p:ph type="ftr" sz="quarter" idx="11"/>
          </p:nvPr>
        </p:nvSpPr>
        <p:spPr/>
        <p:txBody>
          <a:bodyPr/>
          <a:lstStyle/>
          <a:p>
            <a:r>
              <a:rPr lang="en-US" smtClean="0"/>
              <a:t>www.modirkade.ir</a:t>
            </a:r>
            <a:endParaRPr lang="fa-IR"/>
          </a:p>
        </p:txBody>
      </p:sp>
    </p:spTree>
    <p:extLst>
      <p:ext uri="{BB962C8B-B14F-4D97-AF65-F5344CB8AC3E}">
        <p14:creationId xmlns:p14="http://schemas.microsoft.com/office/powerpoint/2010/main" val="312574138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0"/>
            <a:ext cx="8964488" cy="6858000"/>
          </a:xfrm>
        </p:spPr>
        <p:txBody>
          <a:bodyPr>
            <a:normAutofit/>
          </a:bodyPr>
          <a:lstStyle/>
          <a:p>
            <a:pPr algn="just"/>
            <a:endParaRPr lang="en-US" dirty="0" smtClean="0">
              <a:cs typeface="B Nazanin" panose="00000400000000000000" pitchFamily="2" charset="-78"/>
            </a:endParaRPr>
          </a:p>
          <a:p>
            <a:pPr algn="just"/>
            <a:r>
              <a:rPr lang="fa-IR" dirty="0" smtClean="0">
                <a:cs typeface="B Nazanin" panose="00000400000000000000" pitchFamily="2" charset="-78"/>
              </a:rPr>
              <a:t>هر </a:t>
            </a:r>
            <a:r>
              <a:rPr lang="fa-IR" dirty="0">
                <a:cs typeface="B Nazanin" panose="00000400000000000000" pitchFamily="2" charset="-78"/>
              </a:rPr>
              <a:t>چهار گروه افزایش هایی را در عملکرد آزمون نشان دادند، احتمالاً به این علت که آزمونی به تازگی وارد مدرسه شده بوند که معمولاً به افزایش در عملکرد آزمون منجر می شود. اما دو گروه موسیقی، از گروه تئاتر و بدون درس، افزایش یشتری نشان </a:t>
            </a:r>
            <a:r>
              <a:rPr lang="fa-IR" dirty="0" smtClean="0">
                <a:cs typeface="B Nazanin" panose="00000400000000000000" pitchFamily="2" charset="-78"/>
              </a:rPr>
              <a:t>دادند. </a:t>
            </a:r>
            <a:r>
              <a:rPr lang="fa-IR" dirty="0">
                <a:cs typeface="B Nazanin" panose="00000400000000000000" pitchFamily="2" charset="-78"/>
              </a:rPr>
              <a:t>پیشرفت آنها، هرچند که فقط چند نمره بود، به چند توانایی ذهنی، از جمله مهارت های کلامی و فضایی و سرعت تفکر گسترش یافت. در عین حال، فقط گروه تئاتر از نظر پختگی اجتماعی بهبود یافت.</a:t>
            </a:r>
          </a:p>
          <a:p>
            <a:pPr algn="just"/>
            <a:endParaRPr lang="fa-IR" dirty="0">
              <a:cs typeface="B Nazanin" panose="00000400000000000000" pitchFamily="2" charset="-78"/>
            </a:endParaRPr>
          </a:p>
          <a:p>
            <a:pPr algn="just"/>
            <a:endParaRPr lang="fa-IR" dirty="0">
              <a:cs typeface="B Nazanin" panose="00000400000000000000" pitchFamily="2" charset="-78"/>
            </a:endParaRPr>
          </a:p>
        </p:txBody>
      </p:sp>
      <p:sp>
        <p:nvSpPr>
          <p:cNvPr id="2" name="Slide Number Placeholder 1"/>
          <p:cNvSpPr>
            <a:spLocks noGrp="1"/>
          </p:cNvSpPr>
          <p:nvPr>
            <p:ph type="sldNum" sz="quarter" idx="12"/>
          </p:nvPr>
        </p:nvSpPr>
        <p:spPr/>
        <p:txBody>
          <a:bodyPr/>
          <a:lstStyle/>
          <a:p>
            <a:fld id="{221947D8-F89B-4E30-9AFC-72B6C3B72886}" type="slidenum">
              <a:rPr lang="fa-IR" smtClean="0"/>
              <a:pPr/>
              <a:t>47</a:t>
            </a:fld>
            <a:endParaRPr lang="fa-IR"/>
          </a:p>
        </p:txBody>
      </p:sp>
      <p:sp>
        <p:nvSpPr>
          <p:cNvPr id="4" name="Footer Placeholder 3"/>
          <p:cNvSpPr>
            <a:spLocks noGrp="1"/>
          </p:cNvSpPr>
          <p:nvPr>
            <p:ph type="ftr" sz="quarter" idx="11"/>
          </p:nvPr>
        </p:nvSpPr>
        <p:spPr/>
        <p:txBody>
          <a:bodyPr/>
          <a:lstStyle/>
          <a:p>
            <a:r>
              <a:rPr lang="en-US" smtClean="0"/>
              <a:t>www.modirkade.ir</a:t>
            </a:r>
            <a:endParaRPr lang="fa-IR"/>
          </a:p>
        </p:txBody>
      </p:sp>
    </p:spTree>
    <p:extLst>
      <p:ext uri="{BB962C8B-B14F-4D97-AF65-F5344CB8AC3E}">
        <p14:creationId xmlns:p14="http://schemas.microsoft.com/office/powerpoint/2010/main" val="169058106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260648"/>
            <a:ext cx="8712968" cy="6408712"/>
          </a:xfrm>
        </p:spPr>
        <p:txBody>
          <a:bodyPr/>
          <a:lstStyle/>
          <a:p>
            <a:endParaRPr lang="en-US" dirty="0" smtClean="0">
              <a:cs typeface="B Nazanin" panose="00000400000000000000" pitchFamily="2" charset="-78"/>
            </a:endParaRPr>
          </a:p>
          <a:p>
            <a:r>
              <a:rPr lang="fa-IR" dirty="0" smtClean="0">
                <a:cs typeface="B Nazanin" panose="00000400000000000000" pitchFamily="2" charset="-78"/>
              </a:rPr>
              <a:t>درس های موسیقی موجب افزایش در هوش می شوند. در تحقیقی که راهبردهای پژوهشی آزمایشی و طولی را ترکیب کردند، عملکرد کودکان در آزمون روانی به صورت طولی، قبل و بعد از اینکه یکی از این چهار موقعیت را تجربه کردند، ریابی شد: 1. درس های پیانو، 2. درس های صدا 3. درس های تئاتر، 4. بدون درس. کوکانی که در دو گروه درس موسیقی قرار داشتند افزایش بیشتری را در نمرات آزمون نشان دادند.</a:t>
            </a:r>
          </a:p>
          <a:p>
            <a:endParaRPr lang="en-US" dirty="0">
              <a:cs typeface="B Nazanin" panose="00000400000000000000" pitchFamily="2" charset="-78"/>
            </a:endParaRPr>
          </a:p>
        </p:txBody>
      </p:sp>
      <p:sp>
        <p:nvSpPr>
          <p:cNvPr id="2" name="Slide Number Placeholder 1"/>
          <p:cNvSpPr>
            <a:spLocks noGrp="1"/>
          </p:cNvSpPr>
          <p:nvPr>
            <p:ph type="sldNum" sz="quarter" idx="12"/>
          </p:nvPr>
        </p:nvSpPr>
        <p:spPr/>
        <p:txBody>
          <a:bodyPr/>
          <a:lstStyle/>
          <a:p>
            <a:fld id="{221947D8-F89B-4E30-9AFC-72B6C3B72886}" type="slidenum">
              <a:rPr lang="fa-IR" smtClean="0"/>
              <a:pPr/>
              <a:t>48</a:t>
            </a:fld>
            <a:endParaRPr lang="fa-IR"/>
          </a:p>
        </p:txBody>
      </p:sp>
      <p:sp>
        <p:nvSpPr>
          <p:cNvPr id="4" name="Footer Placeholder 3"/>
          <p:cNvSpPr>
            <a:spLocks noGrp="1"/>
          </p:cNvSpPr>
          <p:nvPr>
            <p:ph type="ftr" sz="quarter" idx="11"/>
          </p:nvPr>
        </p:nvSpPr>
        <p:spPr/>
        <p:txBody>
          <a:bodyPr/>
          <a:lstStyle/>
          <a:p>
            <a:r>
              <a:rPr lang="en-US" smtClean="0"/>
              <a:t>www.modirkade.ir</a:t>
            </a:r>
            <a:endParaRPr lang="fa-IR"/>
          </a:p>
        </p:txBody>
      </p:sp>
      <p:sp>
        <p:nvSpPr>
          <p:cNvPr id="5" name="TextBox 4"/>
          <p:cNvSpPr txBox="1"/>
          <p:nvPr/>
        </p:nvSpPr>
        <p:spPr>
          <a:xfrm>
            <a:off x="2143108" y="5286388"/>
            <a:ext cx="4857784" cy="707886"/>
          </a:xfrm>
          <a:prstGeom prst="rect">
            <a:avLst/>
          </a:prstGeom>
          <a:solidFill>
            <a:schemeClr val="bg1"/>
          </a:solidFill>
        </p:spPr>
        <p:txBody>
          <a:bodyPr wrap="square" rtlCol="1">
            <a:spAutoFit/>
          </a:bodyPr>
          <a:lstStyle/>
          <a:p>
            <a:pPr algn="ctr"/>
            <a:r>
              <a:rPr lang="fa-IR" sz="2000" dirty="0" smtClean="0">
                <a:cs typeface="B Elham" pitchFamily="2" charset="-78"/>
              </a:rPr>
              <a:t>سایت مدیرکده    </a:t>
            </a:r>
            <a:r>
              <a:rPr lang="en-US" sz="2000" dirty="0" smtClean="0">
                <a:latin typeface="Consolas" pitchFamily="49" charset="0"/>
                <a:cs typeface="B Elham" pitchFamily="2" charset="-78"/>
              </a:rPr>
              <a:t>WwW.Modirkade.IR</a:t>
            </a:r>
            <a:r>
              <a:rPr lang="fa-IR" sz="2000" dirty="0" smtClean="0">
                <a:cs typeface="B Elham" pitchFamily="2" charset="-78"/>
              </a:rPr>
              <a:t/>
            </a:r>
            <a:br>
              <a:rPr lang="fa-IR" sz="2000" dirty="0" smtClean="0">
                <a:cs typeface="B Elham" pitchFamily="2" charset="-78"/>
              </a:rPr>
            </a:br>
            <a:r>
              <a:rPr lang="fa-IR" sz="2000" dirty="0" smtClean="0">
                <a:cs typeface="B Elham" pitchFamily="2" charset="-78"/>
              </a:rPr>
              <a:t>اولین سایت تربیت معلمی دانلود جزوات و پاورپوینت</a:t>
            </a:r>
            <a:endParaRPr lang="fa-IR" sz="2000" dirty="0">
              <a:cs typeface="B Elham" pitchFamily="2" charset="-78"/>
            </a:endParaRPr>
          </a:p>
        </p:txBody>
      </p:sp>
    </p:spTree>
    <p:extLst>
      <p:ext uri="{BB962C8B-B14F-4D97-AF65-F5344CB8AC3E}">
        <p14:creationId xmlns:p14="http://schemas.microsoft.com/office/powerpoint/2010/main" val="156770228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0000"/>
          </a:solidFill>
        </p:spPr>
        <p:txBody>
          <a:bodyPr>
            <a:normAutofit/>
          </a:bodyPr>
          <a:lstStyle/>
          <a:p>
            <a:r>
              <a:rPr lang="fa-IR" sz="3200" dirty="0" smtClean="0">
                <a:cs typeface="Nazanin" pitchFamily="2" charset="-78"/>
              </a:rPr>
              <a:t>مسایل اخلاقی در پژوهش عمر</a:t>
            </a:r>
            <a:endParaRPr lang="fa-IR" sz="3200" dirty="0">
              <a:cs typeface="Nazanin" pitchFamily="2" charset="-78"/>
            </a:endParaRPr>
          </a:p>
        </p:txBody>
      </p:sp>
      <p:sp>
        <p:nvSpPr>
          <p:cNvPr id="3" name="Content Placeholder 2"/>
          <p:cNvSpPr>
            <a:spLocks noGrp="1"/>
          </p:cNvSpPr>
          <p:nvPr>
            <p:ph idx="1"/>
          </p:nvPr>
        </p:nvSpPr>
        <p:spPr/>
        <p:txBody>
          <a:bodyPr>
            <a:normAutofit/>
          </a:bodyPr>
          <a:lstStyle/>
          <a:p>
            <a:pPr algn="just"/>
            <a:r>
              <a:rPr lang="fa-IR" sz="2800" dirty="0" smtClean="0">
                <a:cs typeface="Nazanin" pitchFamily="2" charset="-78"/>
              </a:rPr>
              <a:t>پژوهش، مسایل اخلاقی به بار می آوردزیرا جستجو برای آکاهی دانش علمی به صورت بالقوه موجب بهره کشی از افراد می شود. </a:t>
            </a:r>
          </a:p>
          <a:p>
            <a:pPr algn="just"/>
            <a:r>
              <a:rPr lang="fa-IR" sz="2800" dirty="0" smtClean="0">
                <a:cs typeface="Nazanin" pitchFamily="2" charset="-78"/>
              </a:rPr>
              <a:t>استفاده از فریب در پژوهش با کودکان بسیار مخاطره آمیز است زیرا امکان دارد که اعتماد آنها را به صداقت بزرگسالان تضعیف کند. </a:t>
            </a:r>
          </a:p>
          <a:p>
            <a:pPr algn="just"/>
            <a:endParaRPr lang="fa-IR" sz="2800" dirty="0">
              <a:cs typeface="Nazanin" pitchFamily="2" charset="-78"/>
            </a:endParaRPr>
          </a:p>
          <a:p>
            <a:pPr algn="ctr"/>
            <a:endParaRPr lang="fa-IR" sz="2800" dirty="0">
              <a:cs typeface="Nazanin" pitchFamily="2" charset="-78"/>
            </a:endParaRPr>
          </a:p>
        </p:txBody>
      </p:sp>
      <p:sp>
        <p:nvSpPr>
          <p:cNvPr id="4" name="Folded Corner 3"/>
          <p:cNvSpPr/>
          <p:nvPr/>
        </p:nvSpPr>
        <p:spPr>
          <a:xfrm>
            <a:off x="2699792" y="4149080"/>
            <a:ext cx="3024336" cy="1296144"/>
          </a:xfrm>
          <a:prstGeom prst="foldedCorner">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6600" dirty="0" smtClean="0"/>
              <a:t>پایان</a:t>
            </a:r>
            <a:endParaRPr lang="fa-IR" sz="6600" dirty="0"/>
          </a:p>
        </p:txBody>
      </p:sp>
      <p:sp>
        <p:nvSpPr>
          <p:cNvPr id="5" name="Slide Number Placeholder 4"/>
          <p:cNvSpPr>
            <a:spLocks noGrp="1"/>
          </p:cNvSpPr>
          <p:nvPr>
            <p:ph type="sldNum" sz="quarter" idx="12"/>
          </p:nvPr>
        </p:nvSpPr>
        <p:spPr/>
        <p:txBody>
          <a:bodyPr/>
          <a:lstStyle/>
          <a:p>
            <a:fld id="{221947D8-F89B-4E30-9AFC-72B6C3B72886}" type="slidenum">
              <a:rPr lang="fa-IR" smtClean="0"/>
              <a:pPr/>
              <a:t>49</a:t>
            </a:fld>
            <a:endParaRPr lang="fa-IR"/>
          </a:p>
        </p:txBody>
      </p:sp>
      <p:sp>
        <p:nvSpPr>
          <p:cNvPr id="6" name="Footer Placeholder 5"/>
          <p:cNvSpPr>
            <a:spLocks noGrp="1"/>
          </p:cNvSpPr>
          <p:nvPr>
            <p:ph type="ftr" sz="quarter" idx="11"/>
          </p:nvPr>
        </p:nvSpPr>
        <p:spPr/>
        <p:txBody>
          <a:bodyPr/>
          <a:lstStyle/>
          <a:p>
            <a:r>
              <a:rPr lang="en-US" smtClean="0"/>
              <a:t>www.modirkade.ir</a:t>
            </a:r>
            <a:endParaRPr lang="fa-IR"/>
          </a:p>
        </p:txBody>
      </p:sp>
    </p:spTree>
    <p:extLst>
      <p:ext uri="{BB962C8B-B14F-4D97-AF65-F5344CB8AC3E}">
        <p14:creationId xmlns:p14="http://schemas.microsoft.com/office/powerpoint/2010/main" val="24021822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229600" cy="792088"/>
          </a:xfrm>
          <a:solidFill>
            <a:srgbClr val="FF0000"/>
          </a:solidFill>
        </p:spPr>
        <p:txBody>
          <a:bodyPr>
            <a:normAutofit/>
          </a:bodyPr>
          <a:lstStyle/>
          <a:p>
            <a:r>
              <a:rPr lang="fa-IR" sz="3200" dirty="0" smtClean="0"/>
              <a:t>فلسفه کودکی</a:t>
            </a:r>
            <a:endParaRPr lang="fa-IR" sz="3200" dirty="0"/>
          </a:p>
        </p:txBody>
      </p:sp>
      <p:sp>
        <p:nvSpPr>
          <p:cNvPr id="3" name="Content Placeholder 2"/>
          <p:cNvSpPr>
            <a:spLocks noGrp="1"/>
          </p:cNvSpPr>
          <p:nvPr>
            <p:ph idx="1"/>
          </p:nvPr>
        </p:nvSpPr>
        <p:spPr>
          <a:xfrm>
            <a:off x="457200" y="1196752"/>
            <a:ext cx="8229600" cy="5112568"/>
          </a:xfrm>
        </p:spPr>
        <p:txBody>
          <a:bodyPr>
            <a:normAutofit/>
          </a:bodyPr>
          <a:lstStyle/>
          <a:p>
            <a:pPr algn="just"/>
            <a:r>
              <a:rPr lang="fa-IR" sz="2800" dirty="0" smtClean="0">
                <a:cs typeface="Nazanin" pitchFamily="2" charset="-78"/>
              </a:rPr>
              <a:t>در اروپای قرون وسطی کودکی به صورت دوره ای مجزا از بزرگسالی در نظر گرفته می شد. نقاشان کودکان را اغلب در لباسهای شل وراحت در حال بازی کردن و نگاه کردن به بزرگسالان ترسیم می کردند. کتاب ها حاوی اصطلاحاتی بودند که کودکان را از سایرافراد متمایز می کردند.</a:t>
            </a:r>
          </a:p>
          <a:p>
            <a:pPr algn="just"/>
            <a:r>
              <a:rPr lang="fa-IR" sz="2800" dirty="0" smtClean="0">
                <a:cs typeface="Nazanin" pitchFamily="2" charset="-78"/>
              </a:rPr>
              <a:t>در قرن شانزدهم، عقیده پیوریتان ها به گناهکاری ذاتی به این دیدگاه منجر شد که کودکان بطور فطری شرور و لجوج هستند. </a:t>
            </a:r>
            <a:endParaRPr lang="fa-IR" sz="2800" dirty="0">
              <a:cs typeface="Nazanin" pitchFamily="2" charset="-78"/>
            </a:endParaRPr>
          </a:p>
        </p:txBody>
      </p:sp>
      <p:sp>
        <p:nvSpPr>
          <p:cNvPr id="4" name="Slide Number Placeholder 3"/>
          <p:cNvSpPr>
            <a:spLocks noGrp="1"/>
          </p:cNvSpPr>
          <p:nvPr>
            <p:ph type="sldNum" sz="quarter" idx="12"/>
          </p:nvPr>
        </p:nvSpPr>
        <p:spPr/>
        <p:txBody>
          <a:bodyPr/>
          <a:lstStyle/>
          <a:p>
            <a:fld id="{221947D8-F89B-4E30-9AFC-72B6C3B72886}" type="slidenum">
              <a:rPr lang="fa-IR" smtClean="0"/>
              <a:pPr/>
              <a:t>5</a:t>
            </a:fld>
            <a:endParaRPr lang="fa-IR"/>
          </a:p>
        </p:txBody>
      </p:sp>
      <p:sp>
        <p:nvSpPr>
          <p:cNvPr id="5" name="Footer Placeholder 4"/>
          <p:cNvSpPr>
            <a:spLocks noGrp="1"/>
          </p:cNvSpPr>
          <p:nvPr>
            <p:ph type="ftr" sz="quarter" idx="11"/>
          </p:nvPr>
        </p:nvSpPr>
        <p:spPr/>
        <p:txBody>
          <a:bodyPr/>
          <a:lstStyle/>
          <a:p>
            <a:r>
              <a:rPr lang="en-US" smtClean="0"/>
              <a:t>www.modirkade.ir</a:t>
            </a:r>
            <a:endParaRPr lang="fa-IR"/>
          </a:p>
        </p:txBody>
      </p:sp>
    </p:spTree>
    <p:extLst>
      <p:ext uri="{BB962C8B-B14F-4D97-AF65-F5344CB8AC3E}">
        <p14:creationId xmlns:p14="http://schemas.microsoft.com/office/powerpoint/2010/main" val="4171642921"/>
      </p:ext>
    </p:extLst>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6336704"/>
          </a:xfrm>
        </p:spPr>
        <p:txBody>
          <a:bodyPr>
            <a:normAutofit/>
          </a:bodyPr>
          <a:lstStyle/>
          <a:p>
            <a:pPr algn="just"/>
            <a:r>
              <a:rPr lang="fa-IR" dirty="0" smtClean="0">
                <a:solidFill>
                  <a:srgbClr val="FF0000"/>
                </a:solidFill>
                <a:cs typeface="B Nazanin" pitchFamily="2" charset="-78"/>
              </a:rPr>
              <a:t>جان لاک</a:t>
            </a:r>
          </a:p>
          <a:p>
            <a:pPr algn="just"/>
            <a:r>
              <a:rPr lang="fa-IR" sz="2800" dirty="0" smtClean="0">
                <a:cs typeface="B Nazanin" pitchFamily="2" charset="-78"/>
              </a:rPr>
              <a:t>جان لاک کودک را به صورت </a:t>
            </a:r>
          </a:p>
          <a:p>
            <a:pPr algn="just"/>
            <a:r>
              <a:rPr lang="fa-IR" sz="2800" dirty="0" smtClean="0">
                <a:solidFill>
                  <a:srgbClr val="FFFF00"/>
                </a:solidFill>
                <a:cs typeface="B Nazanin" pitchFamily="2" charset="-78"/>
              </a:rPr>
              <a:t>لوح سفید </a:t>
            </a:r>
            <a:r>
              <a:rPr lang="fa-IR" sz="2800" dirty="0" smtClean="0">
                <a:cs typeface="B Nazanin" pitchFamily="2" charset="-78"/>
              </a:rPr>
              <a:t>در نظر داشت.</a:t>
            </a:r>
          </a:p>
          <a:p>
            <a:pPr algn="just"/>
            <a:r>
              <a:rPr lang="fa-IR" sz="2800" dirty="0" smtClean="0">
                <a:cs typeface="B Nazanin" pitchFamily="2" charset="-78"/>
              </a:rPr>
              <a:t>طبق این دیدگاه کودکان در ابتدا </a:t>
            </a:r>
          </a:p>
          <a:p>
            <a:pPr algn="just"/>
            <a:r>
              <a:rPr lang="fa-IR" sz="2800" dirty="0" smtClean="0">
                <a:cs typeface="B Nazanin" pitchFamily="2" charset="-78"/>
              </a:rPr>
              <a:t>چیزی نیستند،</a:t>
            </a:r>
            <a:r>
              <a:rPr lang="fa-IR" sz="2800" dirty="0" smtClean="0">
                <a:solidFill>
                  <a:srgbClr val="FFFF00"/>
                </a:solidFill>
                <a:cs typeface="B Nazanin" pitchFamily="2" charset="-78"/>
              </a:rPr>
              <a:t>تجربه</a:t>
            </a:r>
            <a:r>
              <a:rPr lang="fa-IR" sz="2800" dirty="0" smtClean="0">
                <a:cs typeface="B Nazanin" pitchFamily="2" charset="-78"/>
              </a:rPr>
              <a:t> شخصیت آنها را شکل می دهد. </a:t>
            </a:r>
          </a:p>
          <a:p>
            <a:pPr algn="just"/>
            <a:r>
              <a:rPr lang="fa-IR" sz="2800" dirty="0" smtClean="0">
                <a:cs typeface="B Nazanin" pitchFamily="2" charset="-78"/>
              </a:rPr>
              <a:t>او رشد را به صورت </a:t>
            </a:r>
            <a:r>
              <a:rPr lang="fa-IR" sz="2800" dirty="0" smtClean="0">
                <a:solidFill>
                  <a:srgbClr val="FFFF00"/>
                </a:solidFill>
                <a:cs typeface="B Nazanin" pitchFamily="2" charset="-78"/>
              </a:rPr>
              <a:t>پیوسته </a:t>
            </a:r>
            <a:r>
              <a:rPr lang="fa-IR" sz="2800" dirty="0" smtClean="0">
                <a:cs typeface="B Nazanin" pitchFamily="2" charset="-78"/>
              </a:rPr>
              <a:t>در نظر داشت. او طرفدار تربیت بود_نیروی محیط در شکل دادن کودک.</a:t>
            </a:r>
          </a:p>
          <a:p>
            <a:pPr algn="just"/>
            <a:r>
              <a:rPr lang="fa-IR" sz="2800" dirty="0" smtClean="0">
                <a:cs typeface="B Nazanin" pitchFamily="2" charset="-78"/>
              </a:rPr>
              <a:t>در فلسفه لاک، کودکان در شکل دادن سرنوشت خود، که دیگران آن را روی لوح سفید حک می کنند، نقش کمی دارند.</a:t>
            </a:r>
            <a:endParaRPr lang="fa-IR" sz="2800" dirty="0">
              <a:cs typeface="B Nazanin" pitchFamily="2" charset="-78"/>
            </a:endParaRPr>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5616" y="116632"/>
            <a:ext cx="2664296" cy="2376264"/>
          </a:xfrm>
          <a:prstGeom prst="rect">
            <a:avLst/>
          </a:prstGeom>
        </p:spPr>
      </p:pic>
      <p:sp>
        <p:nvSpPr>
          <p:cNvPr id="2" name="Slide Number Placeholder 1"/>
          <p:cNvSpPr>
            <a:spLocks noGrp="1"/>
          </p:cNvSpPr>
          <p:nvPr>
            <p:ph type="sldNum" sz="quarter" idx="12"/>
          </p:nvPr>
        </p:nvSpPr>
        <p:spPr/>
        <p:txBody>
          <a:bodyPr/>
          <a:lstStyle/>
          <a:p>
            <a:fld id="{221947D8-F89B-4E30-9AFC-72B6C3B72886}" type="slidenum">
              <a:rPr lang="fa-IR" smtClean="0"/>
              <a:pPr/>
              <a:t>6</a:t>
            </a:fld>
            <a:endParaRPr lang="fa-IR"/>
          </a:p>
        </p:txBody>
      </p:sp>
      <p:sp>
        <p:nvSpPr>
          <p:cNvPr id="5" name="Footer Placeholder 4"/>
          <p:cNvSpPr>
            <a:spLocks noGrp="1"/>
          </p:cNvSpPr>
          <p:nvPr>
            <p:ph type="ftr" sz="quarter" idx="11"/>
          </p:nvPr>
        </p:nvSpPr>
        <p:spPr/>
        <p:txBody>
          <a:bodyPr/>
          <a:lstStyle/>
          <a:p>
            <a:r>
              <a:rPr lang="en-US" smtClean="0"/>
              <a:t>www.modirkade.ir</a:t>
            </a:r>
            <a:endParaRPr lang="fa-IR"/>
          </a:p>
        </p:txBody>
      </p:sp>
    </p:spTree>
    <p:extLst>
      <p:ext uri="{BB962C8B-B14F-4D97-AF65-F5344CB8AC3E}">
        <p14:creationId xmlns:p14="http://schemas.microsoft.com/office/powerpoint/2010/main" val="40277764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260648"/>
            <a:ext cx="8229600" cy="6264696"/>
          </a:xfrm>
        </p:spPr>
        <p:txBody>
          <a:bodyPr>
            <a:normAutofit/>
          </a:bodyPr>
          <a:lstStyle/>
          <a:p>
            <a:pPr algn="just"/>
            <a:r>
              <a:rPr lang="fa-IR" dirty="0" smtClean="0">
                <a:solidFill>
                  <a:srgbClr val="FF0000"/>
                </a:solidFill>
                <a:cs typeface="B Nazanin" pitchFamily="2" charset="-78"/>
              </a:rPr>
              <a:t>ژان ژاک روسو</a:t>
            </a:r>
            <a:endParaRPr lang="fa-IR" dirty="0" smtClean="0">
              <a:solidFill>
                <a:schemeClr val="tx1">
                  <a:lumMod val="95000"/>
                  <a:lumOff val="5000"/>
                </a:schemeClr>
              </a:solidFill>
              <a:cs typeface="B Nazanin" pitchFamily="2" charset="-78"/>
            </a:endParaRPr>
          </a:p>
          <a:p>
            <a:pPr algn="just"/>
            <a:r>
              <a:rPr lang="fa-IR" sz="2800" dirty="0" smtClean="0">
                <a:solidFill>
                  <a:schemeClr val="tx1">
                    <a:lumMod val="95000"/>
                    <a:lumOff val="5000"/>
                  </a:schemeClr>
                </a:solidFill>
                <a:cs typeface="B Nazanin" pitchFamily="2" charset="-78"/>
              </a:rPr>
              <a:t>روسو نظریه جان لاک را رد </a:t>
            </a:r>
          </a:p>
          <a:p>
            <a:pPr algn="just"/>
            <a:r>
              <a:rPr lang="fa-IR" sz="2800" dirty="0" smtClean="0">
                <a:solidFill>
                  <a:schemeClr val="tx1">
                    <a:lumMod val="95000"/>
                    <a:lumOff val="5000"/>
                  </a:schemeClr>
                </a:solidFill>
                <a:cs typeface="B Nazanin" pitchFamily="2" charset="-78"/>
              </a:rPr>
              <a:t>کرد و در عوض کودکان را به</a:t>
            </a:r>
          </a:p>
          <a:p>
            <a:pPr algn="just"/>
            <a:r>
              <a:rPr lang="fa-IR" sz="2800" dirty="0" smtClean="0">
                <a:solidFill>
                  <a:schemeClr val="tx1">
                    <a:lumMod val="95000"/>
                    <a:lumOff val="5000"/>
                  </a:schemeClr>
                </a:solidFill>
                <a:cs typeface="B Nazanin" pitchFamily="2" charset="-78"/>
              </a:rPr>
              <a:t> صورت </a:t>
            </a:r>
            <a:r>
              <a:rPr lang="fa-IR" sz="2800" dirty="0" smtClean="0">
                <a:solidFill>
                  <a:srgbClr val="FFFF00"/>
                </a:solidFill>
                <a:cs typeface="B Nazanin" pitchFamily="2" charset="-78"/>
              </a:rPr>
              <a:t>وحشی های اصیل </a:t>
            </a:r>
            <a:r>
              <a:rPr lang="fa-IR" sz="2800" dirty="0" smtClean="0">
                <a:solidFill>
                  <a:schemeClr val="tx1">
                    <a:lumMod val="95000"/>
                    <a:lumOff val="5000"/>
                  </a:schemeClr>
                </a:solidFill>
                <a:cs typeface="B Nazanin" pitchFamily="2" charset="-78"/>
              </a:rPr>
              <a:t>در </a:t>
            </a:r>
          </a:p>
          <a:p>
            <a:pPr algn="just"/>
            <a:r>
              <a:rPr lang="fa-IR" sz="2800" dirty="0" smtClean="0">
                <a:solidFill>
                  <a:schemeClr val="tx1">
                    <a:lumMod val="95000"/>
                    <a:lumOff val="5000"/>
                  </a:schemeClr>
                </a:solidFill>
                <a:cs typeface="B Nazanin" pitchFamily="2" charset="-78"/>
              </a:rPr>
              <a:t>نظر داشت که </a:t>
            </a:r>
            <a:r>
              <a:rPr lang="fa-IR" sz="2800" dirty="0" smtClean="0">
                <a:solidFill>
                  <a:srgbClr val="FFFF00"/>
                </a:solidFill>
                <a:cs typeface="B Nazanin" pitchFamily="2" charset="-78"/>
              </a:rPr>
              <a:t>به طور طبیعی از موهبت درک درست و غلط و برنامه ای فطری برای رشد منظم و سالم</a:t>
            </a:r>
            <a:r>
              <a:rPr lang="fa-IR" sz="2800" dirty="0" smtClean="0">
                <a:solidFill>
                  <a:schemeClr val="tx1">
                    <a:lumMod val="95000"/>
                    <a:lumOff val="5000"/>
                  </a:schemeClr>
                </a:solidFill>
                <a:cs typeface="B Nazanin" pitchFamily="2" charset="-78"/>
              </a:rPr>
              <a:t> برخوردارند.</a:t>
            </a:r>
          </a:p>
          <a:p>
            <a:pPr algn="just"/>
            <a:r>
              <a:rPr lang="fa-IR" sz="2800" dirty="0" smtClean="0">
                <a:solidFill>
                  <a:schemeClr val="tx1">
                    <a:lumMod val="95000"/>
                    <a:lumOff val="5000"/>
                  </a:schemeClr>
                </a:solidFill>
                <a:cs typeface="B Nazanin" pitchFamily="2" charset="-78"/>
              </a:rPr>
              <a:t>روسو رشد را به صورت فرایندی </a:t>
            </a:r>
            <a:r>
              <a:rPr lang="fa-IR" sz="2800" dirty="0" smtClean="0">
                <a:solidFill>
                  <a:srgbClr val="FFFF00"/>
                </a:solidFill>
                <a:cs typeface="B Nazanin" pitchFamily="2" charset="-78"/>
              </a:rPr>
              <a:t>نا پیوسته و مرحله ای </a:t>
            </a:r>
            <a:r>
              <a:rPr lang="fa-IR" sz="2800" dirty="0" smtClean="0">
                <a:solidFill>
                  <a:schemeClr val="tx1">
                    <a:lumMod val="95000"/>
                    <a:lumOff val="5000"/>
                  </a:schemeClr>
                </a:solidFill>
                <a:cs typeface="B Nazanin" pitchFamily="2" charset="-78"/>
              </a:rPr>
              <a:t>در نظر داشت که از </a:t>
            </a:r>
            <a:r>
              <a:rPr lang="fa-IR" sz="2800" dirty="0" smtClean="0">
                <a:solidFill>
                  <a:srgbClr val="FFFF00"/>
                </a:solidFill>
                <a:cs typeface="B Nazanin" pitchFamily="2" charset="-78"/>
              </a:rPr>
              <a:t>روند واحد و یکپارچه ای </a:t>
            </a:r>
            <a:r>
              <a:rPr lang="fa-IR" sz="2800" dirty="0" smtClean="0">
                <a:solidFill>
                  <a:schemeClr val="tx1">
                    <a:lumMod val="95000"/>
                    <a:lumOff val="5000"/>
                  </a:schemeClr>
                </a:solidFill>
                <a:cs typeface="B Nazanin" pitchFamily="2" charset="-78"/>
              </a:rPr>
              <a:t>تبعیت می کند که </a:t>
            </a:r>
            <a:r>
              <a:rPr lang="fa-IR" sz="2800" dirty="0" smtClean="0">
                <a:solidFill>
                  <a:srgbClr val="FFFF00"/>
                </a:solidFill>
                <a:cs typeface="B Nazanin" pitchFamily="2" charset="-78"/>
              </a:rPr>
              <a:t>طبیعت</a:t>
            </a:r>
            <a:r>
              <a:rPr lang="fa-IR" sz="2800" dirty="0" smtClean="0">
                <a:solidFill>
                  <a:schemeClr val="tx1">
                    <a:lumMod val="95000"/>
                    <a:lumOff val="5000"/>
                  </a:schemeClr>
                </a:solidFill>
                <a:cs typeface="B Nazanin" pitchFamily="2" charset="-78"/>
              </a:rPr>
              <a:t> ان را برنامه ریزی کرده است.</a:t>
            </a:r>
            <a:endParaRPr lang="fa-IR" sz="2800" dirty="0" smtClean="0">
              <a:cs typeface="B Nazanin" pitchFamily="2" charset="-7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5536" y="145231"/>
            <a:ext cx="2160240" cy="2160240"/>
          </a:xfrm>
          <a:prstGeom prst="rect">
            <a:avLst/>
          </a:prstGeom>
        </p:spPr>
      </p:pic>
      <p:sp>
        <p:nvSpPr>
          <p:cNvPr id="2" name="Slide Number Placeholder 1"/>
          <p:cNvSpPr>
            <a:spLocks noGrp="1"/>
          </p:cNvSpPr>
          <p:nvPr>
            <p:ph type="sldNum" sz="quarter" idx="12"/>
          </p:nvPr>
        </p:nvSpPr>
        <p:spPr/>
        <p:txBody>
          <a:bodyPr/>
          <a:lstStyle/>
          <a:p>
            <a:fld id="{221947D8-F89B-4E30-9AFC-72B6C3B72886}" type="slidenum">
              <a:rPr lang="fa-IR" smtClean="0"/>
              <a:pPr/>
              <a:t>7</a:t>
            </a:fld>
            <a:endParaRPr lang="fa-IR"/>
          </a:p>
        </p:txBody>
      </p:sp>
      <p:sp>
        <p:nvSpPr>
          <p:cNvPr id="5" name="Footer Placeholder 4"/>
          <p:cNvSpPr>
            <a:spLocks noGrp="1"/>
          </p:cNvSpPr>
          <p:nvPr>
            <p:ph type="ftr" sz="quarter" idx="11"/>
          </p:nvPr>
        </p:nvSpPr>
        <p:spPr/>
        <p:txBody>
          <a:bodyPr/>
          <a:lstStyle/>
          <a:p>
            <a:r>
              <a:rPr lang="en-US" smtClean="0"/>
              <a:t>www.modirkade.ir</a:t>
            </a:r>
            <a:endParaRPr lang="fa-IR"/>
          </a:p>
        </p:txBody>
      </p:sp>
    </p:spTree>
    <p:extLst>
      <p:ext uri="{BB962C8B-B14F-4D97-AF65-F5344CB8AC3E}">
        <p14:creationId xmlns:p14="http://schemas.microsoft.com/office/powerpoint/2010/main" val="3788985889"/>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21499"/>
          </a:xfrm>
        </p:spPr>
        <p:txBody>
          <a:bodyPr>
            <a:noAutofit/>
          </a:bodyPr>
          <a:lstStyle/>
          <a:p>
            <a:pPr algn="just"/>
            <a:r>
              <a:rPr lang="fa-IR" dirty="0" smtClean="0">
                <a:solidFill>
                  <a:srgbClr val="FF0000"/>
                </a:solidFill>
                <a:cs typeface="B Nazanin" pitchFamily="2" charset="-78"/>
              </a:rPr>
              <a:t>پدربزرگ روش علمی </a:t>
            </a:r>
          </a:p>
          <a:p>
            <a:pPr algn="just"/>
            <a:r>
              <a:rPr lang="fa-IR" sz="2800" dirty="0" smtClean="0">
                <a:cs typeface="B Nazanin" pitchFamily="2" charset="-78"/>
              </a:rPr>
              <a:t>چارلزداروین</a:t>
            </a:r>
          </a:p>
          <a:p>
            <a:pPr algn="just"/>
            <a:r>
              <a:rPr lang="fa-IR" sz="2800" dirty="0" smtClean="0">
                <a:cs typeface="B Nazanin" pitchFamily="2" charset="-78"/>
              </a:rPr>
              <a:t> کتاب اصل انواع موضوع محوری</a:t>
            </a:r>
          </a:p>
          <a:p>
            <a:pPr algn="just"/>
            <a:r>
              <a:rPr lang="fa-IR" sz="2800" dirty="0" smtClean="0">
                <a:cs typeface="B Nazanin" pitchFamily="2" charset="-78"/>
              </a:rPr>
              <a:t> این کتاب که در سال 1859 منتشر</a:t>
            </a:r>
          </a:p>
          <a:p>
            <a:pPr algn="just"/>
            <a:r>
              <a:rPr lang="fa-IR" sz="2800" dirty="0" smtClean="0">
                <a:cs typeface="B Nazanin" pitchFamily="2" charset="-78"/>
              </a:rPr>
              <a:t>شد،رشد بود. </a:t>
            </a:r>
          </a:p>
          <a:p>
            <a:pPr marL="0" indent="0" algn="just">
              <a:buNone/>
            </a:pPr>
            <a:r>
              <a:rPr lang="fa-IR" sz="2800" dirty="0" smtClean="0">
                <a:cs typeface="B Nazanin" pitchFamily="2" charset="-78"/>
              </a:rPr>
              <a:t>   به عقیده داروین ، تحول تکاملی فرد از زمان بسته شدن سلول نطفه تا رشد کامل ،تحول تکاملی نوع از آغاز پیدایش تا به امروز را به نمایش می گذارد. به عبارتی دیگر، هر موجودی تمامی مراحل پر فراز و نشیبی را که اجداد او از زمان پیدایش موجودات زنده پیموده اند طی می کند و رشد انسان نیز از این قاعده مستثنی نیست.</a:t>
            </a:r>
          </a:p>
          <a:p>
            <a:pPr algn="just"/>
            <a:endParaRPr lang="fa-IR" sz="2800" dirty="0" smtClean="0">
              <a:cs typeface="B Nazanin" pitchFamily="2" charset="-78"/>
            </a:endParaRPr>
          </a:p>
          <a:p>
            <a:pPr algn="just"/>
            <a:r>
              <a:rPr lang="fa-IR" sz="2800" dirty="0" smtClean="0">
                <a:cs typeface="B Nazanin" pitchFamily="2" charset="-78"/>
              </a:rPr>
              <a:t> </a:t>
            </a:r>
            <a:endParaRPr lang="fa-IR" sz="2800" dirty="0">
              <a:cs typeface="B Nazanin" pitchFamily="2" charset="-78"/>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260648"/>
            <a:ext cx="1812032" cy="2162745"/>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a:extLst>
            <a:ext uri="{909E8E84-426E-40DD-AFC4-6F175D3DCCD1}">
              <a14:hiddenFill xmlns:a14="http://schemas.microsoft.com/office/drawing/2010/main">
                <a:solidFill>
                  <a:schemeClr val="accent1"/>
                </a:solidFill>
              </a14:hiddenFill>
            </a:ext>
          </a:extLst>
        </p:spPr>
      </p:pic>
      <p:sp>
        <p:nvSpPr>
          <p:cNvPr id="2" name="Slide Number Placeholder 1"/>
          <p:cNvSpPr>
            <a:spLocks noGrp="1"/>
          </p:cNvSpPr>
          <p:nvPr>
            <p:ph type="sldNum" sz="quarter" idx="12"/>
          </p:nvPr>
        </p:nvSpPr>
        <p:spPr/>
        <p:txBody>
          <a:bodyPr/>
          <a:lstStyle/>
          <a:p>
            <a:fld id="{221947D8-F89B-4E30-9AFC-72B6C3B72886}" type="slidenum">
              <a:rPr lang="fa-IR" smtClean="0"/>
              <a:pPr/>
              <a:t>8</a:t>
            </a:fld>
            <a:endParaRPr lang="fa-IR"/>
          </a:p>
        </p:txBody>
      </p:sp>
      <p:sp>
        <p:nvSpPr>
          <p:cNvPr id="5" name="Footer Placeholder 4"/>
          <p:cNvSpPr>
            <a:spLocks noGrp="1"/>
          </p:cNvSpPr>
          <p:nvPr>
            <p:ph type="ftr" sz="quarter" idx="11"/>
          </p:nvPr>
        </p:nvSpPr>
        <p:spPr/>
        <p:txBody>
          <a:bodyPr/>
          <a:lstStyle/>
          <a:p>
            <a:r>
              <a:rPr lang="en-US" smtClean="0"/>
              <a:t>www.modirkade.ir</a:t>
            </a:r>
            <a:endParaRPr lang="fa-IR"/>
          </a:p>
        </p:txBody>
      </p:sp>
    </p:spTree>
    <p:extLst>
      <p:ext uri="{BB962C8B-B14F-4D97-AF65-F5344CB8AC3E}">
        <p14:creationId xmlns:p14="http://schemas.microsoft.com/office/powerpoint/2010/main" val="39716037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0000"/>
          </a:solidFill>
        </p:spPr>
        <p:txBody>
          <a:bodyPr/>
          <a:lstStyle/>
          <a:p>
            <a:r>
              <a:rPr lang="fa-IR" dirty="0" smtClean="0">
                <a:solidFill>
                  <a:srgbClr val="FFFF00"/>
                </a:solidFill>
              </a:rPr>
              <a:t>نظریه اواسط قرن بیستم</a:t>
            </a:r>
            <a:endParaRPr lang="fa-IR" dirty="0">
              <a:solidFill>
                <a:srgbClr val="FFFF00"/>
              </a:solidFill>
            </a:endParaRPr>
          </a:p>
        </p:txBody>
      </p:sp>
      <p:sp>
        <p:nvSpPr>
          <p:cNvPr id="3" name="Content Placeholder 2"/>
          <p:cNvSpPr>
            <a:spLocks noGrp="1"/>
          </p:cNvSpPr>
          <p:nvPr>
            <p:ph idx="1"/>
          </p:nvPr>
        </p:nvSpPr>
        <p:spPr/>
        <p:txBody>
          <a:bodyPr>
            <a:normAutofit/>
          </a:bodyPr>
          <a:lstStyle/>
          <a:p>
            <a:pPr algn="just"/>
            <a:r>
              <a:rPr lang="fa-IR" sz="2800" dirty="0" smtClean="0">
                <a:cs typeface="B Nazanin" pitchFamily="2" charset="-78"/>
              </a:rPr>
              <a:t>در اواسط قرن بیستم،رشد انسان گسترش یافت و به صورت رشته ای رسمی در آمد.</a:t>
            </a:r>
          </a:p>
          <a:p>
            <a:pPr algn="just"/>
            <a:r>
              <a:rPr lang="fa-IR" dirty="0" smtClean="0">
                <a:solidFill>
                  <a:srgbClr val="FF0000"/>
                </a:solidFill>
                <a:cs typeface="B Nazanin" pitchFamily="2" charset="-78"/>
              </a:rPr>
              <a:t>دیدگاه روانکاوی</a:t>
            </a:r>
          </a:p>
          <a:p>
            <a:pPr marL="0" indent="0" algn="just">
              <a:buNone/>
            </a:pPr>
            <a:r>
              <a:rPr lang="fa-IR" sz="2800" dirty="0" smtClean="0">
                <a:solidFill>
                  <a:schemeClr val="tx1">
                    <a:lumMod val="95000"/>
                    <a:lumOff val="5000"/>
                  </a:schemeClr>
                </a:solidFill>
                <a:cs typeface="B Nazanin" pitchFamily="2" charset="-78"/>
              </a:rPr>
              <a:t>طبق دیدگاه روانکاوی،افراد یک رشته مراحلی را می گذرانند که در آنها با تعارض های بین سایقهای زیستی و انتظارات اجتماعی روبه رو می شوند. نحوه ای که این تعارض ها حل می شود، توانایی افراد را در آموختن، کنار آمدن با دیگران و مقابله کردن با اضطراب،تعیین می کند.</a:t>
            </a:r>
            <a:endParaRPr lang="fa-IR" sz="2800" dirty="0">
              <a:solidFill>
                <a:schemeClr val="tx1">
                  <a:lumMod val="95000"/>
                  <a:lumOff val="5000"/>
                </a:schemeClr>
              </a:solidFill>
              <a:cs typeface="B Nazanin" pitchFamily="2" charset="-78"/>
            </a:endParaRPr>
          </a:p>
        </p:txBody>
      </p:sp>
      <p:sp>
        <p:nvSpPr>
          <p:cNvPr id="4" name="Slide Number Placeholder 3"/>
          <p:cNvSpPr>
            <a:spLocks noGrp="1"/>
          </p:cNvSpPr>
          <p:nvPr>
            <p:ph type="sldNum" sz="quarter" idx="12"/>
          </p:nvPr>
        </p:nvSpPr>
        <p:spPr/>
        <p:txBody>
          <a:bodyPr/>
          <a:lstStyle/>
          <a:p>
            <a:fld id="{221947D8-F89B-4E30-9AFC-72B6C3B72886}" type="slidenum">
              <a:rPr lang="fa-IR" smtClean="0"/>
              <a:pPr/>
              <a:t>9</a:t>
            </a:fld>
            <a:endParaRPr lang="fa-IR"/>
          </a:p>
        </p:txBody>
      </p:sp>
      <p:sp>
        <p:nvSpPr>
          <p:cNvPr id="5" name="Footer Placeholder 4"/>
          <p:cNvSpPr>
            <a:spLocks noGrp="1"/>
          </p:cNvSpPr>
          <p:nvPr>
            <p:ph type="ftr" sz="quarter" idx="11"/>
          </p:nvPr>
        </p:nvSpPr>
        <p:spPr/>
        <p:txBody>
          <a:bodyPr/>
          <a:lstStyle/>
          <a:p>
            <a:r>
              <a:rPr lang="en-US" smtClean="0"/>
              <a:t>www.modirkade.ir</a:t>
            </a:r>
            <a:endParaRPr lang="fa-IR"/>
          </a:p>
        </p:txBody>
      </p:sp>
    </p:spTree>
    <p:extLst>
      <p:ext uri="{BB962C8B-B14F-4D97-AF65-F5344CB8AC3E}">
        <p14:creationId xmlns:p14="http://schemas.microsoft.com/office/powerpoint/2010/main" val="102204109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941</TotalTime>
  <Words>4812</Words>
  <Application>Microsoft Office PowerPoint</Application>
  <PresentationFormat>On-screen Show (4:3)</PresentationFormat>
  <Paragraphs>431</Paragraphs>
  <Slides>49</Slides>
  <Notes>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49</vt:i4>
      </vt:variant>
    </vt:vector>
  </HeadingPairs>
  <TitlesOfParts>
    <vt:vector size="59" baseType="lpstr">
      <vt:lpstr>Arial</vt:lpstr>
      <vt:lpstr>B Elham</vt:lpstr>
      <vt:lpstr>B Nazanin</vt:lpstr>
      <vt:lpstr>Calibri</vt:lpstr>
      <vt:lpstr>Consolas</vt:lpstr>
      <vt:lpstr>IranNastaliq</vt:lpstr>
      <vt:lpstr>Nazanin</vt:lpstr>
      <vt:lpstr>Times New Roman</vt:lpstr>
      <vt:lpstr>Wingdings</vt:lpstr>
      <vt:lpstr>Office Theme</vt:lpstr>
      <vt:lpstr>PowerPoint Presentation</vt:lpstr>
      <vt:lpstr>PowerPoint Presentation</vt:lpstr>
      <vt:lpstr>رشد تحت تاثیر عوامل متعددی قرار دارد که بر یکدیگر تاثیر می گذارند</vt:lpstr>
      <vt:lpstr>PowerPoint Presentation</vt:lpstr>
      <vt:lpstr>فلسفه کودکی</vt:lpstr>
      <vt:lpstr>PowerPoint Presentation</vt:lpstr>
      <vt:lpstr>PowerPoint Presentation</vt:lpstr>
      <vt:lpstr>PowerPoint Presentation</vt:lpstr>
      <vt:lpstr>نظریه اواسط قرن بیستم</vt:lpstr>
      <vt:lpstr>بنیان گذار جنبش روانکاوی:زیگموند فروید</vt:lpstr>
      <vt:lpstr>PowerPoint Presentation</vt:lpstr>
      <vt:lpstr>مرحله روانی-جنسی                          دوره رشد</vt:lpstr>
      <vt:lpstr>نظریه اریکسون</vt:lpstr>
      <vt:lpstr>PowerPoint Presentation</vt:lpstr>
      <vt:lpstr>PowerPoint Presentation</vt:lpstr>
      <vt:lpstr>نظریه شرطی سازی کنشگر</vt:lpstr>
      <vt:lpstr>PowerPoint Presentation</vt:lpstr>
      <vt:lpstr>PowerPoint Presentation</vt:lpstr>
      <vt:lpstr>نظریه شناختی رشد پیاژه</vt:lpstr>
      <vt:lpstr>PowerPoint Presentation</vt:lpstr>
      <vt:lpstr>روش های تحقیق پیاژه</vt:lpstr>
      <vt:lpstr>PowerPoint Presentation</vt:lpstr>
      <vt:lpstr>دید گاههای نظری جدید</vt:lpstr>
      <vt:lpstr>کردار شناسی و روانشناسی رشد تکاملی</vt:lpstr>
      <vt:lpstr>PowerPoint Presentation</vt:lpstr>
      <vt:lpstr>PowerPoint Presentation</vt:lpstr>
      <vt:lpstr>نظریه سیستم های بوم شناختی</vt:lpstr>
      <vt:lpstr>PowerPoint Presentation</vt:lpstr>
      <vt:lpstr>PowerPoint Presentation</vt:lpstr>
      <vt:lpstr>PowerPoint Presentation</vt:lpstr>
      <vt:lpstr>PowerPoint Presentation</vt:lpstr>
      <vt:lpstr>نقاط قوت و ضعف روش های پژوهش رایج</vt:lpstr>
      <vt:lpstr>PowerPoint Presentation</vt:lpstr>
      <vt:lpstr>طرح های پژوهش عمومی</vt:lpstr>
      <vt:lpstr>معنی ضریب همبستگی</vt:lpstr>
      <vt:lpstr>طرح آزمایشی</vt:lpstr>
      <vt:lpstr>طرح های آزمایشی تغیر یافته </vt:lpstr>
      <vt:lpstr>طرح های بررسی رشد </vt:lpstr>
      <vt:lpstr>مشکلات در ارتباط با اجرا کردن پژوهش طولی</vt:lpstr>
      <vt:lpstr>طرح مقطعی</vt:lpstr>
      <vt:lpstr>طرح های زنجیره ای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مسایل اخلاقی در پژوهش عمر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nikan</dc:creator>
  <cp:lastModifiedBy>Windows User</cp:lastModifiedBy>
  <cp:revision>77</cp:revision>
  <dcterms:created xsi:type="dcterms:W3CDTF">2015-03-05T09:26:25Z</dcterms:created>
  <dcterms:modified xsi:type="dcterms:W3CDTF">2020-04-06T18:50:37Z</dcterms:modified>
</cp:coreProperties>
</file>