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2" r:id="rId4"/>
    <p:sldId id="287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253360-82A0-4E07-9D33-BDE87B61FBB1}" type="datetimeFigureOut">
              <a:rPr lang="fa-IR" smtClean="0"/>
              <a:t>08/16/1441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2B3E0E-704A-471E-8F72-CD3969882E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65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B3E0E-704A-471E-8F72-CD3969882ED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2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5C70374-854F-4BD1-8F20-F5D7B8E910AC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D7F3-C90E-4CC4-A24E-2AB19B13F06A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EC05-B3F3-41F8-92F8-55E66082CAEC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24CC-1FC2-4C60-A148-C2E29D30A98C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D72-A64A-4873-BCCD-EB385CEDBC6F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75AF-DB8A-4687-961D-398C98C3D1D2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69A2-EEC6-48D7-917A-9B21D4D1E51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74A-3536-4C33-844E-BD41128BD36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136F-D4CD-4018-B519-6FE772C2289B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48FA-5EBF-451B-ABC9-034F0D0BA40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B27B-0078-4C26-832F-5778BFB4EB16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23A-8BA1-401C-95A1-B478D2BD1A47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C81-F0C9-43E7-ADFA-56C5D2B9B9F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9B87-A2B5-438E-BA95-1086644745D7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0A12-0ECE-4237-AB8F-ACA4303150ED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4CB6-02C9-4D23-92B6-2962CD7DB970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AEC-82D2-44C4-913D-09B70D188F7A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50FD6A9-AC83-4430-A644-FD29C3E26FBB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61827"/>
            <a:ext cx="8825658" cy="2796988"/>
          </a:xfrm>
        </p:spPr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درس</a:t>
            </a:r>
            <a:r>
              <a:rPr lang="fa-IR" dirty="0">
                <a:cs typeface="B Titr" panose="00000700000000000000" pitchFamily="2" charset="-78"/>
              </a:rPr>
              <a:t>8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کارها آسان می شود (1)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7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9704" y="849854"/>
            <a:ext cx="93628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</a:t>
            </a: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رابطه کلی بین نیروها و بازو ها دراهرم:</a:t>
            </a:r>
            <a:endParaRPr lang="fa-IR" sz="3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r" rtl="1"/>
            <a:r>
              <a:rPr lang="fa-IR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این رابطه در صورت صرف نظر کردن ازاصطکاک ووزن اهرم در حالت تعادل صادق است: </a:t>
            </a:r>
            <a:endParaRPr lang="en-US" sz="36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r" rtl="1"/>
            <a:endParaRPr lang="fa-IR" sz="36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r" rtl="1"/>
            <a:r>
              <a:rPr lang="fa-IR" sz="3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نیروی محرک ×بازوی محرک ═ نیروی </a:t>
            </a: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مقاوم × بازوی </a:t>
            </a:r>
            <a:r>
              <a:rPr lang="fa-IR" sz="3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مقاوم</a:t>
            </a:r>
            <a:endParaRPr lang="en-US" sz="3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r" rtl="1"/>
            <a:endParaRPr lang="fa-IR" sz="3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rtl="1"/>
            <a:r>
              <a:rPr lang="en-US" sz="36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LE</a:t>
            </a:r>
            <a:r>
              <a:rPr lang="fa-IR" sz="36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×</a:t>
            </a:r>
            <a:r>
              <a:rPr lang="en-US" sz="36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E</a:t>
            </a:r>
            <a:r>
              <a:rPr lang="fa-IR" sz="36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═</a:t>
            </a:r>
            <a:r>
              <a:rPr lang="en-US" sz="36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LR </a:t>
            </a:r>
            <a:r>
              <a:rPr lang="fa-IR" sz="3600" dirty="0">
                <a:solidFill>
                  <a:srgbClr val="00B0F0"/>
                </a:solidFill>
                <a:cs typeface="Times New Roman" panose="02020603050405020304" pitchFamily="18" charset="0"/>
              </a:rPr>
              <a:t>× </a:t>
            </a:r>
            <a:r>
              <a:rPr lang="en-US" sz="36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R</a:t>
            </a: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898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366" y="1739655"/>
            <a:ext cx="996617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روش تدریس پیشنهادی:</a:t>
            </a:r>
          </a:p>
          <a:p>
            <a:pPr algn="r"/>
            <a:endParaRPr lang="fa-IR" sz="3600" dirty="0" smtClean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با عنایت به کاربرد زیاد اهرم ها در وسایل اطراف دانش آموزان و سروکار داشتن آنها در زندگی روزمره با این وسایل </a:t>
            </a:r>
            <a:r>
              <a:rPr lang="fa-IR" sz="32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روش تدریس تماتیک </a:t>
            </a:r>
            <a:r>
              <a:rPr lang="fa-I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در اولویت اول قرار دارد .</a:t>
            </a:r>
          </a:p>
          <a:p>
            <a:pPr algn="r" rtl="1"/>
            <a:endParaRPr lang="fa-IR" sz="32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روش </a:t>
            </a:r>
            <a:r>
              <a:rPr lang="fa-IR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تدریس فرآیندی </a:t>
            </a:r>
            <a:r>
              <a:rPr lang="fa-I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(مهارت محور)و </a:t>
            </a:r>
            <a:r>
              <a:rPr lang="fa-IR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کاوشگری</a:t>
            </a:r>
            <a:r>
              <a:rPr lang="fa-I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نیز می تواند دریادگیری موثر ومفید واقع گردد.(</a:t>
            </a:r>
            <a:r>
              <a:rPr lang="fa-IR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ارجاع به مبانی آموزش علوم</a:t>
            </a:r>
            <a:r>
              <a:rPr lang="fa-I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  </a:t>
            </a:r>
          </a:p>
          <a:p>
            <a:pPr algn="r" rtl="1"/>
            <a:endParaRPr lang="fa-IR" sz="32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3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1671" y="58847"/>
            <a:ext cx="945597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فعالیت های کتاب درسی:</a:t>
            </a: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تصویر صفحه 61 عنوان آغازین درس به معرفی ساده ترین ماشین ساده و اهرم(الا کلنگ) به عنوان تم انتخابی می پردازد. </a:t>
            </a:r>
          </a:p>
          <a:p>
            <a:pPr algn="r"/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تصویر بالای صفحه 62 برای یادآوری تجربیات دانش آموزان در بازی الا کلنگ است.</a:t>
            </a:r>
          </a:p>
          <a:p>
            <a:pPr algn="r"/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فعالیت صفحه 62 با رویکردکاوشگری است که باید به صورت گروهی انجام دهند تا به انواع حالت ها و کارکردهای اهرم نوع اول دست یابند .</a:t>
            </a:r>
          </a:p>
          <a:p>
            <a:pPr algn="r"/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endParaRPr lang="fa-I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4701" y="115335"/>
            <a:ext cx="955279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dirty="0">
                <a:solidFill>
                  <a:prstClr val="black"/>
                </a:solidFill>
                <a:cs typeface="B Titr" panose="00000700000000000000" pitchFamily="2" charset="-78"/>
              </a:rPr>
              <a:t>فعالیت های کتاب درسی</a:t>
            </a: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:</a:t>
            </a:r>
          </a:p>
          <a:p>
            <a:pPr algn="r"/>
            <a:endParaRPr lang="fa-IR" sz="36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در فعالیت صفحه 66 دانش آموزان علاوه بر یادگیری کارکرد اهرم ها باید بتوانند محل تکیه گاه، نیرو و جسم رادر وسایل مختلف که بر اساس اهرم کار می کنند نشان دهند.</a:t>
            </a:r>
          </a:p>
          <a:p>
            <a:pPr algn="r"/>
            <a:endParaRPr lang="fa-IR" sz="3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r"/>
            <a:r>
              <a:rPr lang="fa-IR" sz="36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همچنین باید بتوانند وسایل نامبرده شده را بر اساس انواع اهرم ها طبقه بندی نمایند. </a:t>
            </a:r>
            <a:endParaRPr lang="fa-I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r"/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endParaRPr lang="fa-IR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1140311"/>
            <a:ext cx="11080378" cy="110184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cs typeface="B Zar" panose="00000400000000000000" pitchFamily="2" charset="-78"/>
              </a:rPr>
              <a:t>میزان آموخته های دانش آموزان در باره ماشین ها:</a:t>
            </a:r>
            <a:endParaRPr lang="fa-IR" sz="20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پایه سوم دانش آموزان با اهرم نوع اول آشنا شدند ومی دانند که به کمک یک میله و تکیه گاه می توان اجسام سنگین را جابجا کرد.</a:t>
            </a: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این درس با انواع اهرم ها و ماشین های ساده ای که مانند اهرم عمل می کنند با انجام آزمایش و فعالیت آشنا می شوند.</a:t>
            </a:r>
          </a:p>
          <a:p>
            <a:pPr algn="r" rtl="1"/>
            <a:r>
              <a:rPr lang="fa-IR" sz="2000" b="1" dirty="0">
                <a:solidFill>
                  <a:srgbClr val="FF0000"/>
                </a:solidFill>
                <a:cs typeface="2  Kamran" panose="00000400000000000000" pitchFamily="2" charset="-78"/>
              </a:rPr>
              <a:t/>
            </a:r>
            <a:br>
              <a:rPr lang="fa-IR" sz="2000" b="1" dirty="0">
                <a:solidFill>
                  <a:srgbClr val="FF0000"/>
                </a:solidFill>
                <a:cs typeface="2  Kamran" panose="00000400000000000000" pitchFamily="2" charset="-78"/>
              </a:rPr>
            </a:br>
            <a:r>
              <a:rPr lang="fa-IR" sz="2400" b="1" dirty="0">
                <a:cs typeface="B Zar" panose="00000400000000000000" pitchFamily="2" charset="-78"/>
              </a:rPr>
              <a:t>هدفهای پیامد محور درس :</a:t>
            </a:r>
          </a:p>
          <a:p>
            <a:pPr algn="r" rtl="1"/>
            <a:endParaRPr lang="fa-IR" b="1" dirty="0" smtClean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3600" dirty="0" smtClean="0">
                <a:solidFill>
                  <a:srgbClr val="00B050"/>
                </a:solidFill>
                <a:cs typeface="B Zar" panose="00000400000000000000" pitchFamily="2" charset="-78"/>
              </a:rPr>
              <a:t>با درکی که از اهرم و انواع آن دارد، وسایلی را که در زندگی روزمره مانند اهرم کار می کنند تشخیص دهد.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3600" dirty="0" smtClean="0">
                <a:cs typeface="B Zar" panose="00000400000000000000" pitchFamily="2" charset="-78"/>
              </a:rPr>
              <a:t>درحین انجام آزمایش بتواند محل های جسم،نیرو و تکیه گاه را در انواع اهرم نشان دهد.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3600" dirty="0" smtClean="0">
                <a:solidFill>
                  <a:srgbClr val="002060"/>
                </a:solidFill>
                <a:cs typeface="B Zar" panose="00000400000000000000" pitchFamily="2" charset="-78"/>
              </a:rPr>
              <a:t>روش های آسان شدن کار توسط اهرم ها را در هر نوع را بیان کند.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3600" dirty="0" smtClean="0">
                <a:solidFill>
                  <a:schemeClr val="accent3"/>
                </a:solidFill>
                <a:cs typeface="B Zar" panose="00000400000000000000" pitchFamily="2" charset="-78"/>
              </a:rPr>
              <a:t>طرز کار چند ماشین مرکب که در آنها اهرم نیز وجود دارد برای کلاس توضیح دهد</a:t>
            </a:r>
          </a:p>
          <a:p>
            <a:pPr algn="r" rtl="1"/>
            <a:endParaRPr lang="fa-IR" sz="3600" dirty="0">
              <a:cs typeface="B Zar" panose="00000400000000000000" pitchFamily="2" charset="-78"/>
            </a:endParaRPr>
          </a:p>
          <a:p>
            <a:pPr algn="r" rtl="1"/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dirty="0" smtClean="0"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fa-IR" b="1" dirty="0" smtClean="0">
              <a:cs typeface="B Zar" panose="00000400000000000000" pitchFamily="2" charset="-78"/>
            </a:endParaRPr>
          </a:p>
          <a:p>
            <a:pPr algn="r"/>
            <a:endParaRPr lang="fa-IR" b="1" dirty="0" smtClean="0">
              <a:cs typeface="B Zar" panose="00000400000000000000" pitchFamily="2" charset="-78"/>
            </a:endParaRPr>
          </a:p>
          <a:p>
            <a:pPr algn="r"/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r>
              <a:rPr lang="fa-IR" dirty="0" smtClean="0">
                <a:cs typeface="B Zar" panose="00000400000000000000" pitchFamily="2" charset="-78"/>
              </a:rPr>
              <a:t>  </a:t>
            </a:r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r>
              <a:rPr lang="fa-IR" dirty="0" smtClean="0">
                <a:cs typeface="B Zar" panose="00000400000000000000" pitchFamily="2" charset="-78"/>
              </a:rPr>
              <a:t>  </a:t>
            </a:r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r>
              <a:rPr lang="fa-IR" dirty="0" smtClean="0">
                <a:cs typeface="B Zar" panose="00000400000000000000" pitchFamily="2" charset="-78"/>
              </a:rPr>
              <a:t>  </a:t>
            </a:r>
            <a:endParaRPr lang="fa-IR" dirty="0">
              <a:cs typeface="B Zar" panose="00000400000000000000" pitchFamily="2" charset="-78"/>
            </a:endParaRPr>
          </a:p>
          <a:p>
            <a:pPr algn="r"/>
            <a:endParaRPr lang="fa-IR" dirty="0" smtClean="0">
              <a:cs typeface="B Zar" panose="00000400000000000000" pitchFamily="2" charset="-78"/>
            </a:endParaRPr>
          </a:p>
          <a:p>
            <a:pPr algn="r"/>
            <a:endParaRPr lang="fa-IR" dirty="0">
              <a:cs typeface="B Zar" panose="00000400000000000000" pitchFamily="2" charset="-78"/>
            </a:endParaRPr>
          </a:p>
          <a:p>
            <a:pPr algn="r"/>
            <a:endParaRPr lang="fa-IR" dirty="0" smtClean="0">
              <a:cs typeface="B Zar" panose="00000400000000000000" pitchFamily="2" charset="-78"/>
            </a:endParaRPr>
          </a:p>
          <a:p>
            <a:pPr algn="r"/>
            <a:r>
              <a:rPr lang="fa-IR" dirty="0">
                <a:cs typeface="B Zar" panose="00000400000000000000" pitchFamily="2" charset="-78"/>
              </a:rPr>
              <a:t/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8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656" y="856357"/>
            <a:ext cx="9552259" cy="67095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دانستنی های معلم: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ماشین </a:t>
            </a:r>
            <a:r>
              <a:rPr lang="fa-IR" sz="2800" b="1" dirty="0">
                <a:solidFill>
                  <a:srgbClr val="FF0000"/>
                </a:solidFill>
              </a:rPr>
              <a:t>: </a:t>
            </a:r>
            <a:r>
              <a:rPr lang="fa-IR" sz="2400" b="1" dirty="0" smtClean="0"/>
              <a:t>هر وسیله که انجام کار (</a:t>
            </a:r>
            <a:r>
              <a:rPr lang="fa-IR" b="1" i="1" dirty="0" smtClean="0"/>
              <a:t>وارد شدن نیرو وحرکت جسم</a:t>
            </a:r>
            <a:r>
              <a:rPr lang="fa-IR" sz="2400" b="1" dirty="0" smtClean="0"/>
              <a:t>) را برای ما آسان کند ماشین می گویند.</a:t>
            </a:r>
          </a:p>
          <a:p>
            <a:pPr algn="r" rtl="1"/>
            <a:r>
              <a:rPr lang="fa-IR" sz="2800" b="1" dirty="0">
                <a:solidFill>
                  <a:srgbClr val="FF0000"/>
                </a:solidFill>
              </a:rPr>
              <a:t>انواع ماشین ها : </a:t>
            </a:r>
            <a:r>
              <a:rPr lang="fa-IR" sz="2400" b="1" dirty="0"/>
              <a:t>ماشین ساده –ماشین مرکب – ماشین پیچیده</a:t>
            </a:r>
          </a:p>
          <a:p>
            <a:pPr algn="r" rtl="1"/>
            <a:r>
              <a:rPr lang="fa-IR" sz="2800" b="1" dirty="0">
                <a:solidFill>
                  <a:srgbClr val="FF0000"/>
                </a:solidFill>
              </a:rPr>
              <a:t>روش های کمک کردن ماشین ها: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B050"/>
                </a:solidFill>
              </a:rPr>
              <a:t>انتقال نیرو: </a:t>
            </a:r>
            <a:r>
              <a:rPr lang="fa-IR" sz="2400" b="1" dirty="0"/>
              <a:t>نیرو به بخشی ازماشین وارد می شود و کار (حرکت جسم یا نیروی مقاوم) در بخش دیگر ماشین انجام می شود.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2060"/>
                </a:solidFill>
              </a:rPr>
              <a:t>نکته مهم : </a:t>
            </a:r>
            <a:r>
              <a:rPr lang="fa-IR" sz="2400" b="1" dirty="0">
                <a:solidFill>
                  <a:srgbClr val="00B0F0"/>
                </a:solidFill>
              </a:rPr>
              <a:t>تمام ماشین ها انتقال نیرو را دارند.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B050"/>
                </a:solidFill>
              </a:rPr>
              <a:t>تغییر جهت نیرو:</a:t>
            </a:r>
            <a:r>
              <a:rPr lang="fa-IR" sz="2400" b="1" dirty="0"/>
              <a:t> نیرو در یک جهت به ماشین وارد می شود ولی جسم در جهت دیگر جابجا می گردد.مثال : اهرم نوع اول، قرقره ثابت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B050"/>
                </a:solidFill>
              </a:rPr>
              <a:t>افزایش نیرو: </a:t>
            </a:r>
            <a:r>
              <a:rPr lang="fa-IR" sz="2400" b="1" dirty="0"/>
              <a:t>بامقدار نیروی کمی می توان بر نیروی بزرگتری غلبه کرد.مثال : جک ،آچار، پیچ گوشتی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B050"/>
                </a:solidFill>
              </a:rPr>
              <a:t>افزایش سرعت و مسافت اثر نیرو: </a:t>
            </a:r>
            <a:r>
              <a:rPr lang="fa-IR" sz="2400" b="1" dirty="0"/>
              <a:t>برای غلبه با یک نیروی مقاوم و حرکت آن باید نیروی بشتر از آن وارد کنیم ولی مقدار جابجایی و مسافت جسم خیلی بیشتر است.مثال : جارو فراشی، راکت تنیس ،چوگان </a:t>
            </a:r>
            <a:r>
              <a:rPr lang="fa-IR" sz="2400" b="1" dirty="0" smtClean="0"/>
              <a:t>،موچین</a:t>
            </a:r>
            <a:endParaRPr lang="fa-IR" sz="2400" b="1" dirty="0"/>
          </a:p>
          <a:p>
            <a:pPr algn="r"/>
            <a:r>
              <a:rPr lang="fa-IR" dirty="0" smtClean="0"/>
              <a:t> 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7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5459" y="679572"/>
            <a:ext cx="98217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ماشین های ساده:</a:t>
            </a:r>
          </a:p>
          <a:p>
            <a:pPr algn="r"/>
            <a:r>
              <a:rPr lang="fa-IR" dirty="0"/>
              <a:t/>
            </a:r>
            <a:br>
              <a:rPr lang="fa-IR" dirty="0"/>
            </a:br>
            <a:r>
              <a:rPr lang="fa-IR" sz="3600" dirty="0" smtClean="0">
                <a:solidFill>
                  <a:srgbClr val="00B050"/>
                </a:solidFill>
                <a:cs typeface="B Zar" panose="00000400000000000000" pitchFamily="2" charset="-78"/>
              </a:rPr>
              <a:t>ماشین هایی که ساختمان ساده دارند وپایه و اساس ماشین های دیگرند.</a:t>
            </a:r>
            <a:r>
              <a:rPr lang="fa-IR" sz="3600" dirty="0">
                <a:solidFill>
                  <a:prstClr val="black"/>
                </a:solidFill>
                <a:cs typeface="B Zar" panose="00000400000000000000" pitchFamily="2" charset="-78"/>
              </a:rPr>
              <a:t/>
            </a:r>
            <a:br>
              <a:rPr lang="fa-IR" sz="3600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sz="3600" dirty="0" smtClean="0">
                <a:solidFill>
                  <a:prstClr val="black"/>
                </a:solidFill>
                <a:cs typeface="B Zar" panose="00000400000000000000" pitchFamily="2" charset="-78"/>
              </a:rPr>
              <a:t>ماشین های ساده در دوگروه خانواده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اهرم ها </a:t>
            </a:r>
            <a:r>
              <a:rPr lang="fa-IR" sz="3600" dirty="0" smtClean="0">
                <a:solidFill>
                  <a:prstClr val="black"/>
                </a:solidFill>
                <a:cs typeface="B Zar" panose="00000400000000000000" pitchFamily="2" charset="-78"/>
              </a:rPr>
              <a:t>و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سطح شیبدار </a:t>
            </a:r>
            <a:r>
              <a:rPr lang="fa-IR" sz="3600" dirty="0" smtClean="0">
                <a:solidFill>
                  <a:prstClr val="black"/>
                </a:solidFill>
                <a:cs typeface="B Zar" panose="00000400000000000000" pitchFamily="2" charset="-78"/>
              </a:rPr>
              <a:t>طبقه بندی می شوند</a:t>
            </a:r>
            <a:r>
              <a:rPr lang="fa-IR" sz="3600" dirty="0">
                <a:solidFill>
                  <a:prstClr val="black"/>
                </a:solidFill>
                <a:cs typeface="B Zar" panose="00000400000000000000" pitchFamily="2" charset="-78"/>
              </a:rPr>
              <a:t/>
            </a:r>
            <a:br>
              <a:rPr lang="fa-IR" sz="3600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sz="3600" dirty="0" smtClean="0">
                <a:solidFill>
                  <a:schemeClr val="accent3"/>
                </a:solidFill>
                <a:cs typeface="B Zar" panose="00000400000000000000" pitchFamily="2" charset="-78"/>
              </a:rPr>
              <a:t>تکیه گاه: </a:t>
            </a:r>
            <a:r>
              <a:rPr lang="fa-IR" sz="3600" dirty="0">
                <a:solidFill>
                  <a:prstClr val="black"/>
                </a:solidFill>
                <a:cs typeface="B Zar" panose="00000400000000000000" pitchFamily="2" charset="-78"/>
              </a:rPr>
              <a:t>نقطه ای که میله اهرم به دورآن می چرخد.</a:t>
            </a:r>
            <a:br>
              <a:rPr lang="fa-IR" sz="3600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بازوی محرک: </a:t>
            </a:r>
            <a:r>
              <a:rPr lang="fa-IR" sz="3200" dirty="0">
                <a:solidFill>
                  <a:prstClr val="black"/>
                </a:solidFill>
                <a:cs typeface="B Zar" panose="00000400000000000000" pitchFamily="2" charset="-78"/>
              </a:rPr>
              <a:t>فاصله بین نیروی محرک تا تکیه گاه را بازوی محرک می گویند.</a:t>
            </a:r>
            <a:r>
              <a:rPr lang="fa-IR" sz="3600" dirty="0">
                <a:solidFill>
                  <a:prstClr val="black"/>
                </a:solidFill>
                <a:cs typeface="B Zar" panose="00000400000000000000" pitchFamily="2" charset="-78"/>
              </a:rPr>
              <a:t/>
            </a:r>
            <a:br>
              <a:rPr lang="fa-IR" sz="3600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بازوی مقاوم: </a:t>
            </a:r>
            <a:r>
              <a:rPr lang="fa-IR" sz="3600" dirty="0" smtClean="0">
                <a:solidFill>
                  <a:prstClr val="black"/>
                </a:solidFill>
                <a:cs typeface="B Zar" panose="00000400000000000000" pitchFamily="2" charset="-78"/>
              </a:rPr>
              <a:t>فاصله بین نیروی مقاوم تا تکیه گاه را بازوی مقاوم می گویند.</a:t>
            </a:r>
            <a:endParaRPr lang="fa-IR" sz="36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34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8793" y="1398714"/>
            <a:ext cx="95080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 smtClean="0">
                <a:cs typeface="B Titr" panose="00000700000000000000" pitchFamily="2" charset="-78"/>
              </a:rPr>
              <a:t>انواع اهرم ها:</a:t>
            </a:r>
          </a:p>
          <a:p>
            <a:pPr algn="r" rtl="1"/>
            <a:r>
              <a:rPr lang="fa-IR" dirty="0"/>
              <a:t/>
            </a:r>
            <a:br>
              <a:rPr lang="fa-IR" dirty="0"/>
            </a:br>
            <a:r>
              <a:rPr lang="fa-IR" sz="2800" dirty="0" smtClean="0">
                <a:solidFill>
                  <a:srgbClr val="7030A0"/>
                </a:solidFill>
                <a:cs typeface="B Titr" panose="00000700000000000000" pitchFamily="2" charset="-78"/>
              </a:rPr>
              <a:t>اهرم نوع اول:</a:t>
            </a:r>
            <a:r>
              <a:rPr lang="fa-IR" dirty="0"/>
              <a:t/>
            </a:r>
            <a:br>
              <a:rPr lang="fa-IR" dirty="0"/>
            </a:br>
            <a:r>
              <a:rPr lang="fa-IR" sz="3200" dirty="0">
                <a:solidFill>
                  <a:srgbClr val="002060"/>
                </a:solidFill>
                <a:cs typeface="B Zar" panose="00000400000000000000" pitchFamily="2" charset="-78"/>
              </a:rPr>
              <a:t>تکیه گاه بین نیروی مقاوم و نیروی محرک ( نیرویی که به ماشین وارد می شود) قرار دارد</a:t>
            </a:r>
            <a:r>
              <a:rPr lang="fa-IR" sz="3200" dirty="0" smtClean="0">
                <a:solidFill>
                  <a:srgbClr val="002060"/>
                </a:solidFill>
                <a:cs typeface="B Zar" panose="00000400000000000000" pitchFamily="2" charset="-78"/>
              </a:rPr>
              <a:t>.</a:t>
            </a:r>
          </a:p>
          <a:p>
            <a:pPr algn="r" rtl="1"/>
            <a:endParaRPr lang="fa-IR" sz="3200" dirty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r"/>
            <a:endParaRPr lang="en-US" sz="3200" dirty="0" smtClean="0">
              <a:cs typeface="B Zar" panose="00000400000000000000" pitchFamily="2" charset="-78"/>
            </a:endParaRPr>
          </a:p>
          <a:p>
            <a:pPr algn="r"/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sz="3200" dirty="0">
                <a:solidFill>
                  <a:srgbClr val="FF0000"/>
                </a:solidFill>
                <a:cs typeface="B Zar" panose="00000400000000000000" pitchFamily="2" charset="-78"/>
              </a:rPr>
              <a:t>تذکر: </a:t>
            </a:r>
            <a:r>
              <a:rPr lang="fa-IR" sz="3200" dirty="0">
                <a:solidFill>
                  <a:srgbClr val="002060"/>
                </a:solidFill>
                <a:cs typeface="B Zar" panose="00000400000000000000" pitchFamily="2" charset="-78"/>
              </a:rPr>
              <a:t>اهرم نوع اول بسته به این که تکیه گاه به جسم نزدیک باشد یا نیرو سه حالت دارد</a:t>
            </a:r>
            <a:r>
              <a:rPr lang="fa-IR" sz="3200" dirty="0" smtClean="0">
                <a:solidFill>
                  <a:srgbClr val="002060"/>
                </a:solidFill>
                <a:cs typeface="B Zar" panose="00000400000000000000" pitchFamily="2" charset="-78"/>
              </a:rPr>
              <a:t>.</a:t>
            </a:r>
            <a:endParaRPr lang="fa-IR" sz="3200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4" name="AutoShape 2" descr="اهرم"/>
          <p:cNvSpPr>
            <a:spLocks noChangeAspect="1" noChangeArrowheads="1"/>
          </p:cNvSpPr>
          <p:nvPr/>
        </p:nvSpPr>
        <p:spPr bwMode="auto">
          <a:xfrm>
            <a:off x="451788" y="38637"/>
            <a:ext cx="3527784" cy="26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اهر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4" y="3414650"/>
            <a:ext cx="591578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364" y="295729"/>
            <a:ext cx="997233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روش های کمک کردن اهرم نوع اول: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600" dirty="0"/>
              <a:t>انتقال نیرو و تغییر جهت نیرو : وقتی که تکیه دقیقا در وسط جسم و نیرو قرار دارد</a:t>
            </a:r>
            <a:r>
              <a:rPr lang="fa-IR" sz="3600" dirty="0" smtClean="0"/>
              <a:t>. </a:t>
            </a:r>
          </a:p>
          <a:p>
            <a:pPr algn="r" rtl="1"/>
            <a:r>
              <a:rPr lang="fa-IR" sz="3600" dirty="0" smtClean="0"/>
              <a:t>  </a:t>
            </a:r>
            <a:endParaRPr lang="fa-IR" sz="3600" dirty="0"/>
          </a:p>
          <a:p>
            <a:pPr marL="342900" indent="-342900" algn="r" rtl="1">
              <a:buFont typeface="+mj-lt"/>
              <a:buAutoNum type="arabicPeriod"/>
            </a:pPr>
            <a:r>
              <a:rPr lang="fa-IR" sz="3600" dirty="0"/>
              <a:t>انتقال نیرو و تغییر جهت نیرو وافزایش نیرو: وقتی تکیه گاه به جسم نزدیک است.( بازوی محرک </a:t>
            </a:r>
            <a:r>
              <a:rPr lang="fa-IR" sz="3600" dirty="0" smtClean="0"/>
              <a:t>بزرگتر </a:t>
            </a:r>
            <a:r>
              <a:rPr lang="fa-IR" sz="3600" dirty="0"/>
              <a:t>است</a:t>
            </a:r>
            <a:r>
              <a:rPr lang="fa-IR" sz="3600" dirty="0" smtClean="0"/>
              <a:t>)</a:t>
            </a:r>
          </a:p>
          <a:p>
            <a:pPr algn="r" rtl="1"/>
            <a:endParaRPr lang="fa-IR" sz="3600" dirty="0" smtClean="0"/>
          </a:p>
          <a:p>
            <a:pPr algn="r" rtl="1"/>
            <a:endParaRPr lang="fa-IR" sz="3600" dirty="0"/>
          </a:p>
          <a:p>
            <a:pPr marL="342900" indent="-342900" algn="r" rtl="1">
              <a:buFont typeface="+mj-lt"/>
              <a:buAutoNum type="arabicPeriod"/>
            </a:pPr>
            <a:r>
              <a:rPr lang="fa-IR" sz="3600" dirty="0"/>
              <a:t>انتقال نیرو و تغییر جهت نیرو وافزایش سرعت و مسافت اثر نیرو: وقتی تکیه گاه به نیرو نزدیک است.(بازوی مقاوم بزرگتر است)</a:t>
            </a:r>
          </a:p>
          <a:p>
            <a:pPr algn="r"/>
            <a:endParaRPr lang="fa-IR" sz="3600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92" y="1352282"/>
            <a:ext cx="3533775" cy="798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464417"/>
            <a:ext cx="4876800" cy="1107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867" y="5642758"/>
            <a:ext cx="4876800" cy="124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554569"/>
            <a:ext cx="4876800" cy="10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54249" y="107578"/>
            <a:ext cx="87459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اهرم نوع </a:t>
            </a:r>
            <a:r>
              <a:rPr lang="fa-IR" sz="3600" dirty="0" smtClean="0">
                <a:solidFill>
                  <a:srgbClr val="7030A0"/>
                </a:solidFill>
                <a:cs typeface="B Titr" panose="00000700000000000000" pitchFamily="2" charset="-78"/>
              </a:rPr>
              <a:t>دوم:</a:t>
            </a:r>
          </a:p>
          <a:p>
            <a:pPr algn="r"/>
            <a:r>
              <a:rPr lang="fa-IR" sz="3200" dirty="0" smtClean="0">
                <a:cs typeface="B Zar" panose="00000400000000000000" pitchFamily="2" charset="-78"/>
              </a:rPr>
              <a:t>دراین نوع</a:t>
            </a:r>
            <a:r>
              <a:rPr lang="fa-IR" sz="3600" dirty="0" smtClean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cs typeface="B Zar" panose="00000400000000000000" pitchFamily="2" charset="-78"/>
              </a:rPr>
              <a:t>اهرم جسم (نیروی مقاوم) بین تکیه گاه و نیروی محرک قرار دارد.(بازوی محرک &gt;بازوی مقاوم)</a:t>
            </a:r>
          </a:p>
          <a:p>
            <a:pPr algn="r"/>
            <a:endParaRPr lang="fa-IR" sz="3200" dirty="0">
              <a:cs typeface="B Zar" panose="00000400000000000000" pitchFamily="2" charset="-78"/>
            </a:endParaRPr>
          </a:p>
          <a:p>
            <a:pPr algn="r"/>
            <a:r>
              <a:rPr lang="fa-IR" sz="3200" dirty="0" smtClean="0">
                <a:cs typeface="B Zar" panose="00000400000000000000" pitchFamily="2" charset="-78"/>
              </a:rPr>
              <a:t>روش های کمک کردن اهرم نوع دوم:</a:t>
            </a:r>
            <a:endParaRPr lang="fa-IR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fa-IR" sz="3200" dirty="0" smtClean="0">
                <a:solidFill>
                  <a:srgbClr val="FF0000"/>
                </a:solidFill>
                <a:cs typeface="B Zar" panose="00000400000000000000" pitchFamily="2" charset="-78"/>
              </a:rPr>
              <a:t>انتقال نیرو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200" dirty="0" smtClean="0">
                <a:solidFill>
                  <a:srgbClr val="FF0000"/>
                </a:solidFill>
                <a:cs typeface="B Zar" panose="00000400000000000000" pitchFamily="2" charset="-78"/>
              </a:rPr>
              <a:t>افزایش نیرو</a:t>
            </a:r>
          </a:p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Zar" panose="00000400000000000000" pitchFamily="2" charset="-78"/>
              </a:rPr>
              <a:t>  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49" y="1279972"/>
            <a:ext cx="3981390" cy="129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51" y="2859110"/>
            <a:ext cx="4875324" cy="25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2780" y="925158"/>
            <a:ext cx="950976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اهرم نوع </a:t>
            </a:r>
            <a:r>
              <a:rPr lang="fa-IR" sz="3600" dirty="0" smtClean="0">
                <a:solidFill>
                  <a:srgbClr val="7030A0"/>
                </a:solidFill>
                <a:cs typeface="B Titr" panose="00000700000000000000" pitchFamily="2" charset="-78"/>
              </a:rPr>
              <a:t>سوم</a:t>
            </a:r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:</a:t>
            </a:r>
          </a:p>
          <a:p>
            <a:pPr algn="r" rtl="1"/>
            <a:endParaRPr lang="fa-IR" sz="3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r" rtl="1"/>
            <a:r>
              <a:rPr lang="fa-IR" sz="3600" dirty="0" smtClean="0">
                <a:solidFill>
                  <a:prstClr val="black"/>
                </a:solidFill>
                <a:cs typeface="B Zar" panose="00000400000000000000" pitchFamily="2" charset="-78"/>
              </a:rPr>
              <a:t>دراین نوع اهرم نیرو بین جسم و تکیه گاه قرار دارد.</a:t>
            </a:r>
          </a:p>
          <a:p>
            <a:pPr algn="r" rtl="1"/>
            <a:r>
              <a:rPr lang="fa-IR" sz="3600" dirty="0" smtClean="0">
                <a:solidFill>
                  <a:prstClr val="black"/>
                </a:solidFill>
                <a:cs typeface="B Zar" panose="00000400000000000000" pitchFamily="2" charset="-78"/>
              </a:rPr>
              <a:t>بازوی مقاوم &gt;بازوی محرک</a:t>
            </a:r>
          </a:p>
          <a:p>
            <a:pPr algn="r" rtl="1"/>
            <a:endParaRPr lang="fa-IR" sz="3600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/>
            <a:endParaRPr lang="fa-IR" sz="3600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/>
            <a:r>
              <a:rPr lang="fa-IR" sz="3600" dirty="0">
                <a:cs typeface="B Zar" panose="00000400000000000000" pitchFamily="2" charset="-78"/>
              </a:rPr>
              <a:t>روش های کمک کردن اهرم نوع </a:t>
            </a:r>
            <a:r>
              <a:rPr lang="fa-IR" sz="3600" dirty="0" smtClean="0">
                <a:cs typeface="B Zar" panose="00000400000000000000" pitchFamily="2" charset="-78"/>
              </a:rPr>
              <a:t>سوم: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انتقال نیرو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افزایش </a:t>
            </a:r>
            <a:r>
              <a:rPr lang="fa-IR" sz="3600" dirty="0" smtClean="0">
                <a:solidFill>
                  <a:srgbClr val="FF0000"/>
                </a:solidFill>
                <a:cs typeface="B Zar" panose="00000400000000000000" pitchFamily="2" charset="-78"/>
              </a:rPr>
              <a:t>سرعت و مسافت اثر نیرو</a:t>
            </a:r>
            <a:endParaRPr lang="fa-IR" sz="36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r" rtl="1"/>
            <a:endParaRPr lang="fa-IR" sz="3600" dirty="0"/>
          </a:p>
          <a:p>
            <a:pPr algn="r" rtl="1"/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fa-IR" sz="3600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6" y="2556590"/>
            <a:ext cx="5357610" cy="1693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8" y="4574145"/>
            <a:ext cx="4237146" cy="19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AutoShape 2" descr="حس چشایی"/>
          <p:cNvSpPr>
            <a:spLocks noChangeAspect="1" noChangeArrowheads="1"/>
          </p:cNvSpPr>
          <p:nvPr/>
        </p:nvSpPr>
        <p:spPr bwMode="auto">
          <a:xfrm>
            <a:off x="799519" y="15297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حس چشایی"/>
          <p:cNvSpPr>
            <a:spLocks noChangeAspect="1" noChangeArrowheads="1"/>
          </p:cNvSpPr>
          <p:nvPr/>
        </p:nvSpPr>
        <p:spPr bwMode="auto">
          <a:xfrm>
            <a:off x="1211642" y="1419201"/>
            <a:ext cx="1789135" cy="13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حس چشای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چهار مزه اصلی زبا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چگونه طعم و مزه غذا را احساس می کنیم؟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66670"/>
            <a:ext cx="9438140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4567</TotalTime>
  <Words>528</Words>
  <Application>Microsoft Office PowerPoint</Application>
  <PresentationFormat>Widescreen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2  Kamran</vt:lpstr>
      <vt:lpstr>Arial</vt:lpstr>
      <vt:lpstr>B Titr</vt:lpstr>
      <vt:lpstr>B Zar</vt:lpstr>
      <vt:lpstr>Calibri</vt:lpstr>
      <vt:lpstr>Century Gothic</vt:lpstr>
      <vt:lpstr>Times New Roman</vt:lpstr>
      <vt:lpstr>Wingdings</vt:lpstr>
      <vt:lpstr>Wingdings 3</vt:lpstr>
      <vt:lpstr>Ion Boardroom</vt:lpstr>
      <vt:lpstr>درس8 کارها آسان می شود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1 کلیات آموزش علوم</dc:title>
  <dc:creator>مهدی گرایلی</dc:creator>
  <cp:lastModifiedBy>Administrator</cp:lastModifiedBy>
  <cp:revision>333</cp:revision>
  <dcterms:created xsi:type="dcterms:W3CDTF">2019-09-02T03:42:29Z</dcterms:created>
  <dcterms:modified xsi:type="dcterms:W3CDTF">2020-04-09T04:05:38Z</dcterms:modified>
</cp:coreProperties>
</file>