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0"/>
  </p:notesMasterIdLst>
  <p:sldIdLst>
    <p:sldId id="256" r:id="rId2"/>
    <p:sldId id="271" r:id="rId3"/>
    <p:sldId id="272" r:id="rId4"/>
    <p:sldId id="288" r:id="rId5"/>
    <p:sldId id="289" r:id="rId6"/>
    <p:sldId id="290" r:id="rId7"/>
    <p:sldId id="291" r:id="rId8"/>
    <p:sldId id="287" r:id="rId9"/>
    <p:sldId id="273" r:id="rId10"/>
    <p:sldId id="274" r:id="rId11"/>
    <p:sldId id="292" r:id="rId12"/>
    <p:sldId id="293" r:id="rId13"/>
    <p:sldId id="294" r:id="rId14"/>
    <p:sldId id="295" r:id="rId15"/>
    <p:sldId id="296" r:id="rId16"/>
    <p:sldId id="297" r:id="rId17"/>
    <p:sldId id="298" r:id="rId18"/>
    <p:sldId id="299"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snapToGrid="0">
      <p:cViewPr varScale="1">
        <p:scale>
          <a:sx n="74" d="100"/>
          <a:sy n="74" d="100"/>
        </p:scale>
        <p:origin x="48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F4253360-82A0-4E07-9D33-BDE87B61FBB1}" type="datetimeFigureOut">
              <a:rPr lang="fa-IR" smtClean="0"/>
              <a:t>08/20/1441</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42B3E0E-704A-471E-8F72-CD3969882ED5}" type="slidenum">
              <a:rPr lang="fa-IR" smtClean="0"/>
              <a:t>‹#›</a:t>
            </a:fld>
            <a:endParaRPr lang="fa-IR"/>
          </a:p>
        </p:txBody>
      </p:sp>
    </p:spTree>
    <p:extLst>
      <p:ext uri="{BB962C8B-B14F-4D97-AF65-F5344CB8AC3E}">
        <p14:creationId xmlns:p14="http://schemas.microsoft.com/office/powerpoint/2010/main" val="9156534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242B3E0E-704A-471E-8F72-CD3969882ED5}" type="slidenum">
              <a:rPr lang="fa-IR" smtClean="0"/>
              <a:t>1</a:t>
            </a:fld>
            <a:endParaRPr lang="fa-IR"/>
          </a:p>
        </p:txBody>
      </p:sp>
    </p:spTree>
    <p:extLst>
      <p:ext uri="{BB962C8B-B14F-4D97-AF65-F5344CB8AC3E}">
        <p14:creationId xmlns:p14="http://schemas.microsoft.com/office/powerpoint/2010/main" val="86249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45C70374-854F-4BD1-8F20-F5D7B8E910AC}" type="datetime1">
              <a:rPr lang="en-US" smtClean="0"/>
              <a:t>4/13/2020</a:t>
            </a:fld>
            <a:endParaRPr lang="en-US" dirty="0"/>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4BD7F3-C90E-4CC4-A24E-2AB19B13F06A}" type="datetime1">
              <a:rPr lang="en-US" smtClean="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18EC05-B3F3-41F8-92F8-55E66082CAEC}"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3724CC-1FC2-4C60-A148-C2E29D30A98C}"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52CD72-A64A-4873-BCCD-EB385CEDBC6F}"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7C75AF-DB8A-4687-961D-398C98C3D1D2}" type="datetime1">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22C69A2-EEC6-48D7-917A-9B21D4D1E514}" type="datetime1">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C1C74A-3536-4C33-844E-BD41128BD361}"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B3136F-D4CD-4018-B519-6FE772C2289B}"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1B48FA-5EBF-451B-ABC9-034F0D0BA401}"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63B27B-0078-4C26-832F-5778BFB4EB16}" type="datetime1">
              <a:rPr lang="en-US" smtClean="0"/>
              <a:t>4/13/2020</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42D223A-8BA1-401C-95A1-B478D2BD1A47}" type="datetime1">
              <a:rPr lang="en-US" smtClean="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FF8C81-F0C9-43E7-ADFA-56C5D2B9B9F1}" type="datetime1">
              <a:rPr lang="en-US" smtClean="0"/>
              <a:t>4/13/2020</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669B87-A2B5-438E-BA95-1086644745D7}" type="datetime1">
              <a:rPr lang="en-US" smtClean="0"/>
              <a:t>4/13/2020</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520A12-0ECE-4237-AB8F-ACA4303150ED}" type="datetime1">
              <a:rPr lang="en-US" smtClean="0"/>
              <a:t>4/13/2020</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D4CB6-02C9-4D23-92B6-2962CD7DB970}" type="datetime1">
              <a:rPr lang="en-US" smtClean="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518AEC-82D2-44C4-913D-09B70D188F7A}" type="datetime1">
              <a:rPr lang="en-US" smtClean="0"/>
              <a:t>4/13/2020</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C50FD6A9-AC83-4430-A644-FD29C3E26FBB}" type="datetime1">
              <a:rPr lang="en-US" smtClean="0"/>
              <a:t>4/13/2020</a:t>
            </a:fld>
            <a:endParaRPr lang="en-US" dirty="0"/>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r>
              <a:rPr lang="en-US" dirty="0"/>
              <a:t>
              </a:t>
            </a:r>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hdr="0" ftr="0" dt="0"/>
  <p:txStyles>
    <p:titleStyle>
      <a:lvl1pPr algn="l" defTabSz="457200" rtl="1" eaLnBrk="1" latinLnBrk="0" hangingPunct="1">
        <a:spcBef>
          <a:spcPct val="0"/>
        </a:spcBef>
        <a:buNone/>
        <a:defRPr sz="3600" b="0" i="0" kern="1200">
          <a:solidFill>
            <a:schemeClr val="bg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161827"/>
            <a:ext cx="8825658" cy="2796988"/>
          </a:xfrm>
        </p:spPr>
        <p:txBody>
          <a:bodyPr/>
          <a:lstStyle/>
          <a:p>
            <a:pPr algn="ctr"/>
            <a:r>
              <a:rPr lang="fa-IR" dirty="0" smtClean="0">
                <a:cs typeface="B Titr" panose="00000700000000000000" pitchFamily="2" charset="-78"/>
              </a:rPr>
              <a:t>درس10</a:t>
            </a:r>
            <a:br>
              <a:rPr lang="fa-IR" dirty="0" smtClean="0">
                <a:cs typeface="B Titr" panose="00000700000000000000" pitchFamily="2" charset="-78"/>
              </a:rPr>
            </a:br>
            <a:r>
              <a:rPr lang="fa-IR" dirty="0" smtClean="0">
                <a:cs typeface="B Titr" panose="00000700000000000000" pitchFamily="2" charset="-78"/>
              </a:rPr>
              <a:t>خاک با ارزش</a:t>
            </a:r>
            <a:endParaRPr lang="fa-IR" dirty="0">
              <a:cs typeface="B Titr" panose="00000700000000000000" pitchFamily="2" charset="-78"/>
            </a:endParaRPr>
          </a:p>
        </p:txBody>
      </p:sp>
      <p:sp>
        <p:nvSpPr>
          <p:cNvPr id="3" name="Subtitle 2"/>
          <p:cNvSpPr>
            <a:spLocks noGrp="1"/>
          </p:cNvSpPr>
          <p:nvPr>
            <p:ph type="subTitle" idx="1"/>
          </p:nvPr>
        </p:nvSpPr>
        <p:spPr/>
        <p:txBody>
          <a:bodyPr/>
          <a:lstStyle/>
          <a:p>
            <a:endParaRPr lang="fa-I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6420" y="4134117"/>
            <a:ext cx="5439242" cy="2111537"/>
          </a:xfrm>
          <a:prstGeom prst="rect">
            <a:avLst/>
          </a:prstGeom>
          <a:effectLst>
            <a:glow rad="228600">
              <a:schemeClr val="accent4">
                <a:satMod val="175000"/>
                <a:alpha val="40000"/>
              </a:schemeClr>
            </a:glow>
          </a:effectLst>
          <a:scene3d>
            <a:camera prst="orthographicFront"/>
            <a:lightRig rig="threePt" dir="t"/>
          </a:scene3d>
          <a:sp3d>
            <a:bevelT prst="angle"/>
          </a:sp3d>
        </p:spPr>
      </p:pic>
    </p:spTree>
    <p:extLst>
      <p:ext uri="{BB962C8B-B14F-4D97-AF65-F5344CB8AC3E}">
        <p14:creationId xmlns:p14="http://schemas.microsoft.com/office/powerpoint/2010/main" val="117907608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10</a:t>
            </a:fld>
            <a:endParaRPr lang="en-US" dirty="0"/>
          </a:p>
        </p:txBody>
      </p:sp>
      <p:sp>
        <p:nvSpPr>
          <p:cNvPr id="3" name="Rectangle 2"/>
          <p:cNvSpPr/>
          <p:nvPr/>
        </p:nvSpPr>
        <p:spPr>
          <a:xfrm>
            <a:off x="91364" y="295729"/>
            <a:ext cx="9972339" cy="4955203"/>
          </a:xfrm>
          <a:prstGeom prst="rect">
            <a:avLst/>
          </a:prstGeom>
        </p:spPr>
        <p:txBody>
          <a:bodyPr wrap="square">
            <a:spAutoFit/>
          </a:bodyPr>
          <a:lstStyle/>
          <a:p>
            <a:pPr algn="r"/>
            <a:r>
              <a:rPr lang="fa-IR" sz="2800" dirty="0" smtClean="0">
                <a:cs typeface="B Titr" panose="00000700000000000000" pitchFamily="2" charset="-78"/>
              </a:rPr>
              <a:t>نفوذ پذیری خاک:</a:t>
            </a:r>
            <a:endParaRPr lang="fa-IR" sz="2800" dirty="0">
              <a:cs typeface="B Titr" panose="00000700000000000000" pitchFamily="2" charset="-78"/>
            </a:endParaRPr>
          </a:p>
          <a:p>
            <a:pPr algn="r"/>
            <a:endParaRPr lang="fa-IR" sz="3600" dirty="0" smtClean="0">
              <a:solidFill>
                <a:srgbClr val="7030A0"/>
              </a:solidFill>
              <a:cs typeface="B Zar" panose="00000400000000000000" pitchFamily="2" charset="-78"/>
            </a:endParaRPr>
          </a:p>
          <a:p>
            <a:pPr algn="r"/>
            <a:r>
              <a:rPr lang="fa-IR" sz="3600" dirty="0" smtClean="0">
                <a:solidFill>
                  <a:srgbClr val="7030A0"/>
                </a:solidFill>
                <a:cs typeface="B Zar" panose="00000400000000000000" pitchFamily="2" charset="-78"/>
              </a:rPr>
              <a:t>با انجام فعالیت های کاوشگری صفحات 76 و77 دانش آموزان می توانند میزان نفوذ پذیری انواع خاک از قبیل ماسه، رس و خاک باغچه را مورد آزمایش قرار دهند.</a:t>
            </a:r>
          </a:p>
          <a:p>
            <a:pPr algn="r"/>
            <a:endParaRPr lang="fa-IR" sz="3600" dirty="0" smtClean="0">
              <a:solidFill>
                <a:srgbClr val="7030A0"/>
              </a:solidFill>
              <a:cs typeface="B Zar" panose="00000400000000000000" pitchFamily="2" charset="-78"/>
            </a:endParaRPr>
          </a:p>
          <a:p>
            <a:pPr algn="r"/>
            <a:r>
              <a:rPr lang="fa-IR" sz="3600" dirty="0" smtClean="0">
                <a:cs typeface="B Zar" panose="00000400000000000000" pitchFamily="2" charset="-78"/>
              </a:rPr>
              <a:t>نفوذ پذیری انواع خاک : </a:t>
            </a:r>
          </a:p>
          <a:p>
            <a:pPr algn="r"/>
            <a:endParaRPr lang="fa-IR" sz="3600" dirty="0">
              <a:solidFill>
                <a:srgbClr val="7030A0"/>
              </a:solidFill>
              <a:cs typeface="B Zar" panose="00000400000000000000" pitchFamily="2" charset="-78"/>
            </a:endParaRPr>
          </a:p>
          <a:p>
            <a:pPr algn="ctr"/>
            <a:r>
              <a:rPr lang="fa-IR" sz="3600" dirty="0" smtClean="0">
                <a:solidFill>
                  <a:srgbClr val="7030A0"/>
                </a:solidFill>
                <a:cs typeface="2  Zaman" panose="00000400000000000000" pitchFamily="2" charset="-78"/>
              </a:rPr>
              <a:t>شن</a:t>
            </a:r>
            <a:r>
              <a:rPr lang="fa-IR" sz="3600" dirty="0" smtClean="0">
                <a:solidFill>
                  <a:srgbClr val="FF0000"/>
                </a:solidFill>
                <a:cs typeface="2  Zaman" panose="00000400000000000000" pitchFamily="2" charset="-78"/>
              </a:rPr>
              <a:t>&gt;</a:t>
            </a:r>
            <a:r>
              <a:rPr lang="fa-IR" sz="3600" dirty="0" smtClean="0">
                <a:solidFill>
                  <a:srgbClr val="7030A0"/>
                </a:solidFill>
                <a:cs typeface="2  Zaman" panose="00000400000000000000" pitchFamily="2" charset="-78"/>
              </a:rPr>
              <a:t>ماسه</a:t>
            </a:r>
            <a:r>
              <a:rPr lang="fa-IR" sz="3600" dirty="0" smtClean="0">
                <a:solidFill>
                  <a:srgbClr val="FF0000"/>
                </a:solidFill>
                <a:cs typeface="2  Zaman" panose="00000400000000000000" pitchFamily="2" charset="-78"/>
              </a:rPr>
              <a:t>&gt;</a:t>
            </a:r>
            <a:r>
              <a:rPr lang="fa-IR" sz="3600" dirty="0" smtClean="0">
                <a:solidFill>
                  <a:srgbClr val="7030A0"/>
                </a:solidFill>
                <a:cs typeface="2  Zaman" panose="00000400000000000000" pitchFamily="2" charset="-78"/>
              </a:rPr>
              <a:t> خاک باغچه </a:t>
            </a:r>
            <a:r>
              <a:rPr lang="fa-IR" sz="3600" dirty="0" smtClean="0">
                <a:solidFill>
                  <a:srgbClr val="FF0000"/>
                </a:solidFill>
                <a:cs typeface="2  Zaman" panose="00000400000000000000" pitchFamily="2" charset="-78"/>
              </a:rPr>
              <a:t>&gt;</a:t>
            </a:r>
            <a:r>
              <a:rPr lang="fa-IR" sz="3600" dirty="0" smtClean="0">
                <a:solidFill>
                  <a:srgbClr val="7030A0"/>
                </a:solidFill>
                <a:cs typeface="2  Zaman" panose="00000400000000000000" pitchFamily="2" charset="-78"/>
              </a:rPr>
              <a:t> رس  </a:t>
            </a:r>
            <a:endParaRPr lang="fa-IR" sz="3600" dirty="0">
              <a:solidFill>
                <a:srgbClr val="7030A0"/>
              </a:solidFill>
              <a:cs typeface="2  Zaman" panose="00000400000000000000" pitchFamily="2" charset="-78"/>
            </a:endParaRPr>
          </a:p>
        </p:txBody>
      </p:sp>
    </p:spTree>
    <p:extLst>
      <p:ext uri="{BB962C8B-B14F-4D97-AF65-F5344CB8AC3E}">
        <p14:creationId xmlns:p14="http://schemas.microsoft.com/office/powerpoint/2010/main" val="3192378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1835685" cy="6858000"/>
          </a:xfrm>
          <a:prstGeom prst="rect">
            <a:avLst/>
          </a:prstGeom>
        </p:spPr>
      </p:pic>
      <p:sp>
        <p:nvSpPr>
          <p:cNvPr id="5" name="Title 4"/>
          <p:cNvSpPr>
            <a:spLocks noGrp="1"/>
          </p:cNvSpPr>
          <p:nvPr>
            <p:ph type="title"/>
          </p:nvPr>
        </p:nvSpPr>
        <p:spPr/>
        <p:txBody>
          <a:bodyPr/>
          <a:lstStyle/>
          <a:p>
            <a:endParaRPr lang="fa-IR" dirty="0"/>
          </a:p>
        </p:txBody>
      </p:sp>
    </p:spTree>
    <p:extLst>
      <p:ext uri="{BB962C8B-B14F-4D97-AF65-F5344CB8AC3E}">
        <p14:creationId xmlns:p14="http://schemas.microsoft.com/office/powerpoint/2010/main" val="267306247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860"/>
            <a:ext cx="12192000" cy="6827050"/>
          </a:xfrm>
          <a:prstGeom prst="rect">
            <a:avLst/>
          </a:prstGeom>
        </p:spPr>
      </p:pic>
      <p:sp>
        <p:nvSpPr>
          <p:cNvPr id="3" name="TextBox 2"/>
          <p:cNvSpPr txBox="1"/>
          <p:nvPr/>
        </p:nvSpPr>
        <p:spPr>
          <a:xfrm>
            <a:off x="8750105" y="281354"/>
            <a:ext cx="3193366" cy="584775"/>
          </a:xfrm>
          <a:prstGeom prst="rect">
            <a:avLst/>
          </a:prstGeom>
          <a:solidFill>
            <a:srgbClr val="92D050"/>
          </a:solidFill>
        </p:spPr>
        <p:txBody>
          <a:bodyPr wrap="square" rtlCol="1">
            <a:spAutoFit/>
          </a:bodyPr>
          <a:lstStyle/>
          <a:p>
            <a:pPr algn="ctr"/>
            <a:r>
              <a:rPr lang="fa-IR" sz="3200" dirty="0" smtClean="0">
                <a:cs typeface="B Koodak" panose="00000700000000000000" pitchFamily="2" charset="-78"/>
              </a:rPr>
              <a:t>فرسایش خاک</a:t>
            </a:r>
            <a:endParaRPr lang="fa-IR" sz="3200" dirty="0">
              <a:cs typeface="B Koodak" panose="00000700000000000000" pitchFamily="2" charset="-78"/>
            </a:endParaRPr>
          </a:p>
        </p:txBody>
      </p:sp>
      <p:sp>
        <p:nvSpPr>
          <p:cNvPr id="8" name="Rectangle 7"/>
          <p:cNvSpPr/>
          <p:nvPr/>
        </p:nvSpPr>
        <p:spPr>
          <a:xfrm>
            <a:off x="234462" y="1238992"/>
            <a:ext cx="11957538" cy="1754326"/>
          </a:xfrm>
          <a:prstGeom prst="rect">
            <a:avLst/>
          </a:prstGeom>
          <a:solidFill>
            <a:srgbClr val="00B0F0"/>
          </a:solidFill>
        </p:spPr>
        <p:txBody>
          <a:bodyPr wrap="square">
            <a:spAutoFit/>
          </a:bodyPr>
          <a:lstStyle/>
          <a:p>
            <a:pPr algn="r"/>
            <a:r>
              <a:rPr lang="fa-IR" sz="3600" dirty="0">
                <a:solidFill>
                  <a:srgbClr val="7030A0"/>
                </a:solidFill>
                <a:cs typeface="B Zar" panose="00000400000000000000" pitchFamily="2" charset="-78"/>
              </a:rPr>
              <a:t>با گذشت زمان، آب و باد مقداری از خاک را با خود جا به جا می کنند که به آن فرسایش خاک می </a:t>
            </a:r>
            <a:r>
              <a:rPr lang="fa-IR" sz="3600" dirty="0">
                <a:solidFill>
                  <a:srgbClr val="7030A0"/>
                </a:solidFill>
                <a:cs typeface="B Zar" panose="00000400000000000000" pitchFamily="2" charset="-78"/>
              </a:rPr>
              <a:t>گویند.</a:t>
            </a:r>
          </a:p>
          <a:p>
            <a:pPr algn="r"/>
            <a:r>
              <a:rPr lang="fa-IR" sz="3600" dirty="0">
                <a:solidFill>
                  <a:srgbClr val="7030A0"/>
                </a:solidFill>
                <a:cs typeface="B Zar" panose="00000400000000000000" pitchFamily="2" charset="-78"/>
              </a:rPr>
              <a:t>به عبارت دیگر از بین رفتن حاصل خیزی خاک را فرسایش خاک می گویند</a:t>
            </a:r>
            <a:r>
              <a:rPr lang="fa-IR" sz="2400" dirty="0" smtClean="0">
                <a:cs typeface="B Karim" panose="00000400000000000000" pitchFamily="2" charset="-78"/>
              </a:rPr>
              <a:t>. </a:t>
            </a:r>
            <a:endParaRPr lang="fa-IR" sz="2400" dirty="0">
              <a:cs typeface="B Karim" panose="00000400000000000000" pitchFamily="2" charset="-78"/>
            </a:endParaRPr>
          </a:p>
        </p:txBody>
      </p:sp>
    </p:spTree>
    <p:extLst>
      <p:ext uri="{BB962C8B-B14F-4D97-AF65-F5344CB8AC3E}">
        <p14:creationId xmlns:p14="http://schemas.microsoft.com/office/powerpoint/2010/main" val="18920396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2026" y="140042"/>
            <a:ext cx="10101774" cy="1325563"/>
          </a:xfrm>
          <a:solidFill>
            <a:srgbClr val="92D050"/>
          </a:solidFill>
          <a:scene3d>
            <a:camera prst="orthographicFront"/>
            <a:lightRig rig="threePt" dir="t"/>
          </a:scene3d>
          <a:sp3d>
            <a:bevelT prst="angle"/>
          </a:sp3d>
        </p:spPr>
        <p:txBody>
          <a:bodyPr/>
          <a:lstStyle/>
          <a:p>
            <a:pPr algn="ctr"/>
            <a:r>
              <a:rPr lang="fa-IR" dirty="0" smtClean="0">
                <a:cs typeface="B Koodak" panose="00000700000000000000" pitchFamily="2" charset="-78"/>
              </a:rPr>
              <a:t>عواملی </a:t>
            </a:r>
            <a:r>
              <a:rPr lang="fa-IR" dirty="0" smtClean="0">
                <a:cs typeface="B Koodak" panose="00000700000000000000" pitchFamily="2" charset="-78"/>
              </a:rPr>
              <a:t>موثر در </a:t>
            </a:r>
            <a:r>
              <a:rPr lang="fa-IR" dirty="0" smtClean="0">
                <a:cs typeface="B Koodak" panose="00000700000000000000" pitchFamily="2" charset="-78"/>
              </a:rPr>
              <a:t>فرسایش </a:t>
            </a:r>
            <a:r>
              <a:rPr lang="fa-IR" dirty="0" smtClean="0">
                <a:cs typeface="B Koodak" panose="00000700000000000000" pitchFamily="2" charset="-78"/>
              </a:rPr>
              <a:t>خاک: </a:t>
            </a:r>
            <a:endParaRPr lang="fa-IR" dirty="0">
              <a:cs typeface="B Koodak" panose="00000700000000000000" pitchFamily="2" charset="-7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75581"/>
            <a:ext cx="12192000" cy="5282419"/>
          </a:xfrm>
          <a:prstGeom prst="rect">
            <a:avLst/>
          </a:prstGeom>
        </p:spPr>
      </p:pic>
      <p:sp>
        <p:nvSpPr>
          <p:cNvPr id="4" name="TextBox 3"/>
          <p:cNvSpPr txBox="1"/>
          <p:nvPr/>
        </p:nvSpPr>
        <p:spPr>
          <a:xfrm>
            <a:off x="8539088" y="1575581"/>
            <a:ext cx="3545059" cy="646331"/>
          </a:xfrm>
          <a:prstGeom prst="rect">
            <a:avLst/>
          </a:prstGeom>
          <a:solidFill>
            <a:srgbClr val="FFFF00"/>
          </a:solidFill>
          <a:scene3d>
            <a:camera prst="orthographicFront"/>
            <a:lightRig rig="threePt" dir="t"/>
          </a:scene3d>
          <a:sp3d>
            <a:bevelT prst="angle"/>
          </a:sp3d>
        </p:spPr>
        <p:txBody>
          <a:bodyPr wrap="square" rtlCol="1">
            <a:spAutoFit/>
          </a:bodyPr>
          <a:lstStyle/>
          <a:p>
            <a:pPr algn="ctr"/>
            <a:r>
              <a:rPr lang="fa-IR" sz="3600" dirty="0">
                <a:solidFill>
                  <a:srgbClr val="FF0000"/>
                </a:solidFill>
                <a:latin typeface="+mj-lt"/>
                <a:ea typeface="+mj-ea"/>
                <a:cs typeface="B Koodak" panose="00000700000000000000" pitchFamily="2" charset="-78"/>
              </a:rPr>
              <a:t>قطع درختان</a:t>
            </a:r>
            <a:endParaRPr lang="fa-IR" sz="3600" dirty="0">
              <a:solidFill>
                <a:srgbClr val="FF0000"/>
              </a:solidFill>
              <a:latin typeface="+mj-lt"/>
              <a:ea typeface="+mj-ea"/>
              <a:cs typeface="B Koodak" panose="00000700000000000000" pitchFamily="2" charset="-78"/>
            </a:endParaRPr>
          </a:p>
        </p:txBody>
      </p:sp>
    </p:spTree>
    <p:extLst>
      <p:ext uri="{BB962C8B-B14F-4D97-AF65-F5344CB8AC3E}">
        <p14:creationId xmlns:p14="http://schemas.microsoft.com/office/powerpoint/2010/main" val="359739245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20" y="17602"/>
            <a:ext cx="10101774" cy="1325563"/>
          </a:xfrm>
          <a:solidFill>
            <a:srgbClr val="92D050"/>
          </a:solidFill>
          <a:scene3d>
            <a:camera prst="orthographicFront"/>
            <a:lightRig rig="threePt" dir="t"/>
          </a:scene3d>
          <a:sp3d>
            <a:bevelT prst="angle"/>
          </a:sp3d>
        </p:spPr>
        <p:txBody>
          <a:bodyPr/>
          <a:lstStyle/>
          <a:p>
            <a:pPr algn="ctr"/>
            <a:r>
              <a:rPr lang="fa-IR" dirty="0" smtClean="0">
                <a:cs typeface="B Koodak" panose="00000700000000000000" pitchFamily="2" charset="-78"/>
              </a:rPr>
              <a:t>عواملی </a:t>
            </a:r>
            <a:r>
              <a:rPr lang="fa-IR" dirty="0" smtClean="0">
                <a:cs typeface="B Koodak" panose="00000700000000000000" pitchFamily="2" charset="-78"/>
              </a:rPr>
              <a:t>موثر درفرسایش </a:t>
            </a:r>
            <a:r>
              <a:rPr lang="fa-IR" dirty="0" smtClean="0">
                <a:cs typeface="B Koodak" panose="00000700000000000000" pitchFamily="2" charset="-78"/>
              </a:rPr>
              <a:t>خاک </a:t>
            </a:r>
            <a:r>
              <a:rPr lang="fa-IR" dirty="0">
                <a:cs typeface="B Koodak" panose="00000700000000000000" pitchFamily="2" charset="-78"/>
              </a:rPr>
              <a:t>:</a:t>
            </a:r>
            <a:endParaRPr lang="fa-IR" dirty="0">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5605"/>
            <a:ext cx="12191999" cy="5392396"/>
          </a:xfrm>
          <a:prstGeom prst="rect">
            <a:avLst/>
          </a:prstGeom>
        </p:spPr>
      </p:pic>
      <p:sp>
        <p:nvSpPr>
          <p:cNvPr id="4" name="TextBox 3"/>
          <p:cNvSpPr txBox="1"/>
          <p:nvPr/>
        </p:nvSpPr>
        <p:spPr>
          <a:xfrm>
            <a:off x="8646940" y="1465605"/>
            <a:ext cx="3545059" cy="646331"/>
          </a:xfrm>
          <a:prstGeom prst="rect">
            <a:avLst/>
          </a:prstGeom>
          <a:solidFill>
            <a:srgbClr val="FFFF00"/>
          </a:solidFill>
          <a:scene3d>
            <a:camera prst="orthographicFront"/>
            <a:lightRig rig="threePt" dir="t"/>
          </a:scene3d>
          <a:sp3d>
            <a:bevelT prst="angle"/>
          </a:sp3d>
        </p:spPr>
        <p:txBody>
          <a:bodyPr wrap="square" rtlCol="1">
            <a:spAutoFit/>
          </a:bodyPr>
          <a:lstStyle/>
          <a:p>
            <a:pPr algn="ctr"/>
            <a:r>
              <a:rPr lang="fa-IR" sz="3600" dirty="0">
                <a:solidFill>
                  <a:srgbClr val="FF0000"/>
                </a:solidFill>
                <a:latin typeface="+mj-lt"/>
                <a:ea typeface="+mj-ea"/>
                <a:cs typeface="B Koodak" panose="00000700000000000000" pitchFamily="2" charset="-78"/>
              </a:rPr>
              <a:t>شخم </a:t>
            </a:r>
            <a:r>
              <a:rPr lang="fa-IR" sz="3600" dirty="0" smtClean="0">
                <a:solidFill>
                  <a:srgbClr val="FF0000"/>
                </a:solidFill>
                <a:latin typeface="+mj-lt"/>
                <a:ea typeface="+mj-ea"/>
                <a:cs typeface="B Koodak" panose="00000700000000000000" pitchFamily="2" charset="-78"/>
              </a:rPr>
              <a:t>زدن غیر اصولی</a:t>
            </a:r>
            <a:endParaRPr lang="fa-IR" sz="3600" dirty="0">
              <a:solidFill>
                <a:srgbClr val="FF0000"/>
              </a:solidFill>
              <a:latin typeface="+mj-lt"/>
              <a:ea typeface="+mj-ea"/>
              <a:cs typeface="B Koodak" panose="00000700000000000000" pitchFamily="2" charset="-78"/>
            </a:endParaRPr>
          </a:p>
        </p:txBody>
      </p:sp>
    </p:spTree>
    <p:extLst>
      <p:ext uri="{BB962C8B-B14F-4D97-AF65-F5344CB8AC3E}">
        <p14:creationId xmlns:p14="http://schemas.microsoft.com/office/powerpoint/2010/main" val="3412123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20" y="17602"/>
            <a:ext cx="10101774" cy="1325563"/>
          </a:xfrm>
          <a:solidFill>
            <a:srgbClr val="92D050"/>
          </a:solidFill>
          <a:scene3d>
            <a:camera prst="orthographicFront"/>
            <a:lightRig rig="threePt" dir="t"/>
          </a:scene3d>
          <a:sp3d>
            <a:bevelT prst="angle"/>
          </a:sp3d>
        </p:spPr>
        <p:txBody>
          <a:bodyPr/>
          <a:lstStyle/>
          <a:p>
            <a:pPr algn="ctr"/>
            <a:r>
              <a:rPr lang="fa-IR" dirty="0" smtClean="0">
                <a:cs typeface="B Koodak" panose="00000700000000000000" pitchFamily="2" charset="-78"/>
              </a:rPr>
              <a:t>عواملی </a:t>
            </a:r>
            <a:r>
              <a:rPr lang="fa-IR" dirty="0" smtClean="0">
                <a:cs typeface="B Koodak" panose="00000700000000000000" pitchFamily="2" charset="-78"/>
              </a:rPr>
              <a:t>موثر درفرسایش </a:t>
            </a:r>
            <a:r>
              <a:rPr lang="fa-IR" dirty="0" smtClean="0">
                <a:cs typeface="B Koodak" panose="00000700000000000000" pitchFamily="2" charset="-78"/>
              </a:rPr>
              <a:t>خاک </a:t>
            </a:r>
            <a:r>
              <a:rPr lang="fa-IR" dirty="0">
                <a:cs typeface="B Koodak" panose="00000700000000000000" pitchFamily="2" charset="-78"/>
              </a:rPr>
              <a:t>:</a:t>
            </a:r>
            <a:endParaRPr lang="fa-IR" dirty="0">
              <a:cs typeface="B Koodak" panose="000007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65605"/>
            <a:ext cx="12191999" cy="5392395"/>
          </a:xfrm>
          <a:prstGeom prst="rect">
            <a:avLst/>
          </a:prstGeom>
        </p:spPr>
      </p:pic>
      <p:sp>
        <p:nvSpPr>
          <p:cNvPr id="4" name="TextBox 3"/>
          <p:cNvSpPr txBox="1"/>
          <p:nvPr/>
        </p:nvSpPr>
        <p:spPr>
          <a:xfrm>
            <a:off x="8646940" y="1465605"/>
            <a:ext cx="3545059" cy="646331"/>
          </a:xfrm>
          <a:prstGeom prst="rect">
            <a:avLst/>
          </a:prstGeom>
          <a:solidFill>
            <a:srgbClr val="FFFF00"/>
          </a:solidFill>
          <a:scene3d>
            <a:camera prst="orthographicFront"/>
            <a:lightRig rig="threePt" dir="t"/>
          </a:scene3d>
          <a:sp3d>
            <a:bevelT prst="angle"/>
          </a:sp3d>
        </p:spPr>
        <p:txBody>
          <a:bodyPr wrap="square" rtlCol="1">
            <a:spAutoFit/>
          </a:bodyPr>
          <a:lstStyle/>
          <a:p>
            <a:pPr algn="ctr"/>
            <a:r>
              <a:rPr lang="fa-IR" sz="3600" dirty="0">
                <a:solidFill>
                  <a:srgbClr val="FF0000"/>
                </a:solidFill>
                <a:latin typeface="+mj-lt"/>
                <a:ea typeface="+mj-ea"/>
                <a:cs typeface="B Koodak" panose="00000700000000000000" pitchFamily="2" charset="-78"/>
              </a:rPr>
              <a:t>چرای بی </a:t>
            </a:r>
            <a:r>
              <a:rPr lang="fa-IR" sz="3600" dirty="0" smtClean="0">
                <a:solidFill>
                  <a:srgbClr val="FF0000"/>
                </a:solidFill>
                <a:latin typeface="+mj-lt"/>
                <a:ea typeface="+mj-ea"/>
                <a:cs typeface="B Koodak" panose="00000700000000000000" pitchFamily="2" charset="-78"/>
              </a:rPr>
              <a:t>رویه دام ها</a:t>
            </a:r>
            <a:endParaRPr lang="fa-IR" sz="3600" dirty="0">
              <a:solidFill>
                <a:srgbClr val="FF0000"/>
              </a:solidFill>
              <a:latin typeface="+mj-lt"/>
              <a:ea typeface="+mj-ea"/>
              <a:cs typeface="B Koodak" panose="00000700000000000000" pitchFamily="2" charset="-78"/>
            </a:endParaRPr>
          </a:p>
        </p:txBody>
      </p:sp>
    </p:spTree>
    <p:extLst>
      <p:ext uri="{BB962C8B-B14F-4D97-AF65-F5344CB8AC3E}">
        <p14:creationId xmlns:p14="http://schemas.microsoft.com/office/powerpoint/2010/main" val="93098098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620" y="17602"/>
            <a:ext cx="10101774" cy="1325563"/>
          </a:xfrm>
          <a:solidFill>
            <a:srgbClr val="92D050"/>
          </a:solidFill>
          <a:scene3d>
            <a:camera prst="orthographicFront"/>
            <a:lightRig rig="threePt" dir="t"/>
          </a:scene3d>
          <a:sp3d>
            <a:bevelT prst="angle"/>
          </a:sp3d>
        </p:spPr>
        <p:txBody>
          <a:bodyPr/>
          <a:lstStyle/>
          <a:p>
            <a:pPr algn="ctr"/>
            <a:r>
              <a:rPr lang="fa-IR" dirty="0" smtClean="0">
                <a:cs typeface="B Koodak" panose="00000700000000000000" pitchFamily="2" charset="-78"/>
              </a:rPr>
              <a:t>عواملی </a:t>
            </a:r>
            <a:r>
              <a:rPr lang="fa-IR" dirty="0" smtClean="0">
                <a:cs typeface="B Koodak" panose="00000700000000000000" pitchFamily="2" charset="-78"/>
              </a:rPr>
              <a:t>موثر درفرسایش </a:t>
            </a:r>
            <a:r>
              <a:rPr lang="fa-IR" dirty="0" smtClean="0">
                <a:cs typeface="B Koodak" panose="00000700000000000000" pitchFamily="2" charset="-78"/>
              </a:rPr>
              <a:t>خاک </a:t>
            </a:r>
            <a:endParaRPr lang="fa-IR" dirty="0">
              <a:cs typeface="B Koodak" panose="00000700000000000000" pitchFamily="2" charset="-78"/>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65605"/>
            <a:ext cx="12191999" cy="5392395"/>
          </a:xfrm>
          <a:prstGeom prst="rect">
            <a:avLst/>
          </a:prstGeom>
        </p:spPr>
      </p:pic>
      <p:sp>
        <p:nvSpPr>
          <p:cNvPr id="4" name="TextBox 3"/>
          <p:cNvSpPr txBox="1"/>
          <p:nvPr/>
        </p:nvSpPr>
        <p:spPr>
          <a:xfrm>
            <a:off x="8646940" y="1465605"/>
            <a:ext cx="3545059" cy="646331"/>
          </a:xfrm>
          <a:prstGeom prst="rect">
            <a:avLst/>
          </a:prstGeom>
          <a:solidFill>
            <a:srgbClr val="FFFF00"/>
          </a:solidFill>
          <a:scene3d>
            <a:camera prst="orthographicFront"/>
            <a:lightRig rig="threePt" dir="t"/>
          </a:scene3d>
          <a:sp3d>
            <a:bevelT prst="angle"/>
          </a:sp3d>
        </p:spPr>
        <p:txBody>
          <a:bodyPr wrap="square" rtlCol="1">
            <a:spAutoFit/>
          </a:bodyPr>
          <a:lstStyle/>
          <a:p>
            <a:pPr algn="ctr"/>
            <a:r>
              <a:rPr lang="fa-IR" sz="3600" dirty="0" smtClean="0">
                <a:solidFill>
                  <a:srgbClr val="FF0000"/>
                </a:solidFill>
                <a:latin typeface="+mj-lt"/>
                <a:ea typeface="+mj-ea"/>
                <a:cs typeface="B Koodak" panose="00000700000000000000" pitchFamily="2" charset="-78"/>
              </a:rPr>
              <a:t>روان آب </a:t>
            </a:r>
            <a:r>
              <a:rPr lang="fa-IR" sz="3600" dirty="0">
                <a:solidFill>
                  <a:srgbClr val="FF0000"/>
                </a:solidFill>
                <a:latin typeface="+mj-lt"/>
                <a:ea typeface="+mj-ea"/>
                <a:cs typeface="B Koodak" panose="00000700000000000000" pitchFamily="2" charset="-78"/>
              </a:rPr>
              <a:t>و سیلاب </a:t>
            </a:r>
            <a:endParaRPr lang="fa-IR" sz="3600" dirty="0">
              <a:solidFill>
                <a:srgbClr val="FF0000"/>
              </a:solidFill>
              <a:latin typeface="+mj-lt"/>
              <a:ea typeface="+mj-ea"/>
              <a:cs typeface="B Koodak" panose="00000700000000000000" pitchFamily="2" charset="-78"/>
            </a:endParaRPr>
          </a:p>
        </p:txBody>
      </p:sp>
    </p:spTree>
    <p:extLst>
      <p:ext uri="{BB962C8B-B14F-4D97-AF65-F5344CB8AC3E}">
        <p14:creationId xmlns:p14="http://schemas.microsoft.com/office/powerpoint/2010/main" val="2585670503"/>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791" y="0"/>
            <a:ext cx="12129209" cy="1568762"/>
          </a:xfrm>
        </p:spPr>
      </p:pic>
      <p:sp>
        <p:nvSpPr>
          <p:cNvPr id="5" name="TextBox 4"/>
          <p:cNvSpPr txBox="1"/>
          <p:nvPr/>
        </p:nvSpPr>
        <p:spPr>
          <a:xfrm>
            <a:off x="4881490" y="1933887"/>
            <a:ext cx="7146387" cy="461665"/>
          </a:xfrm>
          <a:prstGeom prst="rect">
            <a:avLst/>
          </a:prstGeom>
          <a:solidFill>
            <a:schemeClr val="accent4">
              <a:lumMod val="40000"/>
              <a:lumOff val="60000"/>
            </a:schemeClr>
          </a:solidFill>
          <a:scene3d>
            <a:camera prst="orthographicFront"/>
            <a:lightRig rig="threePt" dir="t"/>
          </a:scene3d>
          <a:sp3d>
            <a:bevelT/>
          </a:sp3d>
        </p:spPr>
        <p:txBody>
          <a:bodyPr wrap="square" rtlCol="1">
            <a:spAutoFit/>
          </a:bodyPr>
          <a:lstStyle/>
          <a:p>
            <a:pPr algn="r"/>
            <a:r>
              <a:rPr lang="fa-IR" sz="2400" dirty="0" smtClean="0">
                <a:cs typeface="B Koodak" panose="00000700000000000000" pitchFamily="2" charset="-78"/>
              </a:rPr>
              <a:t>کاشتن درخت زیرا ریشه ی درختان باعث نگه داشتن خاک می شود</a:t>
            </a:r>
            <a:endParaRPr lang="fa-IR" sz="2400" dirty="0">
              <a:cs typeface="B Koodak" panose="00000700000000000000" pitchFamily="2" charset="-78"/>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571" y="1027906"/>
            <a:ext cx="4190414" cy="2341702"/>
          </a:xfrm>
          <a:prstGeom prst="rect">
            <a:avLst/>
          </a:prstGeom>
          <a:scene3d>
            <a:camera prst="orthographicFront"/>
            <a:lightRig rig="threePt" dir="t"/>
          </a:scene3d>
          <a:sp3d>
            <a:bevelT prst="angle"/>
          </a:sp3d>
        </p:spPr>
      </p:pic>
      <p:sp>
        <p:nvSpPr>
          <p:cNvPr id="7" name="TextBox 6"/>
          <p:cNvSpPr txBox="1"/>
          <p:nvPr/>
        </p:nvSpPr>
        <p:spPr>
          <a:xfrm>
            <a:off x="4881490" y="4944983"/>
            <a:ext cx="7146387" cy="461665"/>
          </a:xfrm>
          <a:prstGeom prst="rect">
            <a:avLst/>
          </a:prstGeom>
          <a:solidFill>
            <a:schemeClr val="accent4">
              <a:lumMod val="40000"/>
              <a:lumOff val="60000"/>
            </a:schemeClr>
          </a:solidFill>
          <a:scene3d>
            <a:camera prst="orthographicFront"/>
            <a:lightRig rig="threePt" dir="t"/>
          </a:scene3d>
          <a:sp3d>
            <a:bevelT/>
          </a:sp3d>
        </p:spPr>
        <p:txBody>
          <a:bodyPr wrap="square" rtlCol="1">
            <a:spAutoFit/>
          </a:bodyPr>
          <a:lstStyle/>
          <a:p>
            <a:pPr algn="r"/>
            <a:r>
              <a:rPr lang="fa-IR" sz="2400" dirty="0" smtClean="0">
                <a:cs typeface="B Koodak" panose="00000700000000000000" pitchFamily="2" charset="-78"/>
              </a:rPr>
              <a:t>زمین را در جهت جریان آب شخم نزنند </a:t>
            </a:r>
            <a:endParaRPr lang="fa-IR" sz="2400" dirty="0">
              <a:cs typeface="B Koodak" panose="00000700000000000000" pitchFamily="2" charset="-78"/>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71" y="3680219"/>
            <a:ext cx="4190413" cy="2833124"/>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13323393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18</a:t>
            </a:fld>
            <a:endParaRPr lang="en-US" dirty="0"/>
          </a:p>
        </p:txBody>
      </p:sp>
      <p:sp>
        <p:nvSpPr>
          <p:cNvPr id="3" name="Rectangle 2"/>
          <p:cNvSpPr/>
          <p:nvPr/>
        </p:nvSpPr>
        <p:spPr>
          <a:xfrm>
            <a:off x="91364" y="295729"/>
            <a:ext cx="9972339" cy="3847207"/>
          </a:xfrm>
          <a:prstGeom prst="rect">
            <a:avLst/>
          </a:prstGeom>
        </p:spPr>
        <p:txBody>
          <a:bodyPr wrap="square">
            <a:spAutoFit/>
          </a:bodyPr>
          <a:lstStyle/>
          <a:p>
            <a:pPr algn="r"/>
            <a:r>
              <a:rPr lang="fa-IR" sz="2800" dirty="0" smtClean="0">
                <a:cs typeface="B Titr" panose="00000700000000000000" pitchFamily="2" charset="-78"/>
              </a:rPr>
              <a:t>روش تدریس پیشنهادی:</a:t>
            </a:r>
            <a:endParaRPr lang="fa-IR" sz="2800" dirty="0">
              <a:cs typeface="B Titr" panose="00000700000000000000" pitchFamily="2" charset="-78"/>
            </a:endParaRPr>
          </a:p>
          <a:p>
            <a:pPr algn="r"/>
            <a:endParaRPr lang="fa-IR" sz="3600" dirty="0" smtClean="0">
              <a:solidFill>
                <a:srgbClr val="7030A0"/>
              </a:solidFill>
              <a:cs typeface="B Zar" panose="00000400000000000000" pitchFamily="2" charset="-78"/>
            </a:endParaRPr>
          </a:p>
          <a:p>
            <a:pPr algn="r"/>
            <a:r>
              <a:rPr lang="fa-IR" sz="3600" dirty="0" smtClean="0">
                <a:solidFill>
                  <a:srgbClr val="7030A0"/>
                </a:solidFill>
                <a:cs typeface="B Zar" panose="00000400000000000000" pitchFamily="2" charset="-78"/>
              </a:rPr>
              <a:t>با عنایت به امکان انجام اکثر فعالیت های کتاب توسط دانش آموزان در کلاس یا محیط آموزگاه بنابراین روش تدریس اکتشافی و کاوشگری به صورت تلفیقی پیشنهاد می گردد .</a:t>
            </a:r>
          </a:p>
          <a:p>
            <a:pPr algn="r"/>
            <a:endParaRPr lang="fa-IR" sz="3600" dirty="0" smtClean="0">
              <a:solidFill>
                <a:srgbClr val="7030A0"/>
              </a:solidFill>
              <a:cs typeface="B Zar" panose="00000400000000000000" pitchFamily="2" charset="-78"/>
            </a:endParaRPr>
          </a:p>
          <a:p>
            <a:pPr algn="r"/>
            <a:r>
              <a:rPr lang="fa-IR" sz="3600" dirty="0" smtClean="0">
                <a:solidFill>
                  <a:srgbClr val="7030A0"/>
                </a:solidFill>
                <a:cs typeface="2  Zaman" panose="00000400000000000000" pitchFamily="2" charset="-78"/>
              </a:rPr>
              <a:t>  </a:t>
            </a:r>
            <a:endParaRPr lang="fa-IR" sz="3600" dirty="0">
              <a:solidFill>
                <a:srgbClr val="7030A0"/>
              </a:solidFill>
              <a:cs typeface="2  Zaman" panose="00000400000000000000" pitchFamily="2" charset="-78"/>
            </a:endParaRPr>
          </a:p>
        </p:txBody>
      </p:sp>
    </p:spTree>
    <p:extLst>
      <p:ext uri="{BB962C8B-B14F-4D97-AF65-F5344CB8AC3E}">
        <p14:creationId xmlns:p14="http://schemas.microsoft.com/office/powerpoint/2010/main" val="1506820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2</a:t>
            </a:fld>
            <a:endParaRPr lang="en-US" dirty="0"/>
          </a:p>
        </p:txBody>
      </p:sp>
      <p:sp>
        <p:nvSpPr>
          <p:cNvPr id="4" name="TextBox 3"/>
          <p:cNvSpPr txBox="1"/>
          <p:nvPr/>
        </p:nvSpPr>
        <p:spPr>
          <a:xfrm>
            <a:off x="365760" y="1140311"/>
            <a:ext cx="11080378" cy="9633406"/>
          </a:xfrm>
          <a:prstGeom prst="rect">
            <a:avLst/>
          </a:prstGeom>
          <a:noFill/>
        </p:spPr>
        <p:txBody>
          <a:bodyPr wrap="square" rtlCol="1">
            <a:spAutoFit/>
          </a:bodyPr>
          <a:lstStyle/>
          <a:p>
            <a:pPr algn="r"/>
            <a:r>
              <a:rPr lang="fa-IR" sz="2400" b="1" dirty="0" smtClean="0">
                <a:cs typeface="B Zar" panose="00000400000000000000" pitchFamily="2" charset="-78"/>
              </a:rPr>
              <a:t>میزان آموخته های دانش آموزان در باره خاک:</a:t>
            </a:r>
            <a:r>
              <a:rPr lang="fa-IR" sz="2000" b="1" dirty="0">
                <a:solidFill>
                  <a:srgbClr val="FF0000"/>
                </a:solidFill>
                <a:cs typeface="2  Kamran" panose="00000400000000000000" pitchFamily="2" charset="-78"/>
              </a:rPr>
              <a:t> </a:t>
            </a:r>
            <a:endParaRPr lang="fa-IR" sz="2000" b="1" dirty="0" smtClean="0">
              <a:solidFill>
                <a:srgbClr val="FF0000"/>
              </a:solidFill>
              <a:cs typeface="2  Kamran" panose="00000400000000000000" pitchFamily="2" charset="-78"/>
            </a:endParaRPr>
          </a:p>
          <a:p>
            <a:pPr algn="r"/>
            <a:r>
              <a:rPr lang="fa-IR" sz="2400" b="1" dirty="0" smtClean="0">
                <a:solidFill>
                  <a:srgbClr val="FF0000"/>
                </a:solidFill>
                <a:cs typeface="2  Kamran" panose="00000400000000000000" pitchFamily="2" charset="-78"/>
              </a:rPr>
              <a:t> دانش آموزان در سال های گذشته باخاک و انواع آن آشنا شدند. در مورد برخی از ویژگی های خاک مانند نفوذ پذیری نیز مطالبی را فرا گرفته اند.</a:t>
            </a:r>
          </a:p>
          <a:p>
            <a:pPr algn="r" rtl="1"/>
            <a:r>
              <a:rPr lang="fa-IR" sz="2000" b="1" dirty="0">
                <a:solidFill>
                  <a:srgbClr val="FF0000"/>
                </a:solidFill>
                <a:cs typeface="2  Kamran" panose="00000400000000000000" pitchFamily="2" charset="-78"/>
              </a:rPr>
              <a:t/>
            </a:r>
            <a:br>
              <a:rPr lang="fa-IR" sz="2000" b="1" dirty="0">
                <a:solidFill>
                  <a:srgbClr val="FF0000"/>
                </a:solidFill>
                <a:cs typeface="2  Kamran" panose="00000400000000000000" pitchFamily="2" charset="-78"/>
              </a:rPr>
            </a:br>
            <a:r>
              <a:rPr lang="fa-IR" sz="2400" b="1" dirty="0">
                <a:cs typeface="B Zar" panose="00000400000000000000" pitchFamily="2" charset="-78"/>
              </a:rPr>
              <a:t>هدفهای پیامد محور درس :</a:t>
            </a:r>
          </a:p>
          <a:p>
            <a:pPr algn="r" rtl="1"/>
            <a:endParaRPr lang="fa-IR" b="1" dirty="0" smtClean="0">
              <a:cs typeface="B Zar" panose="00000400000000000000" pitchFamily="2" charset="-78"/>
            </a:endParaRPr>
          </a:p>
          <a:p>
            <a:pPr marL="285750" indent="-285750" algn="r" rtl="1">
              <a:buFont typeface="Wingdings" panose="05000000000000000000" pitchFamily="2" charset="2"/>
              <a:buChar char="ü"/>
            </a:pPr>
            <a:r>
              <a:rPr lang="fa-IR" sz="3600" dirty="0" smtClean="0">
                <a:solidFill>
                  <a:srgbClr val="00B050"/>
                </a:solidFill>
                <a:cs typeface="B Zar" panose="00000400000000000000" pitchFamily="2" charset="-78"/>
              </a:rPr>
              <a:t>با انجام فعالیت های کاوشگری نحوه تشکیل خاک را فرا می گیرند.</a:t>
            </a:r>
          </a:p>
          <a:p>
            <a:pPr marL="285750" indent="-285750" algn="r" rtl="1">
              <a:buFont typeface="Wingdings" panose="05000000000000000000" pitchFamily="2" charset="2"/>
              <a:buChar char="ü"/>
            </a:pPr>
            <a:r>
              <a:rPr lang="fa-IR" sz="3600" dirty="0" smtClean="0">
                <a:cs typeface="B Zar" panose="00000400000000000000" pitchFamily="2" charset="-78"/>
              </a:rPr>
              <a:t>با اجزای تشکیل دهنده خاک آشنا می شوند.</a:t>
            </a:r>
          </a:p>
          <a:p>
            <a:pPr marL="285750" indent="-285750" algn="r" rtl="1">
              <a:buFont typeface="Wingdings" panose="05000000000000000000" pitchFamily="2" charset="2"/>
              <a:buChar char="ü"/>
            </a:pPr>
            <a:r>
              <a:rPr lang="fa-IR" sz="3600" dirty="0" smtClean="0">
                <a:solidFill>
                  <a:srgbClr val="002060"/>
                </a:solidFill>
                <a:cs typeface="B Zar" panose="00000400000000000000" pitchFamily="2" charset="-78"/>
              </a:rPr>
              <a:t>با انجام مهارت های فرآیندی نفوذ پذیری خاک را توضیح می دهند.</a:t>
            </a:r>
          </a:p>
          <a:p>
            <a:pPr marL="285750" indent="-285750" algn="r" rtl="1">
              <a:buFont typeface="Wingdings" panose="05000000000000000000" pitchFamily="2" charset="2"/>
              <a:buChar char="ü"/>
            </a:pPr>
            <a:r>
              <a:rPr lang="fa-IR" sz="3600" dirty="0" smtClean="0">
                <a:solidFill>
                  <a:schemeClr val="accent3"/>
                </a:solidFill>
                <a:cs typeface="B Zar" panose="00000400000000000000" pitchFamily="2" charset="-78"/>
              </a:rPr>
              <a:t> فرسایش خاک و عوامل موثر در آن را فرا می گیرند.</a:t>
            </a:r>
          </a:p>
          <a:p>
            <a:pPr marL="285750" indent="-285750" algn="r" rtl="1">
              <a:buFont typeface="Wingdings" panose="05000000000000000000" pitchFamily="2" charset="2"/>
              <a:buChar char="ü"/>
            </a:pPr>
            <a:r>
              <a:rPr lang="fa-IR" sz="3600" dirty="0" smtClean="0">
                <a:solidFill>
                  <a:srgbClr val="7030A0"/>
                </a:solidFill>
                <a:cs typeface="B Zar" panose="00000400000000000000" pitchFamily="2" charset="-78"/>
              </a:rPr>
              <a:t>به اهمیت خاک پی می برند و مانع از فرسایش آن می شوند.</a:t>
            </a:r>
          </a:p>
          <a:p>
            <a:pPr algn="r" rtl="1"/>
            <a:endParaRPr lang="fa-IR" sz="3600" dirty="0">
              <a:cs typeface="B Zar" panose="00000400000000000000" pitchFamily="2" charset="-78"/>
            </a:endParaRPr>
          </a:p>
          <a:p>
            <a:pPr algn="r" rtl="1"/>
            <a:endParaRPr lang="fa-IR" dirty="0" smtClean="0">
              <a:cs typeface="B Zar" panose="00000400000000000000" pitchFamily="2" charset="-78"/>
            </a:endParaRPr>
          </a:p>
          <a:p>
            <a:pPr marL="285750" indent="-285750" algn="r" rtl="1">
              <a:buFont typeface="Wingdings" panose="05000000000000000000" pitchFamily="2" charset="2"/>
              <a:buChar char="ü"/>
            </a:pPr>
            <a:endParaRPr lang="fa-IR" dirty="0" smtClean="0">
              <a:cs typeface="B Zar" panose="00000400000000000000" pitchFamily="2" charset="-78"/>
            </a:endParaRPr>
          </a:p>
          <a:p>
            <a:pPr marL="285750" indent="-285750" algn="r" rtl="1">
              <a:buFont typeface="Wingdings" panose="05000000000000000000" pitchFamily="2" charset="2"/>
              <a:buChar char="ü"/>
            </a:pPr>
            <a:endParaRPr lang="fa-IR" dirty="0" smtClean="0">
              <a:cs typeface="B Zar" panose="00000400000000000000" pitchFamily="2" charset="-78"/>
            </a:endParaRPr>
          </a:p>
          <a:p>
            <a:pPr marL="285750" indent="-285750" algn="r" rtl="1">
              <a:buFont typeface="Wingdings" panose="05000000000000000000" pitchFamily="2" charset="2"/>
              <a:buChar char="ü"/>
            </a:pPr>
            <a:endParaRPr lang="fa-IR" b="1" dirty="0" smtClean="0">
              <a:cs typeface="B Zar" panose="00000400000000000000" pitchFamily="2" charset="-78"/>
            </a:endParaRPr>
          </a:p>
          <a:p>
            <a:pPr algn="r"/>
            <a:endParaRPr lang="fa-IR" b="1" dirty="0" smtClean="0">
              <a:cs typeface="B Zar" panose="00000400000000000000" pitchFamily="2" charset="-78"/>
            </a:endParaRPr>
          </a:p>
          <a:p>
            <a:pPr algn="r"/>
            <a:r>
              <a:rPr lang="fa-IR" dirty="0">
                <a:cs typeface="B Zar" panose="00000400000000000000" pitchFamily="2" charset="-78"/>
              </a:rPr>
              <a:t/>
            </a:r>
            <a:br>
              <a:rPr lang="fa-IR" dirty="0">
                <a:cs typeface="B Zar" panose="00000400000000000000" pitchFamily="2" charset="-78"/>
              </a:rPr>
            </a:br>
            <a:r>
              <a:rPr lang="fa-IR" dirty="0" smtClean="0">
                <a:cs typeface="B Zar" panose="00000400000000000000" pitchFamily="2" charset="-78"/>
              </a:rPr>
              <a:t>  </a:t>
            </a:r>
            <a:r>
              <a:rPr lang="fa-IR" dirty="0">
                <a:cs typeface="B Zar" panose="00000400000000000000" pitchFamily="2" charset="-78"/>
              </a:rPr>
              <a:t/>
            </a:r>
            <a:br>
              <a:rPr lang="fa-IR" dirty="0">
                <a:cs typeface="B Zar" panose="00000400000000000000" pitchFamily="2" charset="-78"/>
              </a:rPr>
            </a:br>
            <a:r>
              <a:rPr lang="fa-IR" dirty="0" smtClean="0">
                <a:cs typeface="B Zar" panose="00000400000000000000" pitchFamily="2" charset="-78"/>
              </a:rPr>
              <a:t>  </a:t>
            </a:r>
            <a:r>
              <a:rPr lang="fa-IR" dirty="0">
                <a:cs typeface="B Zar" panose="00000400000000000000" pitchFamily="2" charset="-78"/>
              </a:rPr>
              <a:t/>
            </a:r>
            <a:br>
              <a:rPr lang="fa-IR" dirty="0">
                <a:cs typeface="B Zar" panose="00000400000000000000" pitchFamily="2" charset="-78"/>
              </a:rPr>
            </a:br>
            <a:r>
              <a:rPr lang="fa-IR" dirty="0">
                <a:cs typeface="B Zar" panose="00000400000000000000" pitchFamily="2" charset="-78"/>
              </a:rPr>
              <a:t/>
            </a:r>
            <a:br>
              <a:rPr lang="fa-IR" dirty="0">
                <a:cs typeface="B Zar" panose="00000400000000000000" pitchFamily="2" charset="-78"/>
              </a:rPr>
            </a:br>
            <a:r>
              <a:rPr lang="fa-IR" dirty="0" smtClean="0">
                <a:cs typeface="B Zar" panose="00000400000000000000" pitchFamily="2" charset="-78"/>
              </a:rPr>
              <a:t>  </a:t>
            </a:r>
            <a:endParaRPr lang="fa-IR" dirty="0">
              <a:cs typeface="B Zar" panose="00000400000000000000" pitchFamily="2" charset="-78"/>
            </a:endParaRPr>
          </a:p>
          <a:p>
            <a:pPr algn="r"/>
            <a:endParaRPr lang="fa-IR" dirty="0" smtClean="0">
              <a:cs typeface="B Zar" panose="00000400000000000000" pitchFamily="2" charset="-78"/>
            </a:endParaRPr>
          </a:p>
          <a:p>
            <a:pPr algn="r"/>
            <a:endParaRPr lang="fa-IR" dirty="0">
              <a:cs typeface="B Zar" panose="00000400000000000000" pitchFamily="2" charset="-78"/>
            </a:endParaRPr>
          </a:p>
          <a:p>
            <a:pPr algn="r"/>
            <a:endParaRPr lang="fa-IR" dirty="0" smtClean="0">
              <a:cs typeface="B Zar" panose="00000400000000000000" pitchFamily="2" charset="-78"/>
            </a:endParaRPr>
          </a:p>
          <a:p>
            <a:pPr algn="r"/>
            <a:r>
              <a:rPr lang="fa-IR" dirty="0">
                <a:cs typeface="B Zar" panose="00000400000000000000" pitchFamily="2" charset="-78"/>
              </a:rPr>
              <a:t/>
            </a:r>
            <a:br>
              <a:rPr lang="fa-IR" dirty="0">
                <a:cs typeface="B Zar" panose="00000400000000000000" pitchFamily="2" charset="-78"/>
              </a:rPr>
            </a:br>
            <a:endParaRPr lang="fa-IR" dirty="0"/>
          </a:p>
        </p:txBody>
      </p:sp>
    </p:spTree>
    <p:extLst>
      <p:ext uri="{BB962C8B-B14F-4D97-AF65-F5344CB8AC3E}">
        <p14:creationId xmlns:p14="http://schemas.microsoft.com/office/powerpoint/2010/main" val="31785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3</a:t>
            </a:fld>
            <a:endParaRPr lang="en-US" dirty="0"/>
          </a:p>
        </p:txBody>
      </p:sp>
      <p:sp>
        <p:nvSpPr>
          <p:cNvPr id="4" name="TextBox 3"/>
          <p:cNvSpPr txBox="1"/>
          <p:nvPr/>
        </p:nvSpPr>
        <p:spPr>
          <a:xfrm>
            <a:off x="527656" y="856357"/>
            <a:ext cx="9552259" cy="5170646"/>
          </a:xfrm>
          <a:prstGeom prst="rect">
            <a:avLst/>
          </a:prstGeom>
          <a:noFill/>
        </p:spPr>
        <p:txBody>
          <a:bodyPr wrap="square" rtlCol="1">
            <a:spAutoFit/>
          </a:bodyPr>
          <a:lstStyle/>
          <a:p>
            <a:pPr algn="r" rtl="1"/>
            <a:r>
              <a:rPr lang="fa-IR" sz="2800" dirty="0" smtClean="0">
                <a:cs typeface="B Titr" panose="00000700000000000000" pitchFamily="2" charset="-78"/>
              </a:rPr>
              <a:t>دانستنی های معلم:</a:t>
            </a:r>
          </a:p>
          <a:p>
            <a:pPr algn="r" rtl="1"/>
            <a:r>
              <a:rPr lang="fa-IR" sz="2800" b="1" dirty="0" smtClean="0">
                <a:solidFill>
                  <a:srgbClr val="FF0000"/>
                </a:solidFill>
              </a:rPr>
              <a:t>خاک </a:t>
            </a:r>
            <a:r>
              <a:rPr lang="fa-IR" sz="2800" b="1" dirty="0">
                <a:solidFill>
                  <a:srgbClr val="FF0000"/>
                </a:solidFill>
              </a:rPr>
              <a:t>: </a:t>
            </a:r>
            <a:r>
              <a:rPr lang="fa-IR" sz="2400" b="1" dirty="0" smtClean="0"/>
              <a:t>به مواد حاصل از خرد شدن سنگ ها خاک می گویند.</a:t>
            </a:r>
          </a:p>
          <a:p>
            <a:pPr algn="r" rtl="1"/>
            <a:endParaRPr lang="fa-IR" sz="2400" b="1" dirty="0"/>
          </a:p>
          <a:p>
            <a:pPr algn="r" rtl="1"/>
            <a:r>
              <a:rPr lang="fa-IR" sz="2800" b="1" dirty="0" smtClean="0">
                <a:solidFill>
                  <a:srgbClr val="FF0000"/>
                </a:solidFill>
              </a:rPr>
              <a:t>عوامل موثر در تشکیل خاک:</a:t>
            </a:r>
            <a:endParaRPr lang="fa-IR" sz="2800" b="1" dirty="0">
              <a:solidFill>
                <a:srgbClr val="FF0000"/>
              </a:solidFill>
            </a:endParaRPr>
          </a:p>
          <a:p>
            <a:pPr marL="285750" indent="-285750" algn="r" rtl="1">
              <a:buFont typeface="Wingdings" panose="05000000000000000000" pitchFamily="2" charset="2"/>
              <a:buChar char="Ø"/>
            </a:pPr>
            <a:r>
              <a:rPr lang="fa-IR" sz="2400" b="1" dirty="0" smtClean="0">
                <a:solidFill>
                  <a:srgbClr val="00B050"/>
                </a:solidFill>
              </a:rPr>
              <a:t>هوازدگی: </a:t>
            </a:r>
            <a:r>
              <a:rPr lang="fa-IR" sz="2400" b="1" dirty="0" smtClean="0"/>
              <a:t>هوازدگی فیزیکی (نرم شدن سنگ ها دراثر تغییرات دمایی و انجماد آب در شکاف سنگ ها) و هوازدگی شیمیایی(ترکیب شدن کانی های موجود در سنگ ها با اکسیژن یا اسید موجود در هوا).</a:t>
            </a:r>
            <a:endParaRPr lang="fa-IR" sz="2400" b="1" dirty="0">
              <a:solidFill>
                <a:srgbClr val="00B0F0"/>
              </a:solidFill>
            </a:endParaRPr>
          </a:p>
          <a:p>
            <a:pPr marL="285750" indent="-285750" algn="r" rtl="1">
              <a:buFont typeface="Wingdings" panose="05000000000000000000" pitchFamily="2" charset="2"/>
              <a:buChar char="Ø"/>
            </a:pPr>
            <a:r>
              <a:rPr lang="fa-IR" sz="2400" b="1" dirty="0" smtClean="0">
                <a:solidFill>
                  <a:srgbClr val="00B050"/>
                </a:solidFill>
              </a:rPr>
              <a:t>موجودات زنده:</a:t>
            </a:r>
            <a:r>
              <a:rPr lang="fa-IR" sz="2400" b="1" dirty="0" smtClean="0"/>
              <a:t> گیاهان : از طریق نفوذ ورشد ریشه گیاهان در درز و شکاف سنگ ها باعث شکسته شدن و نرم شدن آنها می شوند.</a:t>
            </a:r>
          </a:p>
          <a:p>
            <a:pPr algn="r" rtl="1"/>
            <a:r>
              <a:rPr lang="fa-IR" sz="2400" b="1" dirty="0"/>
              <a:t> </a:t>
            </a:r>
            <a:r>
              <a:rPr lang="fa-IR" sz="2400" b="1" dirty="0" smtClean="0"/>
              <a:t>  جانوران: برخی از جانوران حفار مانند موش ، کرم خاکی ، مورچه و موریانه</a:t>
            </a:r>
            <a:endParaRPr lang="fa-IR" sz="2400" b="1" dirty="0"/>
          </a:p>
          <a:p>
            <a:pPr algn="r" rtl="1"/>
            <a:endParaRPr lang="fa-IR" sz="2400" b="1" dirty="0"/>
          </a:p>
          <a:p>
            <a:pPr algn="r"/>
            <a:r>
              <a:rPr lang="fa-IR" dirty="0" smtClean="0"/>
              <a:t> </a:t>
            </a:r>
            <a:r>
              <a:rPr lang="fa-IR" dirty="0"/>
              <a:t/>
            </a:r>
            <a:br>
              <a:rPr lang="fa-IR" dirty="0"/>
            </a:br>
            <a:r>
              <a:rPr lang="fa-IR" dirty="0"/>
              <a:t/>
            </a:r>
            <a:br>
              <a:rPr lang="fa-IR" dirty="0"/>
            </a:br>
            <a:endParaRPr lang="fa-IR" dirty="0"/>
          </a:p>
        </p:txBody>
      </p:sp>
    </p:spTree>
    <p:extLst>
      <p:ext uri="{BB962C8B-B14F-4D97-AF65-F5344CB8AC3E}">
        <p14:creationId xmlns:p14="http://schemas.microsoft.com/office/powerpoint/2010/main" val="302727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5861" y="111508"/>
            <a:ext cx="6400800" cy="783349"/>
          </a:xfrm>
          <a:solidFill>
            <a:schemeClr val="accent4">
              <a:lumMod val="40000"/>
              <a:lumOff val="60000"/>
            </a:schemeClr>
          </a:solidFill>
          <a:scene3d>
            <a:camera prst="orthographicFront"/>
            <a:lightRig rig="threePt" dir="t"/>
          </a:scene3d>
          <a:sp3d>
            <a:bevelT prst="angle"/>
          </a:sp3d>
        </p:spPr>
        <p:txBody>
          <a:bodyPr>
            <a:noAutofit/>
          </a:bodyPr>
          <a:lstStyle/>
          <a:p>
            <a:pPr algn="ctr"/>
            <a:r>
              <a:rPr lang="fa-IR" sz="2400" b="1" dirty="0">
                <a:solidFill>
                  <a:schemeClr val="tx1"/>
                </a:solidFill>
                <a:latin typeface="+mn-lt"/>
                <a:ea typeface="+mn-ea"/>
                <a:cs typeface="B Zar" panose="00000400000000000000" pitchFamily="2" charset="-78"/>
              </a:rPr>
              <a:t>چه عواملی موجب خرد شدن سنگ ها می شود</a:t>
            </a:r>
            <a:r>
              <a:rPr lang="fa-IR" sz="3600" dirty="0" smtClean="0">
                <a:solidFill>
                  <a:srgbClr val="0070C0"/>
                </a:solidFill>
                <a:cs typeface="B Davat" panose="00000400000000000000" pitchFamily="2" charset="-78"/>
              </a:rPr>
              <a:t>؟ </a:t>
            </a:r>
            <a:endParaRPr lang="fa-IR" sz="3600" dirty="0">
              <a:solidFill>
                <a:srgbClr val="0070C0"/>
              </a:solidFill>
              <a:cs typeface="B Davat" panose="00000400000000000000" pitchFamily="2" charset="-78"/>
            </a:endParaRPr>
          </a:p>
        </p:txBody>
      </p:sp>
      <p:sp>
        <p:nvSpPr>
          <p:cNvPr id="5" name="Title 1"/>
          <p:cNvSpPr txBox="1">
            <a:spLocks/>
          </p:cNvSpPr>
          <p:nvPr/>
        </p:nvSpPr>
        <p:spPr>
          <a:xfrm>
            <a:off x="6918947" y="2087002"/>
            <a:ext cx="5273053" cy="4235569"/>
          </a:xfrm>
          <a:prstGeom prst="rect">
            <a:avLst/>
          </a:prstGeom>
          <a:solidFill>
            <a:srgbClr val="FFC000"/>
          </a:solidFill>
          <a:scene3d>
            <a:camera prst="orthographicFront"/>
            <a:lightRig rig="threePt" dir="t"/>
          </a:scene3d>
          <a:sp3d>
            <a:bevelT prst="angle"/>
          </a:sp3d>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a:solidFill>
                  <a:srgbClr val="00B050"/>
                </a:solidFill>
                <a:latin typeface="+mn-lt"/>
                <a:ea typeface="+mn-ea"/>
                <a:cs typeface="B Zar" panose="00000400000000000000" pitchFamily="2" charset="-78"/>
              </a:rPr>
              <a:t>رشد ریشه گیاه در سنگ ها پس از گذشت زمان  باعث خرد شدن و شکستن سنگ ها می شود</a:t>
            </a:r>
            <a:endParaRPr lang="fa-IR" sz="3600" dirty="0">
              <a:solidFill>
                <a:srgbClr val="00B050"/>
              </a:solidFill>
              <a:latin typeface="+mn-lt"/>
              <a:ea typeface="+mn-ea"/>
              <a:cs typeface="B Zar" panose="00000400000000000000" pitchFamily="2" charset="-78"/>
            </a:endParaRPr>
          </a:p>
        </p:txBody>
      </p:sp>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762" y="1178431"/>
            <a:ext cx="6832185" cy="5559991"/>
          </a:xfrm>
          <a:scene3d>
            <a:camera prst="orthographicFront"/>
            <a:lightRig rig="threePt" dir="t"/>
          </a:scene3d>
          <a:sp3d>
            <a:bevelT prst="angle"/>
          </a:sp3d>
        </p:spPr>
      </p:pic>
    </p:spTree>
    <p:extLst>
      <p:ext uri="{BB962C8B-B14F-4D97-AF65-F5344CB8AC3E}">
        <p14:creationId xmlns:p14="http://schemas.microsoft.com/office/powerpoint/2010/main" val="281473254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5" y="5247249"/>
            <a:ext cx="11985674" cy="1505244"/>
          </a:xfrm>
          <a:solidFill>
            <a:schemeClr val="accent2">
              <a:lumMod val="60000"/>
              <a:lumOff val="40000"/>
            </a:schemeClr>
          </a:solidFill>
          <a:scene3d>
            <a:camera prst="orthographicFront"/>
            <a:lightRig rig="threePt" dir="t"/>
          </a:scene3d>
          <a:sp3d>
            <a:bevelT prst="angle"/>
          </a:sp3d>
        </p:spPr>
        <p:txBody>
          <a:bodyPr>
            <a:noAutofit/>
          </a:bodyPr>
          <a:lstStyle/>
          <a:p>
            <a:pPr algn="r"/>
            <a:r>
              <a:rPr lang="fa-IR" sz="3200" dirty="0" smtClean="0">
                <a:solidFill>
                  <a:srgbClr val="0070C0"/>
                </a:solidFill>
                <a:cs typeface="B Karim" panose="00000400000000000000" pitchFamily="2" charset="-78"/>
              </a:rPr>
              <a:t/>
            </a:r>
            <a:br>
              <a:rPr lang="fa-IR" sz="3200" dirty="0" smtClean="0">
                <a:solidFill>
                  <a:srgbClr val="0070C0"/>
                </a:solidFill>
                <a:cs typeface="B Karim" panose="00000400000000000000" pitchFamily="2" charset="-78"/>
              </a:rPr>
            </a:br>
            <a:r>
              <a:rPr lang="fa-IR" dirty="0">
                <a:solidFill>
                  <a:srgbClr val="00B050"/>
                </a:solidFill>
                <a:latin typeface="+mn-lt"/>
                <a:ea typeface="+mn-ea"/>
                <a:cs typeface="B Zar" panose="00000400000000000000" pitchFamily="2" charset="-78"/>
              </a:rPr>
              <a:t>در </a:t>
            </a:r>
            <a:r>
              <a:rPr lang="fa-IR" dirty="0">
                <a:solidFill>
                  <a:srgbClr val="00B050"/>
                </a:solidFill>
                <a:latin typeface="+mn-lt"/>
                <a:ea typeface="+mn-ea"/>
                <a:cs typeface="B Zar" panose="00000400000000000000" pitchFamily="2" charset="-78"/>
              </a:rPr>
              <a:t>جاهای کوهستانی، به هنگام شب دمای هوا بسیار کم می شود. به طوری که اگر درون شکاف سنگ ها آب وجود داشته باشد، یخ می زند. یخ نسبت به آب فضای بیشتری را اشغال می کند؛ برای همین، به دو طرف سنگ فشار وارد می کند و آن را می شکند.</a:t>
            </a:r>
            <a:r>
              <a:rPr lang="fa-IR" sz="3200" dirty="0">
                <a:solidFill>
                  <a:srgbClr val="0070C0"/>
                </a:solidFill>
                <a:cs typeface="B Karim" panose="00000400000000000000" pitchFamily="2" charset="-78"/>
              </a:rPr>
              <a:t/>
            </a:r>
            <a:br>
              <a:rPr lang="fa-IR" sz="3200" dirty="0">
                <a:solidFill>
                  <a:srgbClr val="0070C0"/>
                </a:solidFill>
                <a:cs typeface="B Karim" panose="00000400000000000000" pitchFamily="2" charset="-78"/>
              </a:rPr>
            </a:br>
            <a:endParaRPr lang="fa-IR" sz="3200" dirty="0">
              <a:solidFill>
                <a:srgbClr val="0070C0"/>
              </a:solidFill>
              <a:cs typeface="B Karim" panose="00000400000000000000" pitchFamily="2" charset="-78"/>
            </a:endParaRPr>
          </a:p>
        </p:txBody>
      </p:sp>
      <p:sp>
        <p:nvSpPr>
          <p:cNvPr id="4" name="Title 1"/>
          <p:cNvSpPr txBox="1">
            <a:spLocks/>
          </p:cNvSpPr>
          <p:nvPr/>
        </p:nvSpPr>
        <p:spPr>
          <a:xfrm>
            <a:off x="5454756" y="98474"/>
            <a:ext cx="6629393" cy="1049602"/>
          </a:xfrm>
          <a:prstGeom prst="rect">
            <a:avLst/>
          </a:prstGeom>
          <a:solidFill>
            <a:schemeClr val="accent4">
              <a:lumMod val="40000"/>
              <a:lumOff val="60000"/>
            </a:schemeClr>
          </a:solidFill>
          <a:scene3d>
            <a:camera prst="orthographicFront"/>
            <a:lightRig rig="threePt" dir="t"/>
          </a:scene3d>
          <a:sp3d>
            <a:bevelT prst="angl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solidFill>
                  <a:srgbClr val="0070C0"/>
                </a:solidFill>
                <a:cs typeface="B Davat" panose="00000400000000000000" pitchFamily="2" charset="-78"/>
              </a:rPr>
              <a:t> یخ زدن بین شکاف سنگ ها سبب </a:t>
            </a:r>
            <a:r>
              <a:rPr lang="fa-IR" sz="3600" dirty="0">
                <a:solidFill>
                  <a:srgbClr val="0070C0"/>
                </a:solidFill>
                <a:cs typeface="B Davat" panose="00000400000000000000" pitchFamily="2" charset="-78"/>
              </a:rPr>
              <a:t>خرد شدن سنگ ها می شود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19" y="1280159"/>
            <a:ext cx="8285871" cy="3967089"/>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8159879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75" y="5486398"/>
            <a:ext cx="11985674" cy="1139487"/>
          </a:xfrm>
          <a:solidFill>
            <a:schemeClr val="accent2">
              <a:lumMod val="60000"/>
              <a:lumOff val="40000"/>
            </a:schemeClr>
          </a:solidFill>
          <a:scene3d>
            <a:camera prst="orthographicFront"/>
            <a:lightRig rig="threePt" dir="t"/>
          </a:scene3d>
          <a:sp3d>
            <a:bevelT prst="angle"/>
          </a:sp3d>
        </p:spPr>
        <p:txBody>
          <a:bodyPr>
            <a:noAutofit/>
          </a:bodyPr>
          <a:lstStyle/>
          <a:p>
            <a:pPr algn="r"/>
            <a:r>
              <a:rPr lang="fa-IR" sz="3200" dirty="0" smtClean="0">
                <a:solidFill>
                  <a:srgbClr val="0070C0"/>
                </a:solidFill>
                <a:cs typeface="B Karim" panose="00000400000000000000" pitchFamily="2" charset="-78"/>
              </a:rPr>
              <a:t/>
            </a:r>
            <a:br>
              <a:rPr lang="fa-IR" sz="3200" dirty="0" smtClean="0">
                <a:solidFill>
                  <a:srgbClr val="0070C0"/>
                </a:solidFill>
                <a:cs typeface="B Karim" panose="00000400000000000000" pitchFamily="2" charset="-78"/>
              </a:rPr>
            </a:br>
            <a:r>
              <a:rPr lang="fa-IR" dirty="0">
                <a:solidFill>
                  <a:srgbClr val="00B050"/>
                </a:solidFill>
                <a:latin typeface="+mn-lt"/>
                <a:ea typeface="+mn-ea"/>
                <a:cs typeface="B Zar" panose="00000400000000000000" pitchFamily="2" charset="-78"/>
              </a:rPr>
              <a:t>سنگ ها در طول روز گرم و در شب سرد می شوند و این سرد و گرم شدن باعث شکسته شدن سنگ ها می شود</a:t>
            </a:r>
            <a:r>
              <a:rPr lang="fa-IR" sz="3200" dirty="0">
                <a:solidFill>
                  <a:srgbClr val="0070C0"/>
                </a:solidFill>
                <a:cs typeface="B Karim" panose="00000400000000000000" pitchFamily="2" charset="-78"/>
              </a:rPr>
              <a:t/>
            </a:r>
            <a:br>
              <a:rPr lang="fa-IR" sz="3200" dirty="0">
                <a:solidFill>
                  <a:srgbClr val="0070C0"/>
                </a:solidFill>
                <a:cs typeface="B Karim" panose="00000400000000000000" pitchFamily="2" charset="-78"/>
              </a:rPr>
            </a:br>
            <a:endParaRPr lang="fa-IR" sz="3200" dirty="0">
              <a:solidFill>
                <a:srgbClr val="0070C0"/>
              </a:solidFill>
              <a:cs typeface="B Karim" panose="00000400000000000000" pitchFamily="2" charset="-78"/>
            </a:endParaRPr>
          </a:p>
        </p:txBody>
      </p:sp>
      <p:sp>
        <p:nvSpPr>
          <p:cNvPr id="4" name="Title 1"/>
          <p:cNvSpPr txBox="1">
            <a:spLocks/>
          </p:cNvSpPr>
          <p:nvPr/>
        </p:nvSpPr>
        <p:spPr>
          <a:xfrm>
            <a:off x="8117058" y="98474"/>
            <a:ext cx="3967091" cy="942535"/>
          </a:xfrm>
          <a:prstGeom prst="rect">
            <a:avLst/>
          </a:prstGeom>
          <a:solidFill>
            <a:schemeClr val="accent4">
              <a:lumMod val="40000"/>
              <a:lumOff val="60000"/>
            </a:schemeClr>
          </a:solidFill>
          <a:scene3d>
            <a:camera prst="orthographicFront"/>
            <a:lightRig rig="threePt" dir="t"/>
          </a:scene3d>
          <a:sp3d>
            <a:bevelT prst="angl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solidFill>
                  <a:srgbClr val="0070C0"/>
                </a:solidFill>
                <a:cs typeface="B Davat" panose="00000400000000000000" pitchFamily="2" charset="-78"/>
              </a:rPr>
              <a:t>تغییرات دما </a:t>
            </a:r>
            <a:endParaRPr lang="fa-IR" sz="3600" dirty="0">
              <a:solidFill>
                <a:srgbClr val="0070C0"/>
              </a:solidFill>
              <a:cs typeface="B Davat" panose="00000400000000000000" pitchFamily="2"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919" y="1280159"/>
            <a:ext cx="8285871" cy="4079632"/>
          </a:xfrm>
          <a:prstGeom prst="rect">
            <a:avLst/>
          </a:prstGeom>
          <a:scene3d>
            <a:camera prst="orthographicFront"/>
            <a:lightRig rig="threePt" dir="t"/>
          </a:scene3d>
          <a:sp3d>
            <a:bevelT w="139700" h="139700" prst="divot"/>
          </a:sp3d>
        </p:spPr>
      </p:pic>
    </p:spTree>
    <p:extLst>
      <p:ext uri="{BB962C8B-B14F-4D97-AF65-F5344CB8AC3E}">
        <p14:creationId xmlns:p14="http://schemas.microsoft.com/office/powerpoint/2010/main" val="18397808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289452" y="209982"/>
            <a:ext cx="6643461" cy="1140516"/>
          </a:xfrm>
          <a:prstGeom prst="rect">
            <a:avLst/>
          </a:prstGeom>
          <a:solidFill>
            <a:schemeClr val="accent4">
              <a:lumMod val="40000"/>
              <a:lumOff val="60000"/>
            </a:schemeClr>
          </a:solidFill>
          <a:scene3d>
            <a:camera prst="orthographicFront"/>
            <a:lightRig rig="threePt" dir="t"/>
          </a:scene3d>
          <a:sp3d>
            <a:bevelT prst="angle"/>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a-IR" sz="3600" dirty="0" smtClean="0">
                <a:solidFill>
                  <a:srgbClr val="0070C0"/>
                </a:solidFill>
                <a:cs typeface="B Davat" panose="00000400000000000000" pitchFamily="2" charset="-78"/>
              </a:rPr>
              <a:t>ریزش کوه و وزش باد باعث شکستن و خرد شدن سنگ ها می شود</a:t>
            </a:r>
            <a:endParaRPr lang="fa-IR" sz="3600" dirty="0">
              <a:solidFill>
                <a:srgbClr val="0070C0"/>
              </a:solidFill>
              <a:cs typeface="B Davat" panose="00000400000000000000" pitchFamily="2" charset="-78"/>
            </a:endParaRPr>
          </a:p>
        </p:txBody>
      </p:sp>
      <p:sp>
        <p:nvSpPr>
          <p:cNvPr id="6" name="Title 5"/>
          <p:cNvSpPr>
            <a:spLocks noGrp="1"/>
          </p:cNvSpPr>
          <p:nvPr>
            <p:ph type="title"/>
          </p:nvPr>
        </p:nvSpPr>
        <p:spPr>
          <a:xfrm>
            <a:off x="219221" y="1701556"/>
            <a:ext cx="10515600" cy="1325563"/>
          </a:xfrm>
        </p:spPr>
        <p:txBody>
          <a:bodyPr/>
          <a:lstStyle/>
          <a:p>
            <a:endParaRPr lang="fa-IR"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05640"/>
            <a:ext cx="12192001" cy="5267789"/>
          </a:xfrm>
          <a:prstGeom prst="rect">
            <a:avLst/>
          </a:prstGeom>
          <a:scene3d>
            <a:camera prst="orthographicFront"/>
            <a:lightRig rig="threePt" dir="t"/>
          </a:scene3d>
          <a:sp3d>
            <a:bevelT prst="angle"/>
          </a:sp3d>
        </p:spPr>
      </p:pic>
    </p:spTree>
    <p:extLst>
      <p:ext uri="{BB962C8B-B14F-4D97-AF65-F5344CB8AC3E}">
        <p14:creationId xmlns:p14="http://schemas.microsoft.com/office/powerpoint/2010/main" val="307452183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8</a:t>
            </a:fld>
            <a:endParaRPr lang="en-US" dirty="0"/>
          </a:p>
        </p:txBody>
      </p:sp>
      <p:sp>
        <p:nvSpPr>
          <p:cNvPr id="3" name="Rectangle 2"/>
          <p:cNvSpPr/>
          <p:nvPr/>
        </p:nvSpPr>
        <p:spPr>
          <a:xfrm>
            <a:off x="645459" y="679572"/>
            <a:ext cx="9821732" cy="5416868"/>
          </a:xfrm>
          <a:prstGeom prst="rect">
            <a:avLst/>
          </a:prstGeom>
        </p:spPr>
        <p:txBody>
          <a:bodyPr wrap="square">
            <a:spAutoFit/>
          </a:bodyPr>
          <a:lstStyle/>
          <a:p>
            <a:pPr algn="r"/>
            <a:r>
              <a:rPr lang="fa-IR" sz="3600" dirty="0" smtClean="0">
                <a:solidFill>
                  <a:prstClr val="black"/>
                </a:solidFill>
                <a:cs typeface="B Titr" panose="00000700000000000000" pitchFamily="2" charset="-78"/>
              </a:rPr>
              <a:t>اجزای تشکیل دهنده خاک</a:t>
            </a:r>
            <a:r>
              <a:rPr lang="fa-IR" sz="3600" dirty="0" smtClean="0">
                <a:solidFill>
                  <a:prstClr val="black"/>
                </a:solidFill>
                <a:cs typeface="B Titr" panose="00000700000000000000" pitchFamily="2" charset="-78"/>
              </a:rPr>
              <a:t>:</a:t>
            </a:r>
            <a:endParaRPr lang="fa-IR" sz="3600" dirty="0" smtClean="0">
              <a:solidFill>
                <a:prstClr val="black"/>
              </a:solidFill>
              <a:cs typeface="B Titr" panose="00000700000000000000" pitchFamily="2" charset="-78"/>
            </a:endParaRPr>
          </a:p>
          <a:p>
            <a:pPr rtl="1"/>
            <a:r>
              <a:rPr lang="fa-IR" dirty="0">
                <a:solidFill>
                  <a:srgbClr val="FF0000"/>
                </a:solidFill>
                <a:cs typeface="B Zar" panose="00000400000000000000" pitchFamily="2" charset="-78"/>
              </a:rPr>
              <a:t/>
            </a:r>
            <a:br>
              <a:rPr lang="fa-IR" dirty="0">
                <a:solidFill>
                  <a:srgbClr val="FF0000"/>
                </a:solidFill>
                <a:cs typeface="B Zar" panose="00000400000000000000" pitchFamily="2" charset="-78"/>
              </a:rPr>
            </a:br>
            <a:r>
              <a:rPr lang="fa-IR" sz="3600" dirty="0">
                <a:solidFill>
                  <a:srgbClr val="FF0000"/>
                </a:solidFill>
                <a:cs typeface="B Zar" panose="00000400000000000000" pitchFamily="2" charset="-78"/>
              </a:rPr>
              <a:t>1-      بخش جامد که خود شامل مواد معدنی و مواد آلی می باشد </a:t>
            </a:r>
            <a:r>
              <a:rPr lang="en-US" sz="3600" dirty="0" smtClean="0">
                <a:solidFill>
                  <a:srgbClr val="FF0000"/>
                </a:solidFill>
                <a:cs typeface="B Zar" panose="00000400000000000000" pitchFamily="2" charset="-78"/>
              </a:rPr>
              <a:t>.</a:t>
            </a:r>
            <a:r>
              <a:rPr lang="fa-IR" sz="3600" dirty="0" smtClean="0">
                <a:solidFill>
                  <a:srgbClr val="FF0000"/>
                </a:solidFill>
                <a:cs typeface="B Zar" panose="00000400000000000000" pitchFamily="2" charset="-78"/>
              </a:rPr>
              <a:t>   </a:t>
            </a:r>
          </a:p>
          <a:p>
            <a:pPr rtl="1"/>
            <a:endParaRPr lang="fa-IR" sz="3600" b="1" dirty="0">
              <a:solidFill>
                <a:srgbClr val="FF0000"/>
              </a:solidFill>
              <a:cs typeface="B Zar" panose="00000400000000000000" pitchFamily="2" charset="-78"/>
            </a:endParaRPr>
          </a:p>
          <a:p>
            <a:pPr algn="r" rtl="1"/>
            <a:r>
              <a:rPr lang="fa-IR" sz="2000" b="1" dirty="0" smtClean="0">
                <a:solidFill>
                  <a:schemeClr val="tx2"/>
                </a:solidFill>
                <a:cs typeface="B Zar" panose="00000400000000000000" pitchFamily="2" charset="-78"/>
              </a:rPr>
              <a:t>الف- </a:t>
            </a:r>
            <a:r>
              <a:rPr lang="fa-IR" sz="2000" b="1" dirty="0">
                <a:solidFill>
                  <a:schemeClr val="tx2"/>
                </a:solidFill>
                <a:cs typeface="B Zar" panose="00000400000000000000" pitchFamily="2" charset="-78"/>
              </a:rPr>
              <a:t>مواد معدنی :  کوارتز، میکا ، فلدسپا ت ،رس  و کربنات ها مانند کربنات کلسیم و منیزیم و اکسیدها شامل  اکسیدهای آهن و آلومینیم  و... </a:t>
            </a:r>
            <a:r>
              <a:rPr lang="fa-IR" sz="2000" b="1" dirty="0">
                <a:solidFill>
                  <a:schemeClr val="tx2"/>
                </a:solidFill>
                <a:cs typeface="B Zar" panose="00000400000000000000" pitchFamily="2" charset="-78"/>
              </a:rPr>
              <a:t>میباشند .</a:t>
            </a:r>
          </a:p>
          <a:p>
            <a:pPr algn="r" rtl="1"/>
            <a:r>
              <a:rPr lang="fa-IR" sz="2000" dirty="0">
                <a:solidFill>
                  <a:schemeClr val="tx2"/>
                </a:solidFill>
                <a:cs typeface="B Zar" panose="00000400000000000000" pitchFamily="2" charset="-78"/>
              </a:rPr>
              <a:t>از میان مواد معدنی ، ذرات ماسه و رس در خاک نقش مهم تری دارند . ذرات ماسه سبب ایجاد فضاهای خالی در خاک می شوند ودر نتیجه ، آب وهوا به راحتی به درون خاک راه می یابند .</a:t>
            </a:r>
          </a:p>
          <a:p>
            <a:pPr algn="r" rtl="1"/>
            <a:r>
              <a:rPr lang="fa-IR" sz="2000" dirty="0">
                <a:solidFill>
                  <a:schemeClr val="tx2"/>
                </a:solidFill>
                <a:cs typeface="B Zar" panose="00000400000000000000" pitchFamily="2" charset="-78"/>
              </a:rPr>
              <a:t> ذرات رس هم به علت داشتن بار منفی می توانند یون های مثبت مانند کلسیم ومنیزیم و پتاسیم را جذب وآن هارا ذخیره سازند . به همین علت ، خاک های دارای رس زیاد رادر کشاورزی خاک قلیایی می نامند .  البته اگر مقدار رس خاک زیاد شود ، آب نمی تواند در آن نفوذ کند پس ریشه ی گیاه هم در آن سخت نفوذ می کند .</a:t>
            </a:r>
          </a:p>
          <a:p>
            <a:pPr algn="r" rtl="1"/>
            <a:r>
              <a:rPr lang="fa-IR" sz="2000" b="1" dirty="0">
                <a:solidFill>
                  <a:srgbClr val="FF0000"/>
                </a:solidFill>
                <a:cs typeface="B Zar" panose="00000400000000000000" pitchFamily="2" charset="-78"/>
              </a:rPr>
              <a:t>ب- مواد آلی</a:t>
            </a:r>
          </a:p>
          <a:p>
            <a:pPr marL="342900" indent="-342900" algn="r" rtl="1">
              <a:buFont typeface="+mj-lt"/>
              <a:buAutoNum type="arabicParenR"/>
            </a:pPr>
            <a:r>
              <a:rPr lang="en-US" sz="2000" b="1" dirty="0">
                <a:solidFill>
                  <a:srgbClr val="FF0000"/>
                </a:solidFill>
                <a:cs typeface="B Zar" panose="00000400000000000000" pitchFamily="2" charset="-78"/>
              </a:rPr>
              <a:t>     </a:t>
            </a:r>
            <a:r>
              <a:rPr lang="fa-IR" sz="2000" b="1" dirty="0">
                <a:solidFill>
                  <a:srgbClr val="FF0000"/>
                </a:solidFill>
                <a:cs typeface="B Zar" panose="00000400000000000000" pitchFamily="2" charset="-78"/>
              </a:rPr>
              <a:t>گباهان وجانوران زنده شامل باکتری ها، آلک ها  ، قارچ ها ، پروتوزوئرها ، کرم ها </a:t>
            </a:r>
            <a:r>
              <a:rPr lang="fa-IR" sz="2000" b="1" dirty="0" smtClean="0">
                <a:solidFill>
                  <a:srgbClr val="FF0000"/>
                </a:solidFill>
                <a:cs typeface="B Zar" panose="00000400000000000000" pitchFamily="2" charset="-78"/>
              </a:rPr>
              <a:t>وحشرات</a:t>
            </a:r>
          </a:p>
          <a:p>
            <a:pPr marL="342900" indent="-342900" algn="r" rtl="1">
              <a:buFont typeface="+mj-lt"/>
              <a:buAutoNum type="arabicParenR"/>
            </a:pPr>
            <a:r>
              <a:rPr lang="en-US" sz="2000" b="1" dirty="0">
                <a:solidFill>
                  <a:srgbClr val="FF0000"/>
                </a:solidFill>
                <a:cs typeface="B Zar" panose="00000400000000000000" pitchFamily="2" charset="-78"/>
              </a:rPr>
              <a:t>     </a:t>
            </a:r>
            <a:r>
              <a:rPr lang="fa-IR" sz="2000" b="1" dirty="0">
                <a:solidFill>
                  <a:srgbClr val="FF0000"/>
                </a:solidFill>
                <a:cs typeface="B Zar" panose="00000400000000000000" pitchFamily="2" charset="-78"/>
              </a:rPr>
              <a:t>بقایای تجزیه نشده ی گباهی </a:t>
            </a:r>
            <a:r>
              <a:rPr lang="fa-IR" sz="2000" b="1" dirty="0" smtClean="0">
                <a:solidFill>
                  <a:srgbClr val="FF0000"/>
                </a:solidFill>
                <a:cs typeface="B Zar" panose="00000400000000000000" pitchFamily="2" charset="-78"/>
              </a:rPr>
              <a:t>وجانوری</a:t>
            </a:r>
          </a:p>
          <a:p>
            <a:pPr algn="r" rtl="1"/>
            <a:r>
              <a:rPr lang="fa-IR" sz="2000" b="1" dirty="0" smtClean="0">
                <a:solidFill>
                  <a:srgbClr val="FF0000"/>
                </a:solidFill>
                <a:cs typeface="B Zar" panose="00000400000000000000" pitchFamily="2" charset="-78"/>
              </a:rPr>
              <a:t>3)        هوموس </a:t>
            </a:r>
            <a:r>
              <a:rPr lang="fa-IR" sz="2000" b="1" dirty="0">
                <a:solidFill>
                  <a:srgbClr val="FF0000"/>
                </a:solidFill>
                <a:cs typeface="B Zar" panose="00000400000000000000" pitchFamily="2" charset="-78"/>
              </a:rPr>
              <a:t>(گیا خاک) اجزای تجزیه شده ی </a:t>
            </a:r>
            <a:r>
              <a:rPr lang="fa-IR" sz="2000" b="1" dirty="0" smtClean="0">
                <a:solidFill>
                  <a:srgbClr val="FF0000"/>
                </a:solidFill>
                <a:cs typeface="B Zar" panose="00000400000000000000" pitchFamily="2" charset="-78"/>
              </a:rPr>
              <a:t>جانداران</a:t>
            </a:r>
            <a:endParaRPr lang="fa-IR" sz="2000" b="1" dirty="0">
              <a:solidFill>
                <a:srgbClr val="FF0000"/>
              </a:solidFill>
              <a:cs typeface="B Zar" panose="00000400000000000000" pitchFamily="2" charset="-78"/>
            </a:endParaRPr>
          </a:p>
        </p:txBody>
      </p:sp>
    </p:spTree>
    <p:extLst>
      <p:ext uri="{BB962C8B-B14F-4D97-AF65-F5344CB8AC3E}">
        <p14:creationId xmlns:p14="http://schemas.microsoft.com/office/powerpoint/2010/main" val="18834761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9</a:t>
            </a:fld>
            <a:endParaRPr lang="en-US" dirty="0"/>
          </a:p>
        </p:txBody>
      </p:sp>
      <p:sp>
        <p:nvSpPr>
          <p:cNvPr id="3" name="Rectangle 2"/>
          <p:cNvSpPr/>
          <p:nvPr/>
        </p:nvSpPr>
        <p:spPr>
          <a:xfrm>
            <a:off x="758793" y="1398714"/>
            <a:ext cx="9508036" cy="6217087"/>
          </a:xfrm>
          <a:prstGeom prst="rect">
            <a:avLst/>
          </a:prstGeom>
        </p:spPr>
        <p:txBody>
          <a:bodyPr wrap="square">
            <a:spAutoFit/>
          </a:bodyPr>
          <a:lstStyle/>
          <a:p>
            <a:pPr algn="r"/>
            <a:r>
              <a:rPr lang="fa-IR" sz="2800" dirty="0">
                <a:solidFill>
                  <a:prstClr val="black"/>
                </a:solidFill>
                <a:cs typeface="B Titr" panose="00000700000000000000" pitchFamily="2" charset="-78"/>
              </a:rPr>
              <a:t>اجزای تشکیل دهنده خاک:</a:t>
            </a:r>
          </a:p>
          <a:p>
            <a:pPr algn="r" rtl="1"/>
            <a:r>
              <a:rPr lang="fa-IR" dirty="0"/>
              <a:t/>
            </a:r>
            <a:br>
              <a:rPr lang="fa-IR" dirty="0"/>
            </a:br>
            <a:r>
              <a:rPr lang="fa-IR" sz="3200" dirty="0">
                <a:solidFill>
                  <a:srgbClr val="00B0F0"/>
                </a:solidFill>
              </a:rPr>
              <a:t>2-      بخش مایع : شامل آب حاصل از بارندگی ، ابیاری توسط انسان ، آب زیرزمینی ، آب تولید شده از مواد آلی وگاهی فعل وانفعا لات شیمیایی و ترکیباتی مانند اسید ها ، بازها و نمک های </a:t>
            </a:r>
            <a:r>
              <a:rPr lang="fa-IR" sz="3200" dirty="0" smtClean="0">
                <a:solidFill>
                  <a:srgbClr val="00B0F0"/>
                </a:solidFill>
              </a:rPr>
              <a:t>محلول</a:t>
            </a:r>
          </a:p>
          <a:p>
            <a:pPr algn="r" rtl="1"/>
            <a:endParaRPr lang="fa-IR" sz="3200" dirty="0"/>
          </a:p>
          <a:p>
            <a:pPr algn="r" rtl="1"/>
            <a:endParaRPr lang="fa-IR" sz="3200" dirty="0"/>
          </a:p>
          <a:p>
            <a:pPr algn="r" rtl="1"/>
            <a:r>
              <a:rPr lang="fa-IR" sz="3200" dirty="0"/>
              <a:t>3-       بخش گاز: شامل هوا ی اتمسفر ، گازهای متصاعد شده از جانداران ، وگازهای حاصل از تجزیه ی مواد و... مانند نیتروژن ، اکسیژن ، کربن دی اکسید ، هیدروژن ، متان ،سولفید هیدروژن ، سولفید اکسیژن و ..</a:t>
            </a:r>
          </a:p>
          <a:p>
            <a:pPr algn="r"/>
            <a:r>
              <a:rPr lang="fa-IR" sz="3200" dirty="0">
                <a:solidFill>
                  <a:prstClr val="black"/>
                </a:solidFill>
                <a:cs typeface="B Zar" panose="00000400000000000000" pitchFamily="2" charset="-78"/>
              </a:rPr>
              <a:t>.</a:t>
            </a:r>
          </a:p>
          <a:p>
            <a:pPr algn="r" rtl="1"/>
            <a:endParaRPr lang="fa-IR" sz="3200" dirty="0">
              <a:solidFill>
                <a:srgbClr val="002060"/>
              </a:solidFill>
              <a:cs typeface="B Zar" panose="00000400000000000000" pitchFamily="2" charset="-78"/>
            </a:endParaRPr>
          </a:p>
        </p:txBody>
      </p:sp>
      <p:sp>
        <p:nvSpPr>
          <p:cNvPr id="4" name="AutoShape 2" descr="اهرم"/>
          <p:cNvSpPr>
            <a:spLocks noChangeAspect="1" noChangeArrowheads="1"/>
          </p:cNvSpPr>
          <p:nvPr/>
        </p:nvSpPr>
        <p:spPr bwMode="auto">
          <a:xfrm>
            <a:off x="451788" y="38637"/>
            <a:ext cx="3527784" cy="260153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04226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4660</TotalTime>
  <Words>403</Words>
  <Application>Microsoft Office PowerPoint</Application>
  <PresentationFormat>Widescreen</PresentationFormat>
  <Paragraphs>86</Paragraphs>
  <Slides>18</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18</vt:i4>
      </vt:variant>
    </vt:vector>
  </HeadingPairs>
  <TitlesOfParts>
    <vt:vector size="32" baseType="lpstr">
      <vt:lpstr>2  Kamran</vt:lpstr>
      <vt:lpstr>2  Zaman</vt:lpstr>
      <vt:lpstr>Arial</vt:lpstr>
      <vt:lpstr>B Davat</vt:lpstr>
      <vt:lpstr>B Karim</vt:lpstr>
      <vt:lpstr>B Koodak</vt:lpstr>
      <vt:lpstr>B Titr</vt:lpstr>
      <vt:lpstr>B Zar</vt:lpstr>
      <vt:lpstr>Calibri</vt:lpstr>
      <vt:lpstr>Century Gothic</vt:lpstr>
      <vt:lpstr>Times New Roman</vt:lpstr>
      <vt:lpstr>Wingdings</vt:lpstr>
      <vt:lpstr>Wingdings 3</vt:lpstr>
      <vt:lpstr>Ion Boardroom</vt:lpstr>
      <vt:lpstr>درس10 خاک با ارزش</vt:lpstr>
      <vt:lpstr>PowerPoint Presentation</vt:lpstr>
      <vt:lpstr>PowerPoint Presentation</vt:lpstr>
      <vt:lpstr>چه عواملی موجب خرد شدن سنگ ها می شود؟ </vt:lpstr>
      <vt:lpstr> در جاهای کوهستانی، به هنگام شب دمای هوا بسیار کم می شود. به طوری که اگر درون شکاف سنگ ها آب وجود داشته باشد، یخ می زند. یخ نسبت به آب فضای بیشتری را اشغال می کند؛ برای همین، به دو طرف سنگ فشار وارد می کند و آن را می شکند. </vt:lpstr>
      <vt:lpstr> سنگ ها در طول روز گرم و در شب سرد می شوند و این سرد و گرم شدن باعث شکسته شدن سنگ ها می شود </vt:lpstr>
      <vt:lpstr>PowerPoint Presentation</vt:lpstr>
      <vt:lpstr>PowerPoint Presentation</vt:lpstr>
      <vt:lpstr>PowerPoint Presentation</vt:lpstr>
      <vt:lpstr>PowerPoint Presentation</vt:lpstr>
      <vt:lpstr>PowerPoint Presentation</vt:lpstr>
      <vt:lpstr>PowerPoint Presentation</vt:lpstr>
      <vt:lpstr>عواملی موثر در فرسایش خاک: </vt:lpstr>
      <vt:lpstr>عواملی موثر درفرسایش خاک :</vt:lpstr>
      <vt:lpstr>عواملی موثر درفرسایش خاک :</vt:lpstr>
      <vt:lpstr>عواملی موثر درفرسایش خاک </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1 کلیات آموزش علوم</dc:title>
  <dc:creator>مهدی گرایلی</dc:creator>
  <cp:lastModifiedBy>Administrator</cp:lastModifiedBy>
  <cp:revision>345</cp:revision>
  <dcterms:created xsi:type="dcterms:W3CDTF">2019-09-02T03:42:29Z</dcterms:created>
  <dcterms:modified xsi:type="dcterms:W3CDTF">2020-04-13T14:53:10Z</dcterms:modified>
</cp:coreProperties>
</file>