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Master+xml" PartName="/ppt/slideMasters/slideMaster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3.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Lst>
  <p:sldSz cy="6858000" cx="12192000"/>
  <p:notesSz cx="6858000" cy="9144000"/>
  <p:defaultTextStyle>
    <a:defPPr lvl="0">
      <a:defRPr lang="en-US"/>
    </a:defPPr>
    <a:lvl1pPr defTabSz="457200" eaLnBrk="1" hangingPunct="1" latinLnBrk="0" lvl="0" marL="0" rtl="0" algn="l">
      <a:defRPr kern="1200" sz="1800">
        <a:solidFill>
          <a:schemeClr val="tx1"/>
        </a:solidFill>
        <a:latin typeface="+mn-lt"/>
        <a:ea typeface="+mn-ea"/>
        <a:cs typeface="+mn-cs"/>
      </a:defRPr>
    </a:lvl1pPr>
    <a:lvl2pPr defTabSz="457200" eaLnBrk="1" hangingPunct="1" latinLnBrk="0" lvl="1" marL="457200" rtl="0" algn="l">
      <a:defRPr kern="1200" sz="1800">
        <a:solidFill>
          <a:schemeClr val="tx1"/>
        </a:solidFill>
        <a:latin typeface="+mn-lt"/>
        <a:ea typeface="+mn-ea"/>
        <a:cs typeface="+mn-cs"/>
      </a:defRPr>
    </a:lvl2pPr>
    <a:lvl3pPr defTabSz="457200" eaLnBrk="1" hangingPunct="1" latinLnBrk="0" lvl="2" marL="914400" rtl="0" algn="l">
      <a:defRPr kern="1200" sz="1800">
        <a:solidFill>
          <a:schemeClr val="tx1"/>
        </a:solidFill>
        <a:latin typeface="+mn-lt"/>
        <a:ea typeface="+mn-ea"/>
        <a:cs typeface="+mn-cs"/>
      </a:defRPr>
    </a:lvl3pPr>
    <a:lvl4pPr defTabSz="457200" eaLnBrk="1" hangingPunct="1" latinLnBrk="0" lvl="3" marL="1371600" rtl="0" algn="l">
      <a:defRPr kern="1200" sz="1800">
        <a:solidFill>
          <a:schemeClr val="tx1"/>
        </a:solidFill>
        <a:latin typeface="+mn-lt"/>
        <a:ea typeface="+mn-ea"/>
        <a:cs typeface="+mn-cs"/>
      </a:defRPr>
    </a:lvl4pPr>
    <a:lvl5pPr defTabSz="457200" eaLnBrk="1" hangingPunct="1" latinLnBrk="0" lvl="4" marL="1828800" rtl="0" algn="l">
      <a:defRPr kern="1200" sz="1800">
        <a:solidFill>
          <a:schemeClr val="tx1"/>
        </a:solidFill>
        <a:latin typeface="+mn-lt"/>
        <a:ea typeface="+mn-ea"/>
        <a:cs typeface="+mn-cs"/>
      </a:defRPr>
    </a:lvl5pPr>
    <a:lvl6pPr defTabSz="457200" eaLnBrk="1" hangingPunct="1" latinLnBrk="0" lvl="5" marL="2286000" rtl="0" algn="l">
      <a:defRPr kern="1200" sz="1800">
        <a:solidFill>
          <a:schemeClr val="tx1"/>
        </a:solidFill>
        <a:latin typeface="+mn-lt"/>
        <a:ea typeface="+mn-ea"/>
        <a:cs typeface="+mn-cs"/>
      </a:defRPr>
    </a:lvl6pPr>
    <a:lvl7pPr defTabSz="457200" eaLnBrk="1" hangingPunct="1" latinLnBrk="0" lvl="6" marL="2743200" rtl="0" algn="l">
      <a:defRPr kern="1200" sz="1800">
        <a:solidFill>
          <a:schemeClr val="tx1"/>
        </a:solidFill>
        <a:latin typeface="+mn-lt"/>
        <a:ea typeface="+mn-ea"/>
        <a:cs typeface="+mn-cs"/>
      </a:defRPr>
    </a:lvl7pPr>
    <a:lvl8pPr defTabSz="457200" eaLnBrk="1" hangingPunct="1" latinLnBrk="0" lvl="7" marL="3200400" rtl="0" algn="l">
      <a:defRPr kern="1200" sz="1800">
        <a:solidFill>
          <a:schemeClr val="tx1"/>
        </a:solidFill>
        <a:latin typeface="+mn-lt"/>
        <a:ea typeface="+mn-ea"/>
        <a:cs typeface="+mn-cs"/>
      </a:defRPr>
    </a:lvl8pPr>
    <a:lvl9pPr defTabSz="457200" eaLnBrk="1" hangingPunct="1" latinLnBrk="0" lvl="8" marL="3657600" rtl="0" algn="l">
      <a:defRPr kern="1200" sz="1800">
        <a:solidFill>
          <a:schemeClr val="tx1"/>
        </a:solidFill>
        <a:latin typeface="+mn-lt"/>
        <a:ea typeface="+mn-ea"/>
        <a:cs typeface="+mn-cs"/>
      </a:defRPr>
    </a:lvl9pPr>
  </p:defaultTextStyle>
</p:presentation>
</file>

<file path=ppt/presProps3.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presProps" Target="presProps3.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24.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3.xml"/><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slide" Target="slides/slide25.xml"/><Relationship Id="rId10" Type="http://schemas.openxmlformats.org/officeDocument/2006/relationships/slide" Target="slides/slide5.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0" name="Shape 50"/>
        <p:cNvGrpSpPr/>
        <p:nvPr/>
      </p:nvGrpSpPr>
      <p:grpSpPr>
        <a:xfrm>
          <a:off x="0" y="0"/>
          <a:ext cx="0" cy="0"/>
          <a:chOff x="0" y="0"/>
          <a:chExt cx="0" cy="0"/>
        </a:xfrm>
      </p:grpSpPr>
      <p:sp>
        <p:nvSpPr>
          <p:cNvPr id="51" name="Google Shape;51;n"/>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rtl="0">
              <a:spcBef>
                <a:spcPts val="0"/>
              </a:spcBef>
              <a:spcAft>
                <a:spcPts val="0"/>
              </a:spcAft>
              <a:buSzPts val="1100"/>
              <a:buChar char="●"/>
              <a:defRPr sz="1100"/>
            </a:lvl1pPr>
            <a:lvl2pPr indent="-298450" lvl="1" marL="914400" rtl="0">
              <a:spcBef>
                <a:spcPts val="0"/>
              </a:spcBef>
              <a:spcAft>
                <a:spcPts val="0"/>
              </a:spcAft>
              <a:buSzPts val="1100"/>
              <a:buChar char="○"/>
              <a:defRPr sz="1100"/>
            </a:lvl2pPr>
            <a:lvl3pPr indent="-298450" lvl="2" marL="1371600" rtl="0">
              <a:spcBef>
                <a:spcPts val="0"/>
              </a:spcBef>
              <a:spcAft>
                <a:spcPts val="0"/>
              </a:spcAft>
              <a:buSzPts val="1100"/>
              <a:buChar char="■"/>
              <a:defRPr sz="1100"/>
            </a:lvl3pPr>
            <a:lvl4pPr indent="-298450" lvl="3" marL="1828800" rtl="0">
              <a:spcBef>
                <a:spcPts val="0"/>
              </a:spcBef>
              <a:spcAft>
                <a:spcPts val="0"/>
              </a:spcAft>
              <a:buSzPts val="1100"/>
              <a:buChar char="●"/>
              <a:defRPr sz="1100"/>
            </a:lvl4pPr>
            <a:lvl5pPr indent="-298450" lvl="4" marL="2286000" rtl="0">
              <a:spcBef>
                <a:spcPts val="0"/>
              </a:spcBef>
              <a:spcAft>
                <a:spcPts val="0"/>
              </a:spcAft>
              <a:buSzPts val="1100"/>
              <a:buChar char="○"/>
              <a:defRPr sz="1100"/>
            </a:lvl5pPr>
            <a:lvl6pPr indent="-298450" lvl="5" marL="2743200" rtl="0">
              <a:spcBef>
                <a:spcPts val="0"/>
              </a:spcBef>
              <a:spcAft>
                <a:spcPts val="0"/>
              </a:spcAft>
              <a:buSzPts val="1100"/>
              <a:buChar char="■"/>
              <a:defRPr sz="1100"/>
            </a:lvl6pPr>
            <a:lvl7pPr indent="-298450" lvl="6" marL="3200400" rtl="0">
              <a:spcBef>
                <a:spcPts val="0"/>
              </a:spcBef>
              <a:spcAft>
                <a:spcPts val="0"/>
              </a:spcAft>
              <a:buSzPts val="1100"/>
              <a:buChar char="●"/>
              <a:defRPr sz="1100"/>
            </a:lvl7pPr>
            <a:lvl8pPr indent="-298450" lvl="7" marL="3657600" rtl="0">
              <a:spcBef>
                <a:spcPts val="0"/>
              </a:spcBef>
              <a:spcAft>
                <a:spcPts val="0"/>
              </a:spcAft>
              <a:buSzPts val="1100"/>
              <a:buChar char="○"/>
              <a:defRPr sz="1100"/>
            </a:lvl8pPr>
            <a:lvl9pPr indent="-298450" lvl="8" marL="4114800" rtl="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3" name="Shape 53"/>
        <p:cNvGrpSpPr/>
        <p:nvPr/>
      </p:nvGrpSpPr>
      <p:grpSpPr>
        <a:xfrm>
          <a:off x="0" y="0"/>
          <a:ext cx="0" cy="0"/>
          <a:chOff x="0" y="0"/>
          <a:chExt cx="0" cy="0"/>
        </a:xfrm>
      </p:grpSpPr>
      <p:sp>
        <p:nvSpPr>
          <p:cNvPr id="54" name="Google Shape;54;g6f48f738adf683cb_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5" name="Google Shape;55;g6f48f738adf683cb_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8" name="Shape 58"/>
        <p:cNvGrpSpPr/>
        <p:nvPr/>
      </p:nvGrpSpPr>
      <p:grpSpPr>
        <a:xfrm>
          <a:off x="0" y="0"/>
          <a:ext cx="0" cy="0"/>
          <a:chOff x="0" y="0"/>
          <a:chExt cx="0" cy="0"/>
        </a:xfrm>
      </p:grpSpPr>
      <p:sp>
        <p:nvSpPr>
          <p:cNvPr id="59" name="Google Shape;59;g6f48f738adf683cb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0" name="Google Shape;60;g6f48f738adf683cb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0AF6542-0289-445D-85EA-99951788A53B}" type="datetimeFigureOut">
              <a:rPr lang="en-US" smtClean="0"/>
              <a:t>4/9/2020</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E3C1276-A638-46EC-90B7-0819BB9D4D26}" type="slidenum">
              <a:rPr lang="en-US" smtClean="0"/>
              <a:t>‹#›</a:t>
            </a:fld>
            <a:endParaRPr lang="en-US"/>
          </a:p>
        </p:txBody>
      </p:sp>
    </p:spTree>
    <p:extLst>
      <p:ext uri="{BB962C8B-B14F-4D97-AF65-F5344CB8AC3E}">
        <p14:creationId xmlns:p14="http://schemas.microsoft.com/office/powerpoint/2010/main" val="2765707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0AF6542-0289-445D-85EA-99951788A53B}" type="datetimeFigureOut">
              <a:rPr lang="en-US" smtClean="0"/>
              <a:t>4/9/2020</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E3C1276-A638-46EC-90B7-0819BB9D4D26}" type="slidenum">
              <a:rPr lang="en-US" smtClean="0"/>
              <a:t>‹#›</a:t>
            </a:fld>
            <a:endParaRPr lang="en-US"/>
          </a:p>
        </p:txBody>
      </p:sp>
    </p:spTree>
    <p:extLst>
      <p:ext uri="{BB962C8B-B14F-4D97-AF65-F5344CB8AC3E}">
        <p14:creationId xmlns:p14="http://schemas.microsoft.com/office/powerpoint/2010/main" val="31089457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0AF6542-0289-445D-85EA-99951788A53B}" type="datetimeFigureOut">
              <a:rPr lang="en-US" smtClean="0"/>
              <a:t>4/9/2020</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E3C1276-A638-46EC-90B7-0819BB9D4D26}"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508514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D0AF6542-0289-445D-85EA-99951788A53B}" type="datetimeFigureOut">
              <a:rPr lang="en-US" smtClean="0"/>
              <a:t>4/9/2020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E3C1276-A638-46EC-90B7-0819BB9D4D26}" type="slidenum">
              <a:rPr lang="en-US" smtClean="0"/>
              <a:t>‹#›</a:t>
            </a:fld>
            <a:endParaRPr lang="en-US"/>
          </a:p>
        </p:txBody>
      </p:sp>
    </p:spTree>
    <p:extLst>
      <p:ext uri="{BB962C8B-B14F-4D97-AF65-F5344CB8AC3E}">
        <p14:creationId xmlns:p14="http://schemas.microsoft.com/office/powerpoint/2010/main" val="34446994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D0AF6542-0289-445D-85EA-99951788A53B}" type="datetimeFigureOut">
              <a:rPr lang="en-US" smtClean="0"/>
              <a:t>4/9/2020</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E3C1276-A638-46EC-90B7-0819BB9D4D26}"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399509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D0AF6542-0289-445D-85EA-99951788A53B}" type="datetimeFigureOut">
              <a:rPr lang="en-US" smtClean="0"/>
              <a:t>4/9/2020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E3C1276-A638-46EC-90B7-0819BB9D4D26}" type="slidenum">
              <a:rPr lang="en-US" smtClean="0"/>
              <a:t>‹#›</a:t>
            </a:fld>
            <a:endParaRPr lang="en-US"/>
          </a:p>
        </p:txBody>
      </p:sp>
    </p:spTree>
    <p:extLst>
      <p:ext uri="{BB962C8B-B14F-4D97-AF65-F5344CB8AC3E}">
        <p14:creationId xmlns:p14="http://schemas.microsoft.com/office/powerpoint/2010/main" val="40376791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AF6542-0289-445D-85EA-99951788A53B}" type="datetimeFigureOut">
              <a:rPr lang="en-US" smtClean="0"/>
              <a:t>4/9/2020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E3C1276-A638-46EC-90B7-0819BB9D4D26}" type="slidenum">
              <a:rPr lang="en-US" smtClean="0"/>
              <a:t>‹#›</a:t>
            </a:fld>
            <a:endParaRPr lang="en-US"/>
          </a:p>
        </p:txBody>
      </p:sp>
    </p:spTree>
    <p:extLst>
      <p:ext uri="{BB962C8B-B14F-4D97-AF65-F5344CB8AC3E}">
        <p14:creationId xmlns:p14="http://schemas.microsoft.com/office/powerpoint/2010/main" val="2165366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AF6542-0289-445D-85EA-99951788A53B}" type="datetimeFigureOut">
              <a:rPr lang="en-US" smtClean="0"/>
              <a:t>4/9/2020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E3C1276-A638-46EC-90B7-0819BB9D4D26}" type="slidenum">
              <a:rPr lang="en-US" smtClean="0"/>
              <a:t>‹#›</a:t>
            </a:fld>
            <a:endParaRPr lang="en-US"/>
          </a:p>
        </p:txBody>
      </p:sp>
    </p:spTree>
    <p:extLst>
      <p:ext uri="{BB962C8B-B14F-4D97-AF65-F5344CB8AC3E}">
        <p14:creationId xmlns:p14="http://schemas.microsoft.com/office/powerpoint/2010/main" val="16183741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AF6542-0289-445D-85EA-99951788A53B}" type="datetimeFigureOut">
              <a:rPr lang="en-US" smtClean="0"/>
              <a:t>4/9/2020</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E3C1276-A638-46EC-90B7-0819BB9D4D26}" type="slidenum">
              <a:rPr lang="en-US" smtClean="0"/>
              <a:t>‹#›</a:t>
            </a:fld>
            <a:endParaRPr lang="en-US"/>
          </a:p>
        </p:txBody>
      </p:sp>
    </p:spTree>
    <p:extLst>
      <p:ext uri="{BB962C8B-B14F-4D97-AF65-F5344CB8AC3E}">
        <p14:creationId xmlns:p14="http://schemas.microsoft.com/office/powerpoint/2010/main" val="1721593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0AF6542-0289-445D-85EA-99951788A53B}" type="datetimeFigureOut">
              <a:rPr lang="en-US" smtClean="0"/>
              <a:t>4/9/2020</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E3C1276-A638-46EC-90B7-0819BB9D4D26}" type="slidenum">
              <a:rPr lang="en-US" smtClean="0"/>
              <a:t>‹#›</a:t>
            </a:fld>
            <a:endParaRPr lang="en-US"/>
          </a:p>
        </p:txBody>
      </p:sp>
    </p:spTree>
    <p:extLst>
      <p:ext uri="{BB962C8B-B14F-4D97-AF65-F5344CB8AC3E}">
        <p14:creationId xmlns:p14="http://schemas.microsoft.com/office/powerpoint/2010/main" val="38431207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0AF6542-0289-445D-85EA-99951788A53B}" type="datetimeFigureOut">
              <a:rPr lang="en-US" smtClean="0"/>
              <a:t>4/9/2020</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E3C1276-A638-46EC-90B7-0819BB9D4D26}" type="slidenum">
              <a:rPr lang="en-US" smtClean="0"/>
              <a:t>‹#›</a:t>
            </a:fld>
            <a:endParaRPr lang="en-US"/>
          </a:p>
        </p:txBody>
      </p:sp>
    </p:spTree>
    <p:extLst>
      <p:ext uri="{BB962C8B-B14F-4D97-AF65-F5344CB8AC3E}">
        <p14:creationId xmlns:p14="http://schemas.microsoft.com/office/powerpoint/2010/main" val="37044168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0AF6542-0289-445D-85EA-99951788A53B}" type="datetimeFigureOut">
              <a:rPr lang="en-US" smtClean="0"/>
              <a:t>4/9/2020</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E3C1276-A638-46EC-90B7-0819BB9D4D26}" type="slidenum">
              <a:rPr lang="en-US" smtClean="0"/>
              <a:t>‹#›</a:t>
            </a:fld>
            <a:endParaRPr lang="en-US"/>
          </a:p>
        </p:txBody>
      </p:sp>
    </p:spTree>
    <p:extLst>
      <p:ext uri="{BB962C8B-B14F-4D97-AF65-F5344CB8AC3E}">
        <p14:creationId xmlns:p14="http://schemas.microsoft.com/office/powerpoint/2010/main" val="1846383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0AF6542-0289-445D-85EA-99951788A53B}" type="datetimeFigureOut">
              <a:rPr lang="en-US" smtClean="0"/>
              <a:t>4/9/2020</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E3C1276-A638-46EC-90B7-0819BB9D4D26}" type="slidenum">
              <a:rPr lang="en-US" smtClean="0"/>
              <a:t>‹#›</a:t>
            </a:fld>
            <a:endParaRPr lang="en-US"/>
          </a:p>
        </p:txBody>
      </p:sp>
    </p:spTree>
    <p:extLst>
      <p:ext uri="{BB962C8B-B14F-4D97-AF65-F5344CB8AC3E}">
        <p14:creationId xmlns:p14="http://schemas.microsoft.com/office/powerpoint/2010/main" val="28285798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AF6542-0289-445D-85EA-99951788A53B}" type="datetimeFigureOut">
              <a:rPr lang="en-US" smtClean="0"/>
              <a:t>4/9/2020</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E3C1276-A638-46EC-90B7-0819BB9D4D26}" type="slidenum">
              <a:rPr lang="en-US" smtClean="0"/>
              <a:t>‹#›</a:t>
            </a:fld>
            <a:endParaRPr lang="en-US"/>
          </a:p>
        </p:txBody>
      </p:sp>
    </p:spTree>
    <p:extLst>
      <p:ext uri="{BB962C8B-B14F-4D97-AF65-F5344CB8AC3E}">
        <p14:creationId xmlns:p14="http://schemas.microsoft.com/office/powerpoint/2010/main" val="31651350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0AF6542-0289-445D-85EA-99951788A53B}" type="datetimeFigureOut">
              <a:rPr lang="en-US" smtClean="0"/>
              <a:t>4/9/2020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E3C1276-A638-46EC-90B7-0819BB9D4D26}" type="slidenum">
              <a:rPr lang="en-US" smtClean="0"/>
              <a:t>‹#›</a:t>
            </a:fld>
            <a:endParaRPr lang="en-US"/>
          </a:p>
        </p:txBody>
      </p:sp>
    </p:spTree>
    <p:extLst>
      <p:ext uri="{BB962C8B-B14F-4D97-AF65-F5344CB8AC3E}">
        <p14:creationId xmlns:p14="http://schemas.microsoft.com/office/powerpoint/2010/main" val="25564567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0AF6542-0289-445D-85EA-99951788A53B}" type="datetimeFigureOut">
              <a:rPr lang="en-US" smtClean="0"/>
              <a:t>4/9/2020</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E3C1276-A638-46EC-90B7-0819BB9D4D26}" type="slidenum">
              <a:rPr lang="en-US" smtClean="0"/>
              <a:t>‹#›</a:t>
            </a:fld>
            <a:endParaRPr lang="en-US"/>
          </a:p>
        </p:txBody>
      </p:sp>
    </p:spTree>
    <p:extLst>
      <p:ext uri="{BB962C8B-B14F-4D97-AF65-F5344CB8AC3E}">
        <p14:creationId xmlns:p14="http://schemas.microsoft.com/office/powerpoint/2010/main" val="4176298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0AF6542-0289-445D-85EA-99951788A53B}" type="datetimeFigureOut">
              <a:rPr lang="en-US" smtClean="0"/>
              <a:t>4/9/2020</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E3C1276-A638-46EC-90B7-0819BB9D4D26}" type="slidenum">
              <a:rPr lang="en-US" smtClean="0"/>
              <a:t>‹#›</a:t>
            </a:fld>
            <a:endParaRPr lang="en-US"/>
          </a:p>
        </p:txBody>
      </p:sp>
    </p:spTree>
    <p:extLst>
      <p:ext uri="{BB962C8B-B14F-4D97-AF65-F5344CB8AC3E}">
        <p14:creationId xmlns:p14="http://schemas.microsoft.com/office/powerpoint/2010/main" val="1184811313"/>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2.jpg"/></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3.jpg"/></Relationships>
</file>

<file path=ppt/slides/_rels/slide1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hyperlink" Target="http://marifat.nashriyat.ir/node/381#1" TargetMode="External"/><Relationship Id="rId3" Type="http://schemas.openxmlformats.org/officeDocument/2006/relationships/image" Target="../media/image11.jpg"/></Relationships>
</file>

<file path=ppt/slides/_rels/slide2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 Id="rId3" Type="http://schemas.openxmlformats.org/officeDocument/2006/relationships/image" Target="../media/image14.jp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5.jpg"/></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marifat.nashriyat.ir/node/381#8" TargetMode="External"/><Relationship Id="rId2" Type="http://schemas.openxmlformats.org/officeDocument/2006/relationships/hyperlink" Target="http://marifat.nashriyat.ir/node/381#7"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marifat.nashriyat.ir/node/381#11"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8C237-698D-4586-A425-C027566DFF92}"/>
              </a:ext>
            </a:extLst>
          </p:cNvPr>
          <p:cNvSpPr>
            <a:spLocks noGrp="1"/>
          </p:cNvSpPr>
          <p:nvPr>
            <p:ph type="ctrTitle"/>
          </p:nvPr>
        </p:nvSpPr>
        <p:spPr>
          <a:xfrm>
            <a:off x="3139628" y="135384"/>
            <a:ext cx="8915399" cy="2262781"/>
          </a:xfrm>
        </p:spPr>
        <p:txBody>
          <a:bodyPr>
            <a:normAutofit/>
          </a:bodyPr>
          <a:lstStyle/>
          <a:p>
            <a:pPr algn="ctr"/>
            <a:r>
              <a:rPr lang="fa-IR" sz="7200" dirty="0">
                <a:solidFill>
                  <a:srgbClr val="002060"/>
                </a:solidFill>
                <a:cs typeface="2  Titr" panose="00000700000000000000" pitchFamily="2" charset="-78"/>
              </a:rPr>
              <a:t>حافظه</a:t>
            </a:r>
            <a:endParaRPr lang="en-US" sz="7200" dirty="0">
              <a:solidFill>
                <a:srgbClr val="002060"/>
              </a:solidFill>
              <a:cs typeface="2  Titr" panose="00000700000000000000" pitchFamily="2" charset="-78"/>
            </a:endParaRPr>
          </a:p>
        </p:txBody>
      </p:sp>
      <p:sp>
        <p:nvSpPr>
          <p:cNvPr id="3" name="Subtitle 2">
            <a:extLst>
              <a:ext uri="{FF2B5EF4-FFF2-40B4-BE49-F238E27FC236}">
                <a16:creationId xmlns:a16="http://schemas.microsoft.com/office/drawing/2014/main" id="{81E51DCE-DE09-4AE9-98B7-498D54C95FA4}"/>
              </a:ext>
            </a:extLst>
          </p:cNvPr>
          <p:cNvSpPr>
            <a:spLocks noGrp="1"/>
          </p:cNvSpPr>
          <p:nvPr>
            <p:ph type="subTitle" idx="1"/>
          </p:nvPr>
        </p:nvSpPr>
        <p:spPr>
          <a:xfrm>
            <a:off x="2598091" y="3429000"/>
            <a:ext cx="8915399" cy="2874146"/>
          </a:xfrm>
        </p:spPr>
        <p:txBody>
          <a:bodyPr>
            <a:normAutofit/>
          </a:bodyPr>
          <a:lstStyle/>
          <a:p>
            <a:r>
              <a:rPr lang="fa-IR" sz="3200" dirty="0">
                <a:solidFill>
                  <a:srgbClr val="FF0000"/>
                </a:solidFill>
                <a:cs typeface="2  Titr" panose="00000700000000000000" pitchFamily="2" charset="-78"/>
              </a:rPr>
              <a:t>زیر نظر استاد ارجمند :اقای یوسفی</a:t>
            </a:r>
          </a:p>
          <a:p>
            <a:endParaRPr lang="fa-IR" dirty="0">
              <a:solidFill>
                <a:srgbClr val="00B050"/>
              </a:solidFill>
              <a:cs typeface="2  Titr" panose="00000700000000000000" pitchFamily="2" charset="-78"/>
            </a:endParaRPr>
          </a:p>
          <a:p>
            <a:pPr algn="r"/>
            <a:r>
              <a:rPr lang="fa-IR" dirty="0">
                <a:solidFill>
                  <a:srgbClr val="00B050"/>
                </a:solidFill>
                <a:cs typeface="2  Titr" panose="00000700000000000000" pitchFamily="2" charset="-78"/>
              </a:rPr>
              <a:t>                                                                                                                                           کاری از :</a:t>
            </a:r>
          </a:p>
          <a:p>
            <a:r>
              <a:rPr lang="fa-IR" dirty="0">
                <a:solidFill>
                  <a:srgbClr val="00B050"/>
                </a:solidFill>
                <a:cs typeface="2  Titr" panose="00000700000000000000" pitchFamily="2" charset="-78"/>
              </a:rPr>
              <a:t>امیر محمد استادکار</a:t>
            </a:r>
          </a:p>
          <a:p>
            <a:r>
              <a:rPr lang="fa-IR" dirty="0">
                <a:solidFill>
                  <a:srgbClr val="00B050"/>
                </a:solidFill>
                <a:cs typeface="2  Titr" panose="00000700000000000000" pitchFamily="2" charset="-78"/>
              </a:rPr>
              <a:t>رضا طاهریان</a:t>
            </a:r>
          </a:p>
          <a:p>
            <a:r>
              <a:rPr lang="fa-IR" dirty="0">
                <a:solidFill>
                  <a:srgbClr val="00B050"/>
                </a:solidFill>
                <a:cs typeface="2  Titr" panose="00000700000000000000" pitchFamily="2" charset="-78"/>
              </a:rPr>
              <a:t>امید نیکوفر</a:t>
            </a:r>
            <a:endParaRPr lang="en-US" dirty="0">
              <a:solidFill>
                <a:srgbClr val="00B050"/>
              </a:solidFill>
              <a:cs typeface="2  Titr" panose="00000700000000000000" pitchFamily="2" charset="-78"/>
            </a:endParaRPr>
          </a:p>
        </p:txBody>
      </p:sp>
    </p:spTree>
    <p:extLst>
      <p:ext uri="{BB962C8B-B14F-4D97-AF65-F5344CB8AC3E}">
        <p14:creationId xmlns:p14="http://schemas.microsoft.com/office/powerpoint/2010/main" val="18536119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9AFD952-CA76-49C9-83B4-1334F6E258FF}"/>
              </a:ext>
            </a:extLst>
          </p:cNvPr>
          <p:cNvSpPr txBox="1"/>
          <p:nvPr/>
        </p:nvSpPr>
        <p:spPr>
          <a:xfrm>
            <a:off x="-71023" y="701335"/>
            <a:ext cx="1608133" cy="523220"/>
          </a:xfrm>
          <a:prstGeom prst="rect">
            <a:avLst/>
          </a:prstGeom>
          <a:noFill/>
        </p:spPr>
        <p:txBody>
          <a:bodyPr wrap="none" rtlCol="0">
            <a:spAutoFit/>
          </a:bodyPr>
          <a:lstStyle/>
          <a:p>
            <a:r>
              <a:rPr lang="fa-IR" sz="2800" dirty="0">
                <a:solidFill>
                  <a:schemeClr val="bg1"/>
                </a:solidFill>
                <a:cs typeface="2  Titr" panose="00000700000000000000" pitchFamily="2" charset="-78"/>
              </a:rPr>
              <a:t>حفظ مجدد</a:t>
            </a:r>
            <a:endParaRPr lang="en-US" dirty="0">
              <a:solidFill>
                <a:schemeClr val="bg1"/>
              </a:solidFill>
              <a:cs typeface="2  Titr" panose="00000700000000000000" pitchFamily="2" charset="-78"/>
            </a:endParaRPr>
          </a:p>
        </p:txBody>
      </p:sp>
      <p:sp>
        <p:nvSpPr>
          <p:cNvPr id="4" name="TextBox 3">
            <a:extLst>
              <a:ext uri="{FF2B5EF4-FFF2-40B4-BE49-F238E27FC236}">
                <a16:creationId xmlns:a16="http://schemas.microsoft.com/office/drawing/2014/main" id="{DE4FEB2A-0795-4219-B7AF-0CC8B6FDBA23}"/>
              </a:ext>
            </a:extLst>
          </p:cNvPr>
          <p:cNvSpPr txBox="1"/>
          <p:nvPr/>
        </p:nvSpPr>
        <p:spPr>
          <a:xfrm>
            <a:off x="1615737" y="1429304"/>
            <a:ext cx="10163232" cy="4093428"/>
          </a:xfrm>
          <a:prstGeom prst="rect">
            <a:avLst/>
          </a:prstGeom>
          <a:noFill/>
        </p:spPr>
        <p:txBody>
          <a:bodyPr wrap="square" rtlCol="0">
            <a:spAutoFit/>
          </a:bodyPr>
          <a:lstStyle/>
          <a:p>
            <a:pPr algn="r" rtl="1"/>
            <a:r>
              <a:rPr lang="ar-SA" sz="2000" dirty="0">
                <a:cs typeface="A  Mitra_2 (MRT)" panose="00000700000000000000" pitchFamily="2" charset="-78"/>
              </a:rPr>
              <a:t>در روش «يادگيري مجدّد» از آزمودني خواسته مي‏شود مطالب ياد گرفته شده در گذشته را دوباره بخواند و آنها را به ياد آورد، گرچه ممكن است قبلاً مطالب را فراموش كرده باشد و به ياد نياورد؛ ولي با مطالعه مجدّد آنها را به ياد مي‏آورد. بنابراين، مدت زماني كه او صرف يادگيري مجدّد كرده به مراتب كمتر از زماني است كه براي اولين بار مي‏خواست مطالب را بياموزد. از اين‏رو، در مدت زمان صرفه‏جويي مي‏شود؛ مثلاً، دانشجو مطالب امتحاني را طي يك نيم‏سال مطالعه كرده است، اما شب امتحان آنها را مرور مي‏كند. مدت زمان صرف شده در شب امتحان، كه حالت مرور كردن دارد بسيار كمتر از مرحله‏اي است كه براي اولين بار مي‏خواند. اگر او براي يادگيري فصل «هوش» كتاب روان‏شناسي ـ مثلاً ـ براي اولين بار هفت ساعت وقت صرف كرده بود، پس از گذشت مدت زماني ـ فرضا چهار سال بعد ـ اگر او بخواهد امتحان كارشناسي ارشد بدهد، ديگر براي يادگيري مجدّد اين فصل، نيازي به صرف هفت ساعت وقت نيست. او شايد با يك ساعت بتواند آن را به ياد آورد</a:t>
            </a:r>
            <a:r>
              <a:rPr lang="en-US" sz="2000" dirty="0">
                <a:cs typeface="A  Mitra_2 (MRT)" panose="00000700000000000000" pitchFamily="2" charset="-78"/>
              </a:rPr>
              <a:t>.</a:t>
            </a:r>
          </a:p>
          <a:p>
            <a:pPr algn="r"/>
            <a:r>
              <a:rPr lang="ar-SA" sz="2000" dirty="0">
                <a:cs typeface="A  Mitra_2 (MRT)" panose="00000700000000000000" pitchFamily="2" charset="-78"/>
              </a:rPr>
              <a:t>بنابراين، از طريق درصد مطالب فراموش شده، كه طي مدت زمان به وجود آمده است، مي‏توان حافظه و فراموشي را سنجيد. براي نمونه، شما براي يادگيري اشعاري آن را ده بار مي‏خوانيد تا كاملاً حفظ شويد. بعدا كه دوباره مي‏خواهيد آنها را بخوانيد و به يادآوريد 2 بار مي‏خوانيد و كل مطالب را به ياد مي‏آوريد. بنابراين، مقياس حفظ كردن شما 8 است و مقياس فراموشي شما 2؛ يعني 2 درصد مطالب ياد گرفته شده خود را فراموش كرده‏ايد</a:t>
            </a:r>
            <a:endParaRPr lang="en-US" sz="2800" dirty="0">
              <a:cs typeface="A  Mitra_2 (MRT)" panose="00000700000000000000" pitchFamily="2" charset="-78"/>
            </a:endParaRPr>
          </a:p>
        </p:txBody>
      </p:sp>
    </p:spTree>
    <p:extLst>
      <p:ext uri="{BB962C8B-B14F-4D97-AF65-F5344CB8AC3E}">
        <p14:creationId xmlns:p14="http://schemas.microsoft.com/office/powerpoint/2010/main" val="27018852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9AFD952-CA76-49C9-83B4-1334F6E258FF}"/>
              </a:ext>
            </a:extLst>
          </p:cNvPr>
          <p:cNvSpPr txBox="1"/>
          <p:nvPr/>
        </p:nvSpPr>
        <p:spPr>
          <a:xfrm>
            <a:off x="0" y="727969"/>
            <a:ext cx="1481496" cy="461665"/>
          </a:xfrm>
          <a:prstGeom prst="rect">
            <a:avLst/>
          </a:prstGeom>
          <a:noFill/>
        </p:spPr>
        <p:txBody>
          <a:bodyPr wrap="none" rtlCol="0">
            <a:spAutoFit/>
          </a:bodyPr>
          <a:lstStyle/>
          <a:p>
            <a:r>
              <a:rPr lang="fa-IR" sz="2400" dirty="0">
                <a:solidFill>
                  <a:schemeClr val="bg1"/>
                </a:solidFill>
                <a:cs typeface="2  Titr" panose="00000700000000000000" pitchFamily="2" charset="-78"/>
              </a:rPr>
              <a:t>حواس پرتی</a:t>
            </a:r>
            <a:endParaRPr lang="en-US" sz="1600" dirty="0">
              <a:solidFill>
                <a:schemeClr val="bg1"/>
              </a:solidFill>
              <a:cs typeface="2  Titr" panose="00000700000000000000" pitchFamily="2" charset="-78"/>
            </a:endParaRPr>
          </a:p>
        </p:txBody>
      </p:sp>
      <p:sp>
        <p:nvSpPr>
          <p:cNvPr id="4" name="TextBox 3">
            <a:extLst>
              <a:ext uri="{FF2B5EF4-FFF2-40B4-BE49-F238E27FC236}">
                <a16:creationId xmlns:a16="http://schemas.microsoft.com/office/drawing/2014/main" id="{DE4FEB2A-0795-4219-B7AF-0CC8B6FDBA23}"/>
              </a:ext>
            </a:extLst>
          </p:cNvPr>
          <p:cNvSpPr txBox="1"/>
          <p:nvPr/>
        </p:nvSpPr>
        <p:spPr>
          <a:xfrm>
            <a:off x="1615737" y="1429304"/>
            <a:ext cx="10163232" cy="830997"/>
          </a:xfrm>
          <a:prstGeom prst="rect">
            <a:avLst/>
          </a:prstGeom>
          <a:noFill/>
        </p:spPr>
        <p:txBody>
          <a:bodyPr wrap="square" rtlCol="0">
            <a:spAutoFit/>
          </a:bodyPr>
          <a:lstStyle/>
          <a:p>
            <a:pPr marL="342900" indent="-342900" algn="r" rtl="1">
              <a:buFont typeface="Arial" panose="020B0604020202020204" pitchFamily="34" charset="0"/>
              <a:buChar char="•"/>
            </a:pPr>
            <a:r>
              <a:rPr lang="fa-IR" sz="2400" dirty="0">
                <a:solidFill>
                  <a:srgbClr val="7030A0"/>
                </a:solidFill>
                <a:cs typeface="A  Mitra_2 (MRT)" panose="00000700000000000000" pitchFamily="2" charset="-78"/>
              </a:rPr>
              <a:t>درونی</a:t>
            </a:r>
          </a:p>
          <a:p>
            <a:pPr marL="342900" indent="-342900" algn="r" rtl="1">
              <a:buFont typeface="Arial" panose="020B0604020202020204" pitchFamily="34" charset="0"/>
              <a:buChar char="•"/>
            </a:pPr>
            <a:r>
              <a:rPr lang="fa-IR" sz="2400" dirty="0">
                <a:solidFill>
                  <a:srgbClr val="7030A0"/>
                </a:solidFill>
                <a:cs typeface="A  Mitra_2 (MRT)" panose="00000700000000000000" pitchFamily="2" charset="-78"/>
              </a:rPr>
              <a:t>بیرونی</a:t>
            </a:r>
            <a:endParaRPr lang="en-US" sz="2400" dirty="0">
              <a:solidFill>
                <a:srgbClr val="7030A0"/>
              </a:solidFill>
              <a:cs typeface="A  Mitra_2 (MRT)" panose="00000700000000000000" pitchFamily="2" charset="-78"/>
            </a:endParaRPr>
          </a:p>
        </p:txBody>
      </p:sp>
      <p:pic>
        <p:nvPicPr>
          <p:cNvPr id="5" name="Picture 4">
            <a:extLst>
              <a:ext uri="{FF2B5EF4-FFF2-40B4-BE49-F238E27FC236}">
                <a16:creationId xmlns:a16="http://schemas.microsoft.com/office/drawing/2014/main" id="{9242861E-63D7-4C44-85E0-EDB8CFAFBEB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36165" y="470327"/>
            <a:ext cx="3989726" cy="591734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958374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9AFD952-CA76-49C9-83B4-1334F6E258FF}"/>
              </a:ext>
            </a:extLst>
          </p:cNvPr>
          <p:cNvSpPr txBox="1"/>
          <p:nvPr/>
        </p:nvSpPr>
        <p:spPr>
          <a:xfrm>
            <a:off x="221941" y="692458"/>
            <a:ext cx="1032655" cy="523220"/>
          </a:xfrm>
          <a:prstGeom prst="rect">
            <a:avLst/>
          </a:prstGeom>
          <a:noFill/>
        </p:spPr>
        <p:txBody>
          <a:bodyPr wrap="none" rtlCol="0">
            <a:spAutoFit/>
          </a:bodyPr>
          <a:lstStyle/>
          <a:p>
            <a:r>
              <a:rPr lang="fa-IR" sz="2800" dirty="0">
                <a:solidFill>
                  <a:schemeClr val="bg1"/>
                </a:solidFill>
                <a:cs typeface="2  Titr" panose="00000700000000000000" pitchFamily="2" charset="-78"/>
              </a:rPr>
              <a:t>درونی</a:t>
            </a:r>
            <a:endParaRPr lang="en-US" dirty="0">
              <a:solidFill>
                <a:schemeClr val="bg1"/>
              </a:solidFill>
              <a:cs typeface="2  Titr" panose="00000700000000000000" pitchFamily="2" charset="-78"/>
            </a:endParaRPr>
          </a:p>
        </p:txBody>
      </p:sp>
      <p:sp>
        <p:nvSpPr>
          <p:cNvPr id="4" name="TextBox 3">
            <a:extLst>
              <a:ext uri="{FF2B5EF4-FFF2-40B4-BE49-F238E27FC236}">
                <a16:creationId xmlns:a16="http://schemas.microsoft.com/office/drawing/2014/main" id="{DE4FEB2A-0795-4219-B7AF-0CC8B6FDBA23}"/>
              </a:ext>
            </a:extLst>
          </p:cNvPr>
          <p:cNvSpPr txBox="1"/>
          <p:nvPr/>
        </p:nvSpPr>
        <p:spPr>
          <a:xfrm>
            <a:off x="1615737" y="1429304"/>
            <a:ext cx="10163232" cy="1200329"/>
          </a:xfrm>
          <a:prstGeom prst="rect">
            <a:avLst/>
          </a:prstGeom>
          <a:noFill/>
        </p:spPr>
        <p:txBody>
          <a:bodyPr wrap="square" rtlCol="0">
            <a:spAutoFit/>
          </a:bodyPr>
          <a:lstStyle/>
          <a:p>
            <a:pPr algn="r" rtl="1"/>
            <a:r>
              <a:rPr lang="ar-SA" sz="2400" dirty="0">
                <a:solidFill>
                  <a:srgbClr val="7030A0"/>
                </a:solidFill>
                <a:cs typeface="A  Mitra_2 (MRT)" panose="00000700000000000000" pitchFamily="2" charset="-78"/>
              </a:rPr>
              <a:t>اين نوع حواس پرتي شامل افكار و انديشه‏هايي است كه هنگام مطالعه ذهن فراگير را به خود جلب مي‏كنند و مانع مطالعه او مي‏گردند؛ مثل نگراني در مورد مشكلات شخصي، شغلي، اقتصادي، اجتماعي و انواع خيال‏پردازي‏ها</a:t>
            </a:r>
            <a:r>
              <a:rPr lang="en-US" sz="2400" dirty="0">
                <a:solidFill>
                  <a:srgbClr val="7030A0"/>
                </a:solidFill>
                <a:cs typeface="A  Mitra_2 (MRT)" panose="00000700000000000000" pitchFamily="2" charset="-78"/>
              </a:rPr>
              <a:t>.</a:t>
            </a:r>
          </a:p>
        </p:txBody>
      </p:sp>
      <p:pic>
        <p:nvPicPr>
          <p:cNvPr id="5" name="Picture 4">
            <a:extLst>
              <a:ext uri="{FF2B5EF4-FFF2-40B4-BE49-F238E27FC236}">
                <a16:creationId xmlns:a16="http://schemas.microsoft.com/office/drawing/2014/main" id="{DF38AFB1-BC43-4DC4-8493-CA10449066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34322" y="2459114"/>
            <a:ext cx="4132555" cy="4132555"/>
          </a:xfrm>
          <a:prstGeom prst="rect">
            <a:avLst/>
          </a:prstGeom>
        </p:spPr>
      </p:pic>
    </p:spTree>
    <p:extLst>
      <p:ext uri="{BB962C8B-B14F-4D97-AF65-F5344CB8AC3E}">
        <p14:creationId xmlns:p14="http://schemas.microsoft.com/office/powerpoint/2010/main" val="24283798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9AFD952-CA76-49C9-83B4-1334F6E258FF}"/>
              </a:ext>
            </a:extLst>
          </p:cNvPr>
          <p:cNvSpPr txBox="1"/>
          <p:nvPr/>
        </p:nvSpPr>
        <p:spPr>
          <a:xfrm>
            <a:off x="221941" y="692458"/>
            <a:ext cx="1061509" cy="523220"/>
          </a:xfrm>
          <a:prstGeom prst="rect">
            <a:avLst/>
          </a:prstGeom>
          <a:noFill/>
        </p:spPr>
        <p:txBody>
          <a:bodyPr wrap="none" rtlCol="0">
            <a:spAutoFit/>
          </a:bodyPr>
          <a:lstStyle/>
          <a:p>
            <a:r>
              <a:rPr lang="fa-IR" sz="2800" dirty="0">
                <a:solidFill>
                  <a:schemeClr val="bg1"/>
                </a:solidFill>
                <a:cs typeface="2  Titr" panose="00000700000000000000" pitchFamily="2" charset="-78"/>
              </a:rPr>
              <a:t>بیرونی</a:t>
            </a:r>
            <a:endParaRPr lang="en-US" dirty="0">
              <a:solidFill>
                <a:schemeClr val="bg1"/>
              </a:solidFill>
              <a:cs typeface="2  Titr" panose="00000700000000000000" pitchFamily="2" charset="-78"/>
            </a:endParaRPr>
          </a:p>
        </p:txBody>
      </p:sp>
      <p:sp>
        <p:nvSpPr>
          <p:cNvPr id="4" name="TextBox 3">
            <a:extLst>
              <a:ext uri="{FF2B5EF4-FFF2-40B4-BE49-F238E27FC236}">
                <a16:creationId xmlns:a16="http://schemas.microsoft.com/office/drawing/2014/main" id="{DE4FEB2A-0795-4219-B7AF-0CC8B6FDBA23}"/>
              </a:ext>
            </a:extLst>
          </p:cNvPr>
          <p:cNvSpPr txBox="1"/>
          <p:nvPr/>
        </p:nvSpPr>
        <p:spPr>
          <a:xfrm>
            <a:off x="1615737" y="1429304"/>
            <a:ext cx="10163232" cy="369332"/>
          </a:xfrm>
          <a:prstGeom prst="rect">
            <a:avLst/>
          </a:prstGeom>
          <a:noFill/>
        </p:spPr>
        <p:txBody>
          <a:bodyPr wrap="square" rtlCol="0">
            <a:spAutoFit/>
          </a:bodyPr>
          <a:lstStyle/>
          <a:p>
            <a:pPr algn="r" rtl="1"/>
            <a:r>
              <a:rPr lang="ar-SA" dirty="0">
                <a:cs typeface="A  Mitra_2 (MRT)" panose="00000700000000000000" pitchFamily="2" charset="-78"/>
              </a:rPr>
              <a:t>عواملي كه از بيرون مزاحم يادگيرنده هستند؛ مانند سر و صدا در محيط، نور كم يا خيلي زياد، سردي يا گرمي نامناسب</a:t>
            </a:r>
            <a:r>
              <a:rPr lang="en-US" dirty="0">
                <a:cs typeface="A  Mitra_2 (MRT)" panose="00000700000000000000" pitchFamily="2" charset="-78"/>
              </a:rPr>
              <a:t>.</a:t>
            </a:r>
            <a:endParaRPr lang="en-US" sz="2400" dirty="0">
              <a:cs typeface="A  Mitra_2 (MRT)" panose="00000700000000000000" pitchFamily="2" charset="-78"/>
            </a:endParaRPr>
          </a:p>
        </p:txBody>
      </p:sp>
      <p:pic>
        <p:nvPicPr>
          <p:cNvPr id="5" name="Picture 4">
            <a:extLst>
              <a:ext uri="{FF2B5EF4-FFF2-40B4-BE49-F238E27FC236}">
                <a16:creationId xmlns:a16="http://schemas.microsoft.com/office/drawing/2014/main" id="{4E5219D1-383A-42FE-ACC1-9CD73C64C01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1999" y="2020086"/>
            <a:ext cx="4353341" cy="4353341"/>
          </a:xfrm>
          <a:prstGeom prst="rect">
            <a:avLst/>
          </a:prstGeom>
        </p:spPr>
      </p:pic>
    </p:spTree>
    <p:extLst>
      <p:ext uri="{BB962C8B-B14F-4D97-AF65-F5344CB8AC3E}">
        <p14:creationId xmlns:p14="http://schemas.microsoft.com/office/powerpoint/2010/main" val="2918144031"/>
      </p:ext>
    </p:extLst>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1" name="Shape 41"/>
        <p:cNvGrpSpPr/>
        <p:nvPr/>
      </p:nvGrpSpPr>
      <p:grpSpPr>
        <a:xfrm>
          <a:off x="0" y="0"/>
          <a:ext cx="0" cy="0"/>
          <a:chOff x="0" y="0"/>
          <a:chExt cx="0" cy="0"/>
        </a:xfrm>
      </p:grpSpPr>
      <p:sp>
        <p:nvSpPr>
          <p:cNvPr id="42" name="Google Shape;42;p2"/>
          <p:cNvSpPr txBox="1"/>
          <p:nvPr/>
        </p:nvSpPr>
        <p:spPr>
          <a:xfrm>
            <a:off x="-53310" y="745724"/>
            <a:ext cx="1668900" cy="4002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000">
                <a:solidFill>
                  <a:schemeClr val="lt1"/>
                </a:solidFill>
                <a:latin typeface="Century Gothic"/>
                <a:ea typeface="Century Gothic"/>
                <a:cs typeface="Century Gothic"/>
                <a:sym typeface="Century Gothic"/>
              </a:rPr>
              <a:t>رفع حواس پرتی</a:t>
            </a:r>
            <a:endParaRPr sz="1400">
              <a:solidFill>
                <a:schemeClr val="lt1"/>
              </a:solidFill>
              <a:latin typeface="Century Gothic"/>
              <a:ea typeface="Century Gothic"/>
              <a:cs typeface="Century Gothic"/>
              <a:sym typeface="Century Gothic"/>
            </a:endParaRPr>
          </a:p>
        </p:txBody>
      </p:sp>
      <p:sp>
        <p:nvSpPr>
          <p:cNvPr id="43" name="Google Shape;43;p2"/>
          <p:cNvSpPr txBox="1"/>
          <p:nvPr/>
        </p:nvSpPr>
        <p:spPr>
          <a:xfrm>
            <a:off x="1615737" y="945779"/>
            <a:ext cx="10163100" cy="2862300"/>
          </a:xfrm>
          <a:prstGeom prst="rect">
            <a:avLst/>
          </a:prstGeom>
          <a:noFill/>
          <a:ln>
            <a:noFill/>
          </a:ln>
        </p:spPr>
        <p:txBody>
          <a:bodyPr anchorCtr="0" anchor="t" bIns="45700" lIns="91425" spcFirstLastPara="1" rIns="91425" wrap="square" tIns="45700">
            <a:spAutoFit/>
          </a:bodyPr>
          <a:lstStyle/>
          <a:p>
            <a:pPr indent="-285750" lvl="0" marL="285750" marR="0" rtl="1" algn="r">
              <a:spcBef>
                <a:spcPts val="0"/>
              </a:spcBef>
              <a:spcAft>
                <a:spcPts val="0"/>
              </a:spcAft>
              <a:buClr>
                <a:srgbClr val="002060"/>
              </a:buClr>
              <a:buSzPts val="1800"/>
              <a:buFont typeface="Arial"/>
              <a:buChar char="•"/>
            </a:pPr>
            <a:r>
              <a:rPr b="1" lang="en-US" sz="1800">
                <a:solidFill>
                  <a:srgbClr val="002060"/>
                </a:solidFill>
                <a:latin typeface="Century Gothic"/>
                <a:ea typeface="Century Gothic"/>
                <a:cs typeface="Century Gothic"/>
                <a:sym typeface="Century Gothic"/>
              </a:rPr>
              <a:t>الف</a:t>
            </a:r>
            <a:r>
              <a:rPr b="1" lang="en-US" sz="1800">
                <a:solidFill>
                  <a:srgbClr val="FF0000"/>
                </a:solidFill>
                <a:latin typeface="Century Gothic"/>
                <a:ea typeface="Century Gothic"/>
                <a:cs typeface="Century Gothic"/>
                <a:sym typeface="Century Gothic"/>
              </a:rPr>
              <a:t>. برنامه‏ريزي واقع‏بينانه</a:t>
            </a:r>
            <a:r>
              <a:rPr b="1" lang="en-US" sz="1800">
                <a:solidFill>
                  <a:srgbClr val="002060"/>
                </a:solidFill>
                <a:latin typeface="Century Gothic"/>
                <a:ea typeface="Century Gothic"/>
                <a:cs typeface="Century Gothic"/>
                <a:sym typeface="Century Gothic"/>
              </a:rPr>
              <a:t>: </a:t>
            </a:r>
            <a:r>
              <a:rPr lang="en-US" sz="1800">
                <a:solidFill>
                  <a:srgbClr val="002060"/>
                </a:solidFill>
                <a:latin typeface="Century Gothic"/>
                <a:ea typeface="Century Gothic"/>
                <a:cs typeface="Century Gothic"/>
                <a:sym typeface="Century Gothic"/>
              </a:rPr>
              <a:t>مدت زماني كه براي انجام كاري در نظر مي‏گيريد مناسب باشد؛ مثلاً، كار زيادي را براي وقت محدودي تنظيم نكنيد كه بعدتر بر اثر كمي وقت نتوانيد آن را به انجام برسانيد و بعد هم نااميد شويد.</a:t>
            </a:r>
            <a:endParaRPr/>
          </a:p>
          <a:p>
            <a:pPr indent="-285750" lvl="0" marL="285750" marR="0" rtl="1" algn="r">
              <a:spcBef>
                <a:spcPts val="0"/>
              </a:spcBef>
              <a:spcAft>
                <a:spcPts val="0"/>
              </a:spcAft>
              <a:buClr>
                <a:srgbClr val="FF0000"/>
              </a:buClr>
              <a:buSzPts val="1800"/>
              <a:buFont typeface="Arial"/>
              <a:buChar char="•"/>
            </a:pPr>
            <a:r>
              <a:rPr b="1" lang="en-US" sz="1800">
                <a:solidFill>
                  <a:srgbClr val="FF0000"/>
                </a:solidFill>
                <a:latin typeface="Century Gothic"/>
                <a:ea typeface="Century Gothic"/>
                <a:cs typeface="Century Gothic"/>
                <a:sym typeface="Century Gothic"/>
              </a:rPr>
              <a:t>ب. پيش‏بيني امور غير منتظره</a:t>
            </a:r>
            <a:r>
              <a:rPr b="1" lang="en-US" sz="1800">
                <a:solidFill>
                  <a:srgbClr val="002060"/>
                </a:solidFill>
                <a:latin typeface="Century Gothic"/>
                <a:ea typeface="Century Gothic"/>
                <a:cs typeface="Century Gothic"/>
                <a:sym typeface="Century Gothic"/>
              </a:rPr>
              <a:t>: </a:t>
            </a:r>
            <a:r>
              <a:rPr lang="en-US" sz="1800">
                <a:solidFill>
                  <a:srgbClr val="002060"/>
                </a:solidFill>
                <a:latin typeface="Century Gothic"/>
                <a:ea typeface="Century Gothic"/>
                <a:cs typeface="Century Gothic"/>
                <a:sym typeface="Century Gothic"/>
              </a:rPr>
              <a:t>برخي مواقع ممكن است عوامل و كارهاي ناخواسته‏اي به وجود آيند كه مانع تحقق اهداف فرد گردند. بنابراين، در برنامه مطالعه، حتما بايد پيش‏بيني عوامل غيرمترقّبه‏اي را نمود و وقتي را هم براي آن در نظر گرفت.</a:t>
            </a:r>
            <a:endParaRPr/>
          </a:p>
          <a:p>
            <a:pPr indent="-285750" lvl="0" marL="285750" marR="0" rtl="1" algn="r">
              <a:spcBef>
                <a:spcPts val="0"/>
              </a:spcBef>
              <a:spcAft>
                <a:spcPts val="0"/>
              </a:spcAft>
              <a:buClr>
                <a:srgbClr val="002060"/>
              </a:buClr>
              <a:buSzPts val="1800"/>
              <a:buFont typeface="Arial"/>
              <a:buChar char="•"/>
            </a:pPr>
            <a:r>
              <a:rPr b="1" lang="en-US" sz="1800">
                <a:solidFill>
                  <a:srgbClr val="002060"/>
                </a:solidFill>
                <a:latin typeface="Century Gothic"/>
                <a:ea typeface="Century Gothic"/>
                <a:cs typeface="Century Gothic"/>
                <a:sym typeface="Century Gothic"/>
              </a:rPr>
              <a:t>ج. </a:t>
            </a:r>
            <a:r>
              <a:rPr b="1" lang="en-US" sz="1800">
                <a:solidFill>
                  <a:srgbClr val="FF0000"/>
                </a:solidFill>
                <a:latin typeface="Century Gothic"/>
                <a:ea typeface="Century Gothic"/>
                <a:cs typeface="Century Gothic"/>
                <a:sym typeface="Century Gothic"/>
              </a:rPr>
              <a:t>تقسيم زمان</a:t>
            </a:r>
            <a:r>
              <a:rPr b="1" lang="en-US" sz="1800">
                <a:solidFill>
                  <a:srgbClr val="002060"/>
                </a:solidFill>
                <a:latin typeface="Century Gothic"/>
                <a:ea typeface="Century Gothic"/>
                <a:cs typeface="Century Gothic"/>
                <a:sym typeface="Century Gothic"/>
              </a:rPr>
              <a:t>:</a:t>
            </a:r>
            <a:r>
              <a:rPr lang="en-US" sz="1800">
                <a:solidFill>
                  <a:srgbClr val="002060"/>
                </a:solidFill>
                <a:latin typeface="Century Gothic"/>
                <a:ea typeface="Century Gothic"/>
                <a:cs typeface="Century Gothic"/>
                <a:sym typeface="Century Gothic"/>
              </a:rPr>
              <a:t> براي مطالعه از نظر زمان بندي، بايد دقت لازم را به عمل آورد و وقت مطالعه را تقسيم كرد؛ مثلاً، به جاي اينكه شش ساعت در يك شب مطالعه كنيد، بهتر است در شش شب، هر شب يك ساعت مطالعه كنيد.</a:t>
            </a:r>
            <a:endParaRPr/>
          </a:p>
          <a:p>
            <a:pPr indent="-285750" lvl="0" marL="285750" marR="0" rtl="1" algn="r">
              <a:spcBef>
                <a:spcPts val="0"/>
              </a:spcBef>
              <a:spcAft>
                <a:spcPts val="0"/>
              </a:spcAft>
              <a:buClr>
                <a:srgbClr val="002060"/>
              </a:buClr>
              <a:buSzPts val="1800"/>
              <a:buFont typeface="Arial"/>
              <a:buChar char="•"/>
            </a:pPr>
            <a:r>
              <a:rPr b="1" lang="en-US" sz="1800">
                <a:solidFill>
                  <a:srgbClr val="002060"/>
                </a:solidFill>
                <a:latin typeface="Century Gothic"/>
                <a:ea typeface="Century Gothic"/>
                <a:cs typeface="Century Gothic"/>
                <a:sym typeface="Century Gothic"/>
              </a:rPr>
              <a:t>د. </a:t>
            </a:r>
            <a:r>
              <a:rPr b="1" lang="en-US" sz="1800">
                <a:solidFill>
                  <a:srgbClr val="FF0000"/>
                </a:solidFill>
                <a:latin typeface="Century Gothic"/>
                <a:ea typeface="Century Gothic"/>
                <a:cs typeface="Century Gothic"/>
                <a:sym typeface="Century Gothic"/>
              </a:rPr>
              <a:t>عدم مطالعه مطالب مشابه</a:t>
            </a:r>
            <a:r>
              <a:rPr b="1" lang="en-US" sz="1800">
                <a:solidFill>
                  <a:srgbClr val="002060"/>
                </a:solidFill>
                <a:latin typeface="Century Gothic"/>
                <a:ea typeface="Century Gothic"/>
                <a:cs typeface="Century Gothic"/>
                <a:sym typeface="Century Gothic"/>
              </a:rPr>
              <a:t>: </a:t>
            </a:r>
            <a:r>
              <a:rPr lang="en-US" sz="1800">
                <a:solidFill>
                  <a:srgbClr val="002060"/>
                </a:solidFill>
                <a:latin typeface="Century Gothic"/>
                <a:ea typeface="Century Gothic"/>
                <a:cs typeface="Century Gothic"/>
                <a:sym typeface="Century Gothic"/>
              </a:rPr>
              <a:t>با توجه به اصول يادگيري، هرگاه مطالب مورد مطالعه به يكديگر زياد شباهت دارند، براي جلوگيري از اشتباه به خاطر شباهت مطالب، سعي شود آنها همزمان با يكديگر مطالعه نشوند. ب</a:t>
            </a:r>
            <a:endParaRPr sz="1800">
              <a:solidFill>
                <a:srgbClr val="002060"/>
              </a:solidFill>
              <a:latin typeface="Century Gothic"/>
              <a:ea typeface="Century Gothic"/>
              <a:cs typeface="Century Gothic"/>
              <a:sym typeface="Century Gothic"/>
            </a:endParaRPr>
          </a:p>
          <a:p>
            <a:pPr indent="-285750" lvl="0" marL="285750" marR="0" rtl="1" algn="r">
              <a:spcBef>
                <a:spcPts val="0"/>
              </a:spcBef>
              <a:spcAft>
                <a:spcPts val="0"/>
              </a:spcAft>
              <a:buClr>
                <a:srgbClr val="002060"/>
              </a:buClr>
              <a:buSzPts val="1800"/>
              <a:buFont typeface="Arial"/>
              <a:buChar char="•"/>
            </a:pPr>
            <a:r>
              <a:rPr b="1" lang="en-US" sz="1800">
                <a:solidFill>
                  <a:srgbClr val="002060"/>
                </a:solidFill>
                <a:latin typeface="Century Gothic"/>
                <a:ea typeface="Century Gothic"/>
                <a:cs typeface="Century Gothic"/>
                <a:sym typeface="Century Gothic"/>
              </a:rPr>
              <a:t>:</a:t>
            </a:r>
            <a:r>
              <a:rPr lang="en-US" sz="1800">
                <a:solidFill>
                  <a:srgbClr val="002060"/>
                </a:solidFill>
                <a:latin typeface="Century Gothic"/>
                <a:ea typeface="Century Gothic"/>
                <a:cs typeface="Century Gothic"/>
                <a:sym typeface="Century Gothic"/>
              </a:rPr>
              <a:t>   </a:t>
            </a:r>
            <a:r>
              <a:rPr lang="en-US" sz="1800">
                <a:solidFill>
                  <a:srgbClr val="FF0000"/>
                </a:solidFill>
                <a:latin typeface="Century Gothic"/>
                <a:ea typeface="Century Gothic"/>
                <a:cs typeface="Century Gothic"/>
                <a:sym typeface="Century Gothic"/>
              </a:rPr>
              <a:t>استفاده از وقت </a:t>
            </a:r>
            <a:r>
              <a:rPr lang="en-US" sz="1800">
                <a:solidFill>
                  <a:srgbClr val="002060"/>
                </a:solidFill>
                <a:latin typeface="Century Gothic"/>
                <a:ea typeface="Century Gothic"/>
                <a:cs typeface="Century Gothic"/>
                <a:sym typeface="Century Gothic"/>
              </a:rPr>
              <a:t>:راي يادگيري، بهتر است از ساعات استفاده بهينه شود؛ مثلاً، ساعات اوليه پس از استراحت، براي يادگيري مناسب‏تر است تا آخر وقت كه فرد خسته است</a:t>
            </a:r>
            <a:endParaRPr sz="2400">
              <a:solidFill>
                <a:srgbClr val="002060"/>
              </a:solidFill>
              <a:latin typeface="Century Gothic"/>
              <a:ea typeface="Century Gothic"/>
              <a:cs typeface="Century Gothic"/>
              <a:sym typeface="Century Gothic"/>
            </a:endParaRPr>
          </a:p>
        </p:txBody>
      </p:sp>
      <p:pic>
        <p:nvPicPr>
          <p:cNvPr id="44" name="Google Shape;44;p2"/>
          <p:cNvPicPr preferRelativeResize="0"/>
          <p:nvPr/>
        </p:nvPicPr>
        <p:blipFill>
          <a:blip r:embed="rId2">
            <a:alphaModFix/>
          </a:blip>
          <a:stretch>
            <a:fillRect/>
          </a:stretch>
        </p:blipFill>
        <p:spPr>
          <a:xfrm>
            <a:off x="152400" y="3960500"/>
            <a:ext cx="5875924" cy="274510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9AFD952-CA76-49C9-83B4-1334F6E258FF}"/>
              </a:ext>
            </a:extLst>
          </p:cNvPr>
          <p:cNvSpPr txBox="1"/>
          <p:nvPr/>
        </p:nvSpPr>
        <p:spPr>
          <a:xfrm>
            <a:off x="-62145" y="763479"/>
            <a:ext cx="1577676" cy="400110"/>
          </a:xfrm>
          <a:prstGeom prst="rect">
            <a:avLst/>
          </a:prstGeom>
          <a:noFill/>
        </p:spPr>
        <p:txBody>
          <a:bodyPr wrap="none" rtlCol="0">
            <a:spAutoFit/>
          </a:bodyPr>
          <a:lstStyle/>
          <a:p>
            <a:r>
              <a:rPr lang="fa-IR" sz="2000" dirty="0">
                <a:solidFill>
                  <a:schemeClr val="bg1"/>
                </a:solidFill>
                <a:cs typeface="2  Titr" panose="00000700000000000000" pitchFamily="2" charset="-78"/>
              </a:rPr>
              <a:t>به خاطر سپردن</a:t>
            </a:r>
            <a:endParaRPr lang="en-US" sz="1400" dirty="0">
              <a:solidFill>
                <a:schemeClr val="bg1"/>
              </a:solidFill>
              <a:cs typeface="2  Titr" panose="00000700000000000000" pitchFamily="2" charset="-78"/>
            </a:endParaRPr>
          </a:p>
        </p:txBody>
      </p:sp>
      <p:sp>
        <p:nvSpPr>
          <p:cNvPr id="4" name="TextBox 3">
            <a:extLst>
              <a:ext uri="{FF2B5EF4-FFF2-40B4-BE49-F238E27FC236}">
                <a16:creationId xmlns:a16="http://schemas.microsoft.com/office/drawing/2014/main" id="{DE4FEB2A-0795-4219-B7AF-0CC8B6FDBA23}"/>
              </a:ext>
            </a:extLst>
          </p:cNvPr>
          <p:cNvSpPr txBox="1"/>
          <p:nvPr/>
        </p:nvSpPr>
        <p:spPr>
          <a:xfrm>
            <a:off x="1515531" y="1393793"/>
            <a:ext cx="10163232" cy="3785652"/>
          </a:xfrm>
          <a:prstGeom prst="rect">
            <a:avLst/>
          </a:prstGeom>
          <a:noFill/>
        </p:spPr>
        <p:txBody>
          <a:bodyPr wrap="square" rtlCol="0">
            <a:spAutoFit/>
          </a:bodyPr>
          <a:lstStyle/>
          <a:p>
            <a:pPr algn="r" rtl="1"/>
            <a:r>
              <a:rPr lang="fa-IR" sz="2400" dirty="0">
                <a:solidFill>
                  <a:srgbClr val="002060"/>
                </a:solidFill>
                <a:cs typeface="A  Mitra_2 (MRT)" panose="00000700000000000000" pitchFamily="2" charset="-78"/>
              </a:rPr>
              <a:t>نکات کلیدی به خاطر سپردن</a:t>
            </a:r>
          </a:p>
          <a:p>
            <a:pPr marL="457200" indent="-457200" algn="r" rtl="1">
              <a:buFont typeface="Wingdings" panose="05000000000000000000" pitchFamily="2" charset="2"/>
              <a:buChar char="v"/>
            </a:pPr>
            <a:r>
              <a:rPr lang="fa-IR" sz="2400" dirty="0">
                <a:solidFill>
                  <a:srgbClr val="FF0000"/>
                </a:solidFill>
                <a:cs typeface="A  Mitra_2 (MRT)" panose="00000700000000000000" pitchFamily="2" charset="-78"/>
              </a:rPr>
              <a:t>هدف</a:t>
            </a:r>
          </a:p>
          <a:p>
            <a:pPr marL="457200" indent="-457200" algn="r" rtl="1">
              <a:buFont typeface="Wingdings" panose="05000000000000000000" pitchFamily="2" charset="2"/>
              <a:buChar char="v"/>
            </a:pPr>
            <a:r>
              <a:rPr lang="fa-IR" sz="2400" dirty="0">
                <a:solidFill>
                  <a:srgbClr val="FF0000"/>
                </a:solidFill>
                <a:cs typeface="A  Mitra_2 (MRT)" panose="00000700000000000000" pitchFamily="2" charset="-78"/>
              </a:rPr>
              <a:t>امادگی</a:t>
            </a:r>
          </a:p>
          <a:p>
            <a:pPr marL="457200" indent="-457200" algn="r" rtl="1">
              <a:buFont typeface="Wingdings" panose="05000000000000000000" pitchFamily="2" charset="2"/>
              <a:buChar char="v"/>
            </a:pPr>
            <a:r>
              <a:rPr lang="fa-IR" sz="2400" dirty="0">
                <a:solidFill>
                  <a:srgbClr val="FF0000"/>
                </a:solidFill>
                <a:cs typeface="A  Mitra_2 (MRT)" panose="00000700000000000000" pitchFamily="2" charset="-78"/>
              </a:rPr>
              <a:t>انگیزه وعلاقه</a:t>
            </a:r>
          </a:p>
          <a:p>
            <a:pPr marL="457200" indent="-457200" algn="r" rtl="1">
              <a:buFont typeface="Wingdings" panose="05000000000000000000" pitchFamily="2" charset="2"/>
              <a:buChar char="v"/>
            </a:pPr>
            <a:r>
              <a:rPr lang="fa-IR" sz="2400" dirty="0">
                <a:solidFill>
                  <a:srgbClr val="FF0000"/>
                </a:solidFill>
                <a:cs typeface="A  Mitra_2 (MRT)" panose="00000700000000000000" pitchFamily="2" charset="-78"/>
              </a:rPr>
              <a:t>اصل فعالیت</a:t>
            </a:r>
          </a:p>
          <a:p>
            <a:pPr marL="457200" indent="-457200" algn="r" rtl="1">
              <a:buFont typeface="Wingdings" panose="05000000000000000000" pitchFamily="2" charset="2"/>
              <a:buChar char="v"/>
            </a:pPr>
            <a:r>
              <a:rPr lang="fa-IR" sz="2400" dirty="0">
                <a:solidFill>
                  <a:srgbClr val="FF0000"/>
                </a:solidFill>
                <a:cs typeface="A  Mitra_2 (MRT)" panose="00000700000000000000" pitchFamily="2" charset="-78"/>
              </a:rPr>
              <a:t>تمرکز </a:t>
            </a:r>
          </a:p>
          <a:p>
            <a:pPr marL="457200" indent="-457200" algn="r" rtl="1">
              <a:buFont typeface="Wingdings" panose="05000000000000000000" pitchFamily="2" charset="2"/>
              <a:buChar char="v"/>
            </a:pPr>
            <a:r>
              <a:rPr lang="fa-IR" sz="2400" dirty="0">
                <a:solidFill>
                  <a:srgbClr val="FF0000"/>
                </a:solidFill>
                <a:cs typeface="A  Mitra_2 (MRT)" panose="00000700000000000000" pitchFamily="2" charset="-78"/>
              </a:rPr>
              <a:t>ارتباط مطالب</a:t>
            </a:r>
          </a:p>
          <a:p>
            <a:pPr marL="457200" indent="-457200" algn="r" rtl="1">
              <a:buFont typeface="Wingdings" panose="05000000000000000000" pitchFamily="2" charset="2"/>
              <a:buChar char="v"/>
            </a:pPr>
            <a:r>
              <a:rPr lang="fa-IR" sz="2400" dirty="0">
                <a:solidFill>
                  <a:srgbClr val="FF0000"/>
                </a:solidFill>
                <a:cs typeface="A  Mitra_2 (MRT)" panose="00000700000000000000" pitchFamily="2" charset="-78"/>
              </a:rPr>
              <a:t>تصویر سازی ذهنی</a:t>
            </a:r>
          </a:p>
          <a:p>
            <a:pPr marL="457200" indent="-457200" algn="r" rtl="1">
              <a:buFont typeface="Wingdings" panose="05000000000000000000" pitchFamily="2" charset="2"/>
              <a:buChar char="v"/>
            </a:pPr>
            <a:r>
              <a:rPr lang="fa-IR" sz="2400" dirty="0">
                <a:solidFill>
                  <a:srgbClr val="FF0000"/>
                </a:solidFill>
                <a:cs typeface="A  Mitra_2 (MRT)" panose="00000700000000000000" pitchFamily="2" charset="-78"/>
              </a:rPr>
              <a:t>استفاده از حواس گوناگون</a:t>
            </a:r>
          </a:p>
          <a:p>
            <a:pPr algn="r" rtl="1"/>
            <a:endParaRPr lang="en-US" sz="2400" dirty="0">
              <a:solidFill>
                <a:srgbClr val="FF0000"/>
              </a:solidFill>
              <a:cs typeface="A  Mitra_2 (MRT)" panose="00000700000000000000" pitchFamily="2" charset="-78"/>
            </a:endParaRPr>
          </a:p>
        </p:txBody>
      </p:sp>
      <p:pic>
        <p:nvPicPr>
          <p:cNvPr id="5" name="Picture 4">
            <a:extLst>
              <a:ext uri="{FF2B5EF4-FFF2-40B4-BE49-F238E27FC236}">
                <a16:creationId xmlns:a16="http://schemas.microsoft.com/office/drawing/2014/main" id="{8D8C41E6-30F5-493F-BA51-CC2244F9EF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92460" y="963380"/>
            <a:ext cx="4931239" cy="493123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7408820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9AFD952-CA76-49C9-83B4-1334F6E258FF}"/>
              </a:ext>
            </a:extLst>
          </p:cNvPr>
          <p:cNvSpPr txBox="1"/>
          <p:nvPr/>
        </p:nvSpPr>
        <p:spPr>
          <a:xfrm>
            <a:off x="221941" y="692458"/>
            <a:ext cx="832279" cy="523220"/>
          </a:xfrm>
          <a:prstGeom prst="rect">
            <a:avLst/>
          </a:prstGeom>
          <a:noFill/>
        </p:spPr>
        <p:txBody>
          <a:bodyPr wrap="none" rtlCol="0">
            <a:spAutoFit/>
          </a:bodyPr>
          <a:lstStyle/>
          <a:p>
            <a:r>
              <a:rPr lang="fa-IR" sz="2800" dirty="0">
                <a:solidFill>
                  <a:schemeClr val="bg1"/>
                </a:solidFill>
                <a:cs typeface="2  Titr" panose="00000700000000000000" pitchFamily="2" charset="-78"/>
              </a:rPr>
              <a:t>هدف</a:t>
            </a:r>
            <a:endParaRPr lang="en-US" dirty="0">
              <a:solidFill>
                <a:schemeClr val="bg1"/>
              </a:solidFill>
              <a:cs typeface="2  Titr" panose="00000700000000000000" pitchFamily="2" charset="-78"/>
            </a:endParaRPr>
          </a:p>
        </p:txBody>
      </p:sp>
      <p:sp>
        <p:nvSpPr>
          <p:cNvPr id="4" name="TextBox 3">
            <a:extLst>
              <a:ext uri="{FF2B5EF4-FFF2-40B4-BE49-F238E27FC236}">
                <a16:creationId xmlns:a16="http://schemas.microsoft.com/office/drawing/2014/main" id="{DE4FEB2A-0795-4219-B7AF-0CC8B6FDBA23}"/>
              </a:ext>
            </a:extLst>
          </p:cNvPr>
          <p:cNvSpPr txBox="1"/>
          <p:nvPr/>
        </p:nvSpPr>
        <p:spPr>
          <a:xfrm>
            <a:off x="1615737" y="1429304"/>
            <a:ext cx="10163232" cy="1631216"/>
          </a:xfrm>
          <a:prstGeom prst="rect">
            <a:avLst/>
          </a:prstGeom>
          <a:noFill/>
        </p:spPr>
        <p:txBody>
          <a:bodyPr wrap="square" rtlCol="0">
            <a:spAutoFit/>
          </a:bodyPr>
          <a:lstStyle/>
          <a:p>
            <a:pPr algn="r" rtl="1"/>
            <a:r>
              <a:rPr lang="ar-SA" sz="2000" dirty="0">
                <a:cs typeface="A  Mitra_2 (MRT)" panose="00000700000000000000" pitchFamily="2" charset="-78"/>
              </a:rPr>
              <a:t>گر هدف يادگيرنده مشخص و معلوم باشد، مطالب بهتر آموخته مي‏شود؛ زيرا او مي‏داند چه مطلبي را براي چه هدفي مي‏آموزد. «هدف» به معناي نقطه پاياني، يعني: غايت، نهايت، مطلوب، آرمان، آرزو، مقصد و مقصود مي‏باشد. حال اگر فردي كه مطلبي را مي‏خواند هدف خاصي نداشته باشد خواندن او سطحي است؛ مانند اينكه روزنامه بخواند و زود رد شود. ولي اگر آن مطالب را بخواهد امتحان بدهد و هدفش يادگيري باشد با دقت، توجه و تمركز خاصي مطالب را مي‏خواند؛ زيرا هدفش امتحان دادن و موفق شدن است، پس مطالب را بهتر به ذهن مي‏سپارد</a:t>
            </a:r>
            <a:r>
              <a:rPr lang="en-US" sz="2000" dirty="0">
                <a:cs typeface="A  Mitra_2 (MRT)" panose="00000700000000000000" pitchFamily="2" charset="-78"/>
              </a:rPr>
              <a:t>.</a:t>
            </a:r>
            <a:endParaRPr lang="en-US" sz="2800" dirty="0">
              <a:cs typeface="A  Mitra_2 (MRT)" panose="00000700000000000000" pitchFamily="2" charset="-78"/>
            </a:endParaRPr>
          </a:p>
        </p:txBody>
      </p:sp>
      <p:pic>
        <p:nvPicPr>
          <p:cNvPr id="5" name="Picture 4">
            <a:extLst>
              <a:ext uri="{FF2B5EF4-FFF2-40B4-BE49-F238E27FC236}">
                <a16:creationId xmlns:a16="http://schemas.microsoft.com/office/drawing/2014/main" id="{0CCDB6AE-1800-4930-9A38-07E30F1D5CC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60777" y="3429000"/>
            <a:ext cx="4017469" cy="3063906"/>
          </a:xfrm>
          <a:prstGeom prst="rect">
            <a:avLst/>
          </a:prstGeom>
        </p:spPr>
      </p:pic>
    </p:spTree>
    <p:extLst>
      <p:ext uri="{BB962C8B-B14F-4D97-AF65-F5344CB8AC3E}">
        <p14:creationId xmlns:p14="http://schemas.microsoft.com/office/powerpoint/2010/main" val="2329783646"/>
      </p:ext>
    </p:extLst>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45" name="Shape 45"/>
        <p:cNvGrpSpPr/>
        <p:nvPr/>
      </p:nvGrpSpPr>
      <p:grpSpPr>
        <a:xfrm>
          <a:off x="0" y="0"/>
          <a:ext cx="0" cy="0"/>
          <a:chOff x="0" y="0"/>
          <a:chExt cx="0" cy="0"/>
        </a:xfrm>
      </p:grpSpPr>
      <p:sp>
        <p:nvSpPr>
          <p:cNvPr id="46" name="Google Shape;46;p3"/>
          <p:cNvSpPr txBox="1"/>
          <p:nvPr/>
        </p:nvSpPr>
        <p:spPr>
          <a:xfrm>
            <a:off x="221941" y="692458"/>
            <a:ext cx="1122300" cy="5232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2800">
                <a:solidFill>
                  <a:schemeClr val="lt1"/>
                </a:solidFill>
                <a:latin typeface="Century Gothic"/>
                <a:ea typeface="Century Gothic"/>
                <a:cs typeface="Century Gothic"/>
                <a:sym typeface="Century Gothic"/>
              </a:rPr>
              <a:t>امادگی</a:t>
            </a:r>
            <a:endParaRPr sz="1800">
              <a:solidFill>
                <a:schemeClr val="lt1"/>
              </a:solidFill>
              <a:latin typeface="Century Gothic"/>
              <a:ea typeface="Century Gothic"/>
              <a:cs typeface="Century Gothic"/>
              <a:sym typeface="Century Gothic"/>
            </a:endParaRPr>
          </a:p>
        </p:txBody>
      </p:sp>
      <p:sp>
        <p:nvSpPr>
          <p:cNvPr id="47" name="Google Shape;47;p3"/>
          <p:cNvSpPr txBox="1"/>
          <p:nvPr/>
        </p:nvSpPr>
        <p:spPr>
          <a:xfrm>
            <a:off x="1615737" y="1429304"/>
            <a:ext cx="10163100" cy="25854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en-US" sz="1800">
                <a:solidFill>
                  <a:srgbClr val="002060"/>
                </a:solidFill>
                <a:latin typeface="Century Gothic"/>
                <a:ea typeface="Century Gothic"/>
                <a:cs typeface="Century Gothic"/>
                <a:sym typeface="Century Gothic"/>
              </a:rPr>
              <a:t>:</a:t>
            </a:r>
            <a:r>
              <a:rPr lang="en-US" sz="1800">
                <a:solidFill>
                  <a:srgbClr val="002060"/>
                </a:solidFill>
                <a:latin typeface="Century Gothic"/>
                <a:ea typeface="Century Gothic"/>
                <a:cs typeface="Century Gothic"/>
                <a:sym typeface="Century Gothic"/>
              </a:rPr>
              <a:t> فراگير براي آموزش مطلب، بايد از نظرجسمي و رواني آمادگي لازم را داشته باشد. اين مسئله مورد تأكيد پياژه (Piaget) و ثراندايك (Thorndike) و ديگر روان‏شناسان است. ثراندايك قانون «آمادگي» را در كتاب </a:t>
            </a:r>
            <a:r>
              <a:rPr b="1" lang="en-US" sz="1800">
                <a:solidFill>
                  <a:srgbClr val="002060"/>
                </a:solidFill>
                <a:latin typeface="Century Gothic"/>
                <a:ea typeface="Century Gothic"/>
                <a:cs typeface="Century Gothic"/>
                <a:sym typeface="Century Gothic"/>
              </a:rPr>
              <a:t>ماهيت اصلي انسان</a:t>
            </a:r>
            <a:r>
              <a:rPr lang="en-US" sz="1800">
                <a:solidFill>
                  <a:srgbClr val="002060"/>
                </a:solidFill>
                <a:latin typeface="Century Gothic"/>
                <a:ea typeface="Century Gothic"/>
                <a:cs typeface="Century Gothic"/>
                <a:sym typeface="Century Gothic"/>
              </a:rPr>
              <a:t> به گونه ذيل بيان مي‏كند:</a:t>
            </a:r>
            <a:endParaRPr/>
          </a:p>
          <a:p>
            <a:pPr indent="0" lvl="0" marL="0" marR="0" rtl="1" algn="r">
              <a:spcBef>
                <a:spcPts val="0"/>
              </a:spcBef>
              <a:spcAft>
                <a:spcPts val="0"/>
              </a:spcAft>
              <a:buNone/>
            </a:pPr>
            <a:r>
              <a:rPr lang="en-US" sz="1800">
                <a:solidFill>
                  <a:srgbClr val="002060"/>
                </a:solidFill>
                <a:latin typeface="Century Gothic"/>
                <a:ea typeface="Century Gothic"/>
                <a:cs typeface="Century Gothic"/>
                <a:sym typeface="Century Gothic"/>
              </a:rPr>
              <a:t>الف. وقتي كه شخص آماده است تا عملي را انجام دهد، انجام آن عمل موجب خشنودي‏اش مي‏شود.</a:t>
            </a:r>
            <a:endParaRPr/>
          </a:p>
          <a:p>
            <a:pPr indent="0" lvl="0" marL="0" marR="0" rtl="1" algn="r">
              <a:spcBef>
                <a:spcPts val="0"/>
              </a:spcBef>
              <a:spcAft>
                <a:spcPts val="0"/>
              </a:spcAft>
              <a:buNone/>
            </a:pPr>
            <a:r>
              <a:rPr lang="en-US" sz="1800">
                <a:solidFill>
                  <a:srgbClr val="002060"/>
                </a:solidFill>
                <a:latin typeface="Century Gothic"/>
                <a:ea typeface="Century Gothic"/>
                <a:cs typeface="Century Gothic"/>
                <a:sym typeface="Century Gothic"/>
              </a:rPr>
              <a:t>ب. وقتي كه شخصي آماده است تا عملي را انجام دهد انجام ندادن آن عمل موجب ناخشنودي‏اش مي‏شود.</a:t>
            </a:r>
            <a:endParaRPr/>
          </a:p>
          <a:p>
            <a:pPr indent="0" lvl="0" marL="0" marR="0" rtl="1" algn="r">
              <a:spcBef>
                <a:spcPts val="0"/>
              </a:spcBef>
              <a:spcAft>
                <a:spcPts val="0"/>
              </a:spcAft>
              <a:buNone/>
            </a:pPr>
            <a:r>
              <a:rPr lang="en-US" sz="1800">
                <a:solidFill>
                  <a:srgbClr val="002060"/>
                </a:solidFill>
                <a:latin typeface="Century Gothic"/>
                <a:ea typeface="Century Gothic"/>
                <a:cs typeface="Century Gothic"/>
                <a:sym typeface="Century Gothic"/>
              </a:rPr>
              <a:t>ج. وقتي شخص آماده نيست تا عملي را انجام دهد، مجبور كردن او به انجام آن عمل، موجب ناخشنودي‏اش مي‏شود.</a:t>
            </a:r>
            <a:endParaRPr/>
          </a:p>
          <a:p>
            <a:pPr indent="0" lvl="0" marL="0" marR="0" rtl="0" algn="r">
              <a:spcBef>
                <a:spcPts val="0"/>
              </a:spcBef>
              <a:spcAft>
                <a:spcPts val="0"/>
              </a:spcAft>
              <a:buNone/>
            </a:pPr>
            <a:r>
              <a:rPr lang="en-US" sz="1800">
                <a:solidFill>
                  <a:srgbClr val="002060"/>
                </a:solidFill>
                <a:latin typeface="Century Gothic"/>
                <a:ea typeface="Century Gothic"/>
                <a:cs typeface="Century Gothic"/>
                <a:sym typeface="Century Gothic"/>
              </a:rPr>
              <a:t>بنابراين، يك كودك عقب‏مانده آمادگي ذهني و رواني لازم را براي اينكه رياضيدان شود، ندارد و تلاش در اين زمينه بيهوده است؛ چراكه آمادگي رواني مدّ نظر قرار نگرفته است. يا اينكه يك نابينا بخواهد راننده ماهري شود، چون آمادگي جسمي لازم ندارد، اين خواسته‏اش قابل تحقق نيست. پس براي آموختن و به خاطر سپردن، به آمادگي جسمي و رواني نياز است.</a:t>
            </a:r>
            <a:endParaRPr sz="2400">
              <a:solidFill>
                <a:srgbClr val="002060"/>
              </a:solidFill>
              <a:latin typeface="Century Gothic"/>
              <a:ea typeface="Century Gothic"/>
              <a:cs typeface="Century Gothic"/>
              <a:sym typeface="Century Gothic"/>
            </a:endParaRPr>
          </a:p>
        </p:txBody>
      </p:sp>
      <p:pic>
        <p:nvPicPr>
          <p:cNvPr id="48" name="Google Shape;48;p3"/>
          <p:cNvPicPr preferRelativeResize="0"/>
          <p:nvPr/>
        </p:nvPicPr>
        <p:blipFill>
          <a:blip r:embed="rId2">
            <a:alphaModFix/>
          </a:blip>
          <a:stretch>
            <a:fillRect/>
          </a:stretch>
        </p:blipFill>
        <p:spPr>
          <a:xfrm>
            <a:off x="3365975" y="4304450"/>
            <a:ext cx="5123250" cy="2236525"/>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9AFD952-CA76-49C9-83B4-1334F6E258FF}"/>
              </a:ext>
            </a:extLst>
          </p:cNvPr>
          <p:cNvSpPr txBox="1"/>
          <p:nvPr/>
        </p:nvSpPr>
        <p:spPr>
          <a:xfrm>
            <a:off x="221941" y="692458"/>
            <a:ext cx="1024639" cy="523220"/>
          </a:xfrm>
          <a:prstGeom prst="rect">
            <a:avLst/>
          </a:prstGeom>
          <a:noFill/>
        </p:spPr>
        <p:txBody>
          <a:bodyPr wrap="none" rtlCol="0">
            <a:spAutoFit/>
          </a:bodyPr>
          <a:lstStyle/>
          <a:p>
            <a:r>
              <a:rPr lang="fa-IR" sz="2800" dirty="0">
                <a:solidFill>
                  <a:schemeClr val="bg1"/>
                </a:solidFill>
                <a:cs typeface="2  Titr" panose="00000700000000000000" pitchFamily="2" charset="-78"/>
              </a:rPr>
              <a:t>انگیزه </a:t>
            </a:r>
            <a:endParaRPr lang="en-US" dirty="0">
              <a:solidFill>
                <a:schemeClr val="bg1"/>
              </a:solidFill>
              <a:cs typeface="2  Titr" panose="00000700000000000000" pitchFamily="2" charset="-78"/>
            </a:endParaRPr>
          </a:p>
        </p:txBody>
      </p:sp>
      <p:sp>
        <p:nvSpPr>
          <p:cNvPr id="4" name="TextBox 3">
            <a:extLst>
              <a:ext uri="{FF2B5EF4-FFF2-40B4-BE49-F238E27FC236}">
                <a16:creationId xmlns:a16="http://schemas.microsoft.com/office/drawing/2014/main" id="{DE4FEB2A-0795-4219-B7AF-0CC8B6FDBA23}"/>
              </a:ext>
            </a:extLst>
          </p:cNvPr>
          <p:cNvSpPr txBox="1"/>
          <p:nvPr/>
        </p:nvSpPr>
        <p:spPr>
          <a:xfrm>
            <a:off x="1615737" y="1429304"/>
            <a:ext cx="10163232" cy="1200329"/>
          </a:xfrm>
          <a:prstGeom prst="rect">
            <a:avLst/>
          </a:prstGeom>
          <a:noFill/>
        </p:spPr>
        <p:txBody>
          <a:bodyPr wrap="square" rtlCol="0">
            <a:spAutoFit/>
          </a:bodyPr>
          <a:lstStyle/>
          <a:p>
            <a:pPr algn="r" rtl="1"/>
            <a:r>
              <a:rPr lang="ar-SA" sz="2400" dirty="0">
                <a:cs typeface="A  Mitra_2 (MRT)" panose="00000700000000000000" pitchFamily="2" charset="-78"/>
              </a:rPr>
              <a:t>اگر فراگير براي يادگيري ميل و رغبت داشته و دقت، توجه و تمركز بر روي مطالب داشته باشد، بهتر و سريع‏تر مي‏آموزد. در غير اين صورت، اگر تمام امكانات تربيتي هم آماده باشند و او علاقه‏اي نداشته باشد چيزي آموخته نمي‏شود</a:t>
            </a:r>
            <a:r>
              <a:rPr lang="en-US" sz="2400" dirty="0">
                <a:cs typeface="A  Mitra_2 (MRT)" panose="00000700000000000000" pitchFamily="2" charset="-78"/>
              </a:rPr>
              <a:t>.</a:t>
            </a:r>
            <a:endParaRPr lang="en-US" sz="3200" dirty="0">
              <a:cs typeface="A  Mitra_2 (MRT)" panose="00000700000000000000" pitchFamily="2" charset="-78"/>
            </a:endParaRPr>
          </a:p>
        </p:txBody>
      </p:sp>
      <p:pic>
        <p:nvPicPr>
          <p:cNvPr id="5" name="Picture 4">
            <a:extLst>
              <a:ext uri="{FF2B5EF4-FFF2-40B4-BE49-F238E27FC236}">
                <a16:creationId xmlns:a16="http://schemas.microsoft.com/office/drawing/2014/main" id="{1FB130D1-C8C5-465E-A800-FDF590FB6D5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41035" y="2490602"/>
            <a:ext cx="3654965" cy="3654965"/>
          </a:xfrm>
          <a:prstGeom prst="rect">
            <a:avLst/>
          </a:prstGeom>
        </p:spPr>
      </p:pic>
    </p:spTree>
    <p:extLst>
      <p:ext uri="{BB962C8B-B14F-4D97-AF65-F5344CB8AC3E}">
        <p14:creationId xmlns:p14="http://schemas.microsoft.com/office/powerpoint/2010/main" val="409356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9AFD952-CA76-49C9-83B4-1334F6E258FF}"/>
              </a:ext>
            </a:extLst>
          </p:cNvPr>
          <p:cNvSpPr txBox="1"/>
          <p:nvPr/>
        </p:nvSpPr>
        <p:spPr>
          <a:xfrm>
            <a:off x="106532" y="790112"/>
            <a:ext cx="1237839" cy="400110"/>
          </a:xfrm>
          <a:prstGeom prst="rect">
            <a:avLst/>
          </a:prstGeom>
          <a:noFill/>
        </p:spPr>
        <p:txBody>
          <a:bodyPr wrap="none" rtlCol="0">
            <a:spAutoFit/>
          </a:bodyPr>
          <a:lstStyle/>
          <a:p>
            <a:r>
              <a:rPr lang="fa-IR" sz="2000" dirty="0">
                <a:solidFill>
                  <a:schemeClr val="bg1"/>
                </a:solidFill>
                <a:cs typeface="2  Titr" panose="00000700000000000000" pitchFamily="2" charset="-78"/>
              </a:rPr>
              <a:t>اصل فعالیت</a:t>
            </a:r>
            <a:endParaRPr lang="en-US" sz="1400" dirty="0">
              <a:solidFill>
                <a:schemeClr val="bg1"/>
              </a:solidFill>
              <a:cs typeface="2  Titr" panose="00000700000000000000" pitchFamily="2" charset="-78"/>
            </a:endParaRPr>
          </a:p>
        </p:txBody>
      </p:sp>
      <p:sp>
        <p:nvSpPr>
          <p:cNvPr id="4" name="TextBox 3">
            <a:extLst>
              <a:ext uri="{FF2B5EF4-FFF2-40B4-BE49-F238E27FC236}">
                <a16:creationId xmlns:a16="http://schemas.microsoft.com/office/drawing/2014/main" id="{DE4FEB2A-0795-4219-B7AF-0CC8B6FDBA23}"/>
              </a:ext>
            </a:extLst>
          </p:cNvPr>
          <p:cNvSpPr txBox="1"/>
          <p:nvPr/>
        </p:nvSpPr>
        <p:spPr>
          <a:xfrm>
            <a:off x="1615737" y="1429304"/>
            <a:ext cx="10163232" cy="1631216"/>
          </a:xfrm>
          <a:prstGeom prst="rect">
            <a:avLst/>
          </a:prstGeom>
          <a:noFill/>
        </p:spPr>
        <p:txBody>
          <a:bodyPr wrap="square" rtlCol="0">
            <a:spAutoFit/>
          </a:bodyPr>
          <a:lstStyle/>
          <a:p>
            <a:pPr algn="r" rtl="1"/>
            <a:r>
              <a:rPr lang="en-US" sz="2000" b="1" dirty="0">
                <a:solidFill>
                  <a:srgbClr val="002060"/>
                </a:solidFill>
                <a:cs typeface="A  Mitra_2 (MRT)" panose="00000700000000000000" pitchFamily="2" charset="-78"/>
              </a:rPr>
              <a:t>»:</a:t>
            </a:r>
            <a:r>
              <a:rPr lang="en-US" sz="2000" dirty="0">
                <a:solidFill>
                  <a:srgbClr val="002060"/>
                </a:solidFill>
                <a:cs typeface="A  Mitra_2 (MRT)" panose="00000700000000000000" pitchFamily="2" charset="-78"/>
              </a:rPr>
              <a:t> </a:t>
            </a:r>
            <a:r>
              <a:rPr lang="ar-SA" sz="2000" dirty="0">
                <a:solidFill>
                  <a:srgbClr val="002060"/>
                </a:solidFill>
                <a:cs typeface="A  Mitra_2 (MRT)" panose="00000700000000000000" pitchFamily="2" charset="-78"/>
              </a:rPr>
              <a:t>فراگير براي آموختن مطالب، بايد فعّال باشد و از حالت سستي، تنبلي و بي‏تفاوتي بيرون آيد. معلم بايد با فعّال نگه داشتن دانش‏آموزان، آنها را در فعاليت‏هاي كلاسي مشاركت دهد و نظام تدريس را از حالت معلم‏مدار به صورت متعلّم‏مدار درآورد. حضرت علي عليه‏السلاممي‏فرمايند: «ايّها الناس! اعلموا انّ كمال الدين طلب العلم و العمل به»؛</a:t>
            </a:r>
            <a:r>
              <a:rPr lang="en-US" sz="2000" u="sng" baseline="30000" dirty="0">
                <a:solidFill>
                  <a:srgbClr val="002060"/>
                </a:solidFill>
                <a:cs typeface="A  Mitra_2 (MRT)" panose="00000700000000000000" pitchFamily="2" charset="-78"/>
              </a:rPr>
              <a:t> </a:t>
            </a:r>
            <a:r>
              <a:rPr lang="en-US" sz="2000" dirty="0">
                <a:solidFill>
                  <a:srgbClr val="002060"/>
                </a:solidFill>
                <a:cs typeface="A  Mitra_2 (MRT)" panose="00000700000000000000" pitchFamily="2" charset="-78"/>
              </a:rPr>
              <a:t> </a:t>
            </a:r>
            <a:r>
              <a:rPr lang="ar-SA" sz="2000" dirty="0">
                <a:solidFill>
                  <a:srgbClr val="002060"/>
                </a:solidFill>
                <a:cs typeface="A  Mitra_2 (MRT)" panose="00000700000000000000" pitchFamily="2" charset="-78"/>
              </a:rPr>
              <a:t>اي مردم! بدانيد كمال ايمان آموختن علم و عمل بدان است. بنابراين، اگر در آموختن مطالب، فعاليت و عمل كردن به آنها وجود نداشته باشد مطالب فراموش مي‏گردند</a:t>
            </a:r>
            <a:endParaRPr lang="en-US" sz="2800" dirty="0">
              <a:solidFill>
                <a:srgbClr val="002060"/>
              </a:solidFill>
              <a:cs typeface="A  Mitra_2 (MRT)" panose="00000700000000000000" pitchFamily="2" charset="-78"/>
            </a:endParaRPr>
          </a:p>
        </p:txBody>
      </p:sp>
      <p:pic>
        <p:nvPicPr>
          <p:cNvPr id="5" name="Picture 4">
            <a:extLst>
              <a:ext uri="{FF2B5EF4-FFF2-40B4-BE49-F238E27FC236}">
                <a16:creationId xmlns:a16="http://schemas.microsoft.com/office/drawing/2014/main" id="{E02D0A63-A676-4FBA-9904-E1AE3E6CF60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50341" y="3060520"/>
            <a:ext cx="3389652" cy="3559908"/>
          </a:xfrm>
          <a:prstGeom prst="rect">
            <a:avLst/>
          </a:prstGeom>
        </p:spPr>
      </p:pic>
    </p:spTree>
    <p:extLst>
      <p:ext uri="{BB962C8B-B14F-4D97-AF65-F5344CB8AC3E}">
        <p14:creationId xmlns:p14="http://schemas.microsoft.com/office/powerpoint/2010/main" val="2787957635"/>
      </p:ext>
    </p:extLst>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37" name="Shape 37"/>
        <p:cNvGrpSpPr/>
        <p:nvPr/>
      </p:nvGrpSpPr>
      <p:grpSpPr>
        <a:xfrm>
          <a:off x="0" y="0"/>
          <a:ext cx="0" cy="0"/>
          <a:chOff x="0" y="0"/>
          <a:chExt cx="0" cy="0"/>
        </a:xfrm>
      </p:grpSpPr>
      <p:sp>
        <p:nvSpPr>
          <p:cNvPr id="38" name="Google Shape;38;p1"/>
          <p:cNvSpPr txBox="1"/>
          <p:nvPr/>
        </p:nvSpPr>
        <p:spPr>
          <a:xfrm>
            <a:off x="221941" y="692458"/>
            <a:ext cx="971700" cy="5232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2800" u="none" cap="none" strike="noStrike">
                <a:solidFill>
                  <a:schemeClr val="lt1"/>
                </a:solidFill>
                <a:latin typeface="Century Gothic"/>
                <a:ea typeface="Century Gothic"/>
                <a:cs typeface="Century Gothic"/>
                <a:sym typeface="Century Gothic"/>
              </a:rPr>
              <a:t>تعریف</a:t>
            </a:r>
            <a:endParaRPr sz="1800">
              <a:solidFill>
                <a:schemeClr val="lt1"/>
              </a:solidFill>
              <a:latin typeface="Century Gothic"/>
              <a:ea typeface="Century Gothic"/>
              <a:cs typeface="Century Gothic"/>
              <a:sym typeface="Century Gothic"/>
            </a:endParaRPr>
          </a:p>
        </p:txBody>
      </p:sp>
      <p:sp>
        <p:nvSpPr>
          <p:cNvPr id="39" name="Google Shape;39;p1"/>
          <p:cNvSpPr txBox="1"/>
          <p:nvPr/>
        </p:nvSpPr>
        <p:spPr>
          <a:xfrm>
            <a:off x="1615737" y="1429304"/>
            <a:ext cx="10163100" cy="3416400"/>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lang="en-US" sz="2400">
                <a:solidFill>
                  <a:schemeClr val="dk1"/>
                </a:solidFill>
                <a:latin typeface="Century Gothic"/>
                <a:ea typeface="Century Gothic"/>
                <a:cs typeface="Century Gothic"/>
                <a:sym typeface="Century Gothic"/>
              </a:rPr>
              <a:t>حافظه به عنوان ثبت اطلاعات در ذهن، اساس و پايه يادگيري را تشكيل مي‏دهد. اگر حافظه را از زندگي انسان حذف كنيم قادر به انجام هيچ كاري، حتي عمومي‏ترين رفتارهاي اختياري، مثل غذا خوردن، لباس پوشيدن، سخن گفتن و مانند آن نخواهد بود. بدون ياري حافظه، شما نمي‏توانيد درباره خودتان بينديشيد؛ زيرا همين مفهوم «خود» مستلزم نوعي احساس پيوستگي است كه تنها حافظه مي‏تواند براي شما فراهم كند.</a:t>
            </a:r>
            <a:endParaRPr/>
          </a:p>
          <a:p>
            <a:pPr indent="0" lvl="0" marL="0" marR="0" rtl="1" algn="r">
              <a:spcBef>
                <a:spcPts val="0"/>
              </a:spcBef>
              <a:spcAft>
                <a:spcPts val="0"/>
              </a:spcAft>
              <a:buNone/>
            </a:pPr>
            <a:r>
              <a:rPr lang="en-US" sz="2400">
                <a:solidFill>
                  <a:schemeClr val="dk1"/>
                </a:solidFill>
                <a:latin typeface="Century Gothic"/>
                <a:ea typeface="Century Gothic"/>
                <a:cs typeface="Century Gothic"/>
                <a:sym typeface="Century Gothic"/>
              </a:rPr>
              <a:t>از «حافظه» تعاريف گوناگوني به عمل آمده است؛ از جمله: حافظه به‏خاطرسپاري رويدادها و اطلاعات و همچنين يادآوري آنهاست. حافظه كنشي است كه</a:t>
            </a:r>
            <a:endParaRPr sz="2400">
              <a:solidFill>
                <a:schemeClr val="dk1"/>
              </a:solidFill>
              <a:latin typeface="Century Gothic"/>
              <a:ea typeface="Century Gothic"/>
              <a:cs typeface="Century Gothic"/>
              <a:sym typeface="Century Gothic"/>
            </a:endParaRPr>
          </a:p>
          <a:p>
            <a:pPr indent="0" lvl="0" marL="0" marR="0" rtl="1" algn="r">
              <a:spcBef>
                <a:spcPts val="0"/>
              </a:spcBef>
              <a:spcAft>
                <a:spcPts val="0"/>
              </a:spcAft>
              <a:buNone/>
            </a:pPr>
            <a:r>
              <a:rPr lang="en-US" sz="2400">
                <a:solidFill>
                  <a:schemeClr val="dk1"/>
                </a:solidFill>
                <a:latin typeface="Century Gothic"/>
                <a:ea typeface="Century Gothic"/>
                <a:cs typeface="Century Gothic"/>
                <a:sym typeface="Century Gothic"/>
              </a:rPr>
              <a:t>تجارب گذشته را دربر مي‏گيرد. حافظه رويدادهاي حال را نگه‏داري مي‏كند و خاطرات گذشته را به ياد مي‏آورد.</a:t>
            </a:r>
            <a:r>
              <a:rPr baseline="30000" lang="en-US" sz="2400" u="sng">
                <a:solidFill>
                  <a:schemeClr val="hlink"/>
                </a:solidFill>
                <a:latin typeface="Century Gothic"/>
                <a:ea typeface="Century Gothic"/>
                <a:cs typeface="Century Gothic"/>
                <a:sym typeface="Century Gothic"/>
                <a:hlinkClick r:id="rId2"/>
              </a:rPr>
              <a:t>1</a:t>
            </a:r>
            <a:endParaRPr sz="2400">
              <a:solidFill>
                <a:schemeClr val="dk1"/>
              </a:solidFill>
              <a:latin typeface="Century Gothic"/>
              <a:ea typeface="Century Gothic"/>
              <a:cs typeface="Century Gothic"/>
              <a:sym typeface="Century Gothic"/>
            </a:endParaRPr>
          </a:p>
        </p:txBody>
      </p:sp>
      <p:pic>
        <p:nvPicPr>
          <p:cNvPr id="40" name="Google Shape;40;p1"/>
          <p:cNvPicPr preferRelativeResize="0"/>
          <p:nvPr/>
        </p:nvPicPr>
        <p:blipFill>
          <a:blip r:embed="rId3">
            <a:alphaModFix/>
          </a:blip>
          <a:stretch>
            <a:fillRect/>
          </a:stretch>
        </p:blipFill>
        <p:spPr>
          <a:xfrm>
            <a:off x="152400" y="4510975"/>
            <a:ext cx="5051576" cy="2194625"/>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9AFD952-CA76-49C9-83B4-1334F6E258FF}"/>
              </a:ext>
            </a:extLst>
          </p:cNvPr>
          <p:cNvSpPr txBox="1"/>
          <p:nvPr/>
        </p:nvSpPr>
        <p:spPr>
          <a:xfrm>
            <a:off x="221941" y="692458"/>
            <a:ext cx="920445" cy="523220"/>
          </a:xfrm>
          <a:prstGeom prst="rect">
            <a:avLst/>
          </a:prstGeom>
          <a:noFill/>
        </p:spPr>
        <p:txBody>
          <a:bodyPr wrap="none" rtlCol="0">
            <a:spAutoFit/>
          </a:bodyPr>
          <a:lstStyle/>
          <a:p>
            <a:r>
              <a:rPr lang="fa-IR" sz="2800" dirty="0">
                <a:solidFill>
                  <a:schemeClr val="bg1"/>
                </a:solidFill>
                <a:cs typeface="2  Titr" panose="00000700000000000000" pitchFamily="2" charset="-78"/>
              </a:rPr>
              <a:t>تمرکز</a:t>
            </a:r>
            <a:endParaRPr lang="en-US" dirty="0">
              <a:solidFill>
                <a:schemeClr val="bg1"/>
              </a:solidFill>
              <a:cs typeface="2  Titr" panose="00000700000000000000" pitchFamily="2" charset="-78"/>
            </a:endParaRPr>
          </a:p>
        </p:txBody>
      </p:sp>
      <p:sp>
        <p:nvSpPr>
          <p:cNvPr id="4" name="TextBox 3">
            <a:extLst>
              <a:ext uri="{FF2B5EF4-FFF2-40B4-BE49-F238E27FC236}">
                <a16:creationId xmlns:a16="http://schemas.microsoft.com/office/drawing/2014/main" id="{DE4FEB2A-0795-4219-B7AF-0CC8B6FDBA23}"/>
              </a:ext>
            </a:extLst>
          </p:cNvPr>
          <p:cNvSpPr txBox="1"/>
          <p:nvPr/>
        </p:nvSpPr>
        <p:spPr>
          <a:xfrm>
            <a:off x="1615737" y="1429304"/>
            <a:ext cx="10163232" cy="923330"/>
          </a:xfrm>
          <a:prstGeom prst="rect">
            <a:avLst/>
          </a:prstGeom>
          <a:noFill/>
        </p:spPr>
        <p:txBody>
          <a:bodyPr wrap="square" rtlCol="0">
            <a:spAutoFit/>
          </a:bodyPr>
          <a:lstStyle/>
          <a:p>
            <a:pPr algn="r" rtl="1"/>
            <a:r>
              <a:rPr lang="en-US" b="1" dirty="0">
                <a:solidFill>
                  <a:srgbClr val="002060"/>
                </a:solidFill>
                <a:cs typeface="A  Mitra_2 (MRT)" panose="00000700000000000000" pitchFamily="2" charset="-78"/>
              </a:rPr>
              <a:t>:</a:t>
            </a:r>
            <a:r>
              <a:rPr lang="en-US" dirty="0">
                <a:solidFill>
                  <a:srgbClr val="002060"/>
                </a:solidFill>
                <a:cs typeface="A  Mitra_2 (MRT)" panose="00000700000000000000" pitchFamily="2" charset="-78"/>
              </a:rPr>
              <a:t> </a:t>
            </a:r>
            <a:r>
              <a:rPr lang="ar-SA" dirty="0">
                <a:solidFill>
                  <a:srgbClr val="002060"/>
                </a:solidFill>
                <a:cs typeface="A  Mitra_2 (MRT)" panose="00000700000000000000" pitchFamily="2" charset="-78"/>
              </a:rPr>
              <a:t>معلم بايد دقت دانش‏آموزان را مورد توجه قرار دهد و فراگير افكار خود را بر روي مطلب متمركز سازد و حواس او معطوف به درس باشد. در غير اين صورت، شاگرد چيزي را به ذهن نسپرده و وقت او تلف گرديده؛ زيرا براي به خاطرسپاري، تمركز حواس لازم و ضروري است</a:t>
            </a:r>
            <a:r>
              <a:rPr lang="en-US" dirty="0">
                <a:solidFill>
                  <a:srgbClr val="002060"/>
                </a:solidFill>
                <a:cs typeface="A  Mitra_2 (MRT)" panose="00000700000000000000" pitchFamily="2" charset="-78"/>
              </a:rPr>
              <a:t>.</a:t>
            </a:r>
            <a:endParaRPr lang="en-US" sz="2400" dirty="0">
              <a:solidFill>
                <a:srgbClr val="002060"/>
              </a:solidFill>
              <a:cs typeface="A  Mitra_2 (MRT)" panose="00000700000000000000" pitchFamily="2" charset="-78"/>
            </a:endParaRPr>
          </a:p>
        </p:txBody>
      </p:sp>
      <p:pic>
        <p:nvPicPr>
          <p:cNvPr id="5" name="Picture 4">
            <a:extLst>
              <a:ext uri="{FF2B5EF4-FFF2-40B4-BE49-F238E27FC236}">
                <a16:creationId xmlns:a16="http://schemas.microsoft.com/office/drawing/2014/main" id="{12E71352-02FA-4AD7-88B9-6A514500D0A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94627" y="2352634"/>
            <a:ext cx="7551798" cy="3835834"/>
          </a:xfrm>
          <a:prstGeom prst="rect">
            <a:avLst/>
          </a:prstGeom>
        </p:spPr>
      </p:pic>
    </p:spTree>
    <p:extLst>
      <p:ext uri="{BB962C8B-B14F-4D97-AF65-F5344CB8AC3E}">
        <p14:creationId xmlns:p14="http://schemas.microsoft.com/office/powerpoint/2010/main" val="35749290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9AFD952-CA76-49C9-83B4-1334F6E258FF}"/>
              </a:ext>
            </a:extLst>
          </p:cNvPr>
          <p:cNvSpPr txBox="1"/>
          <p:nvPr/>
        </p:nvSpPr>
        <p:spPr>
          <a:xfrm>
            <a:off x="79898" y="781235"/>
            <a:ext cx="1426994" cy="400110"/>
          </a:xfrm>
          <a:prstGeom prst="rect">
            <a:avLst/>
          </a:prstGeom>
          <a:noFill/>
        </p:spPr>
        <p:txBody>
          <a:bodyPr wrap="none" rtlCol="0">
            <a:spAutoFit/>
          </a:bodyPr>
          <a:lstStyle/>
          <a:p>
            <a:r>
              <a:rPr lang="fa-IR" sz="2000" dirty="0">
                <a:solidFill>
                  <a:schemeClr val="bg1"/>
                </a:solidFill>
                <a:cs typeface="2  Titr" panose="00000700000000000000" pitchFamily="2" charset="-78"/>
              </a:rPr>
              <a:t>ارتباط مطالب</a:t>
            </a:r>
            <a:endParaRPr lang="en-US" sz="1400" dirty="0">
              <a:solidFill>
                <a:schemeClr val="bg1"/>
              </a:solidFill>
              <a:cs typeface="2  Titr" panose="00000700000000000000" pitchFamily="2" charset="-78"/>
            </a:endParaRPr>
          </a:p>
        </p:txBody>
      </p:sp>
      <p:sp>
        <p:nvSpPr>
          <p:cNvPr id="4" name="TextBox 3">
            <a:extLst>
              <a:ext uri="{FF2B5EF4-FFF2-40B4-BE49-F238E27FC236}">
                <a16:creationId xmlns:a16="http://schemas.microsoft.com/office/drawing/2014/main" id="{DE4FEB2A-0795-4219-B7AF-0CC8B6FDBA23}"/>
              </a:ext>
            </a:extLst>
          </p:cNvPr>
          <p:cNvSpPr txBox="1"/>
          <p:nvPr/>
        </p:nvSpPr>
        <p:spPr>
          <a:xfrm>
            <a:off x="1615737" y="1429304"/>
            <a:ext cx="10163232" cy="1200329"/>
          </a:xfrm>
          <a:prstGeom prst="rect">
            <a:avLst/>
          </a:prstGeom>
          <a:noFill/>
        </p:spPr>
        <p:txBody>
          <a:bodyPr wrap="square" rtlCol="0">
            <a:spAutoFit/>
          </a:bodyPr>
          <a:lstStyle/>
          <a:p>
            <a:pPr algn="r" rtl="1"/>
            <a:r>
              <a:rPr lang="ar-SA" sz="2400" dirty="0">
                <a:solidFill>
                  <a:srgbClr val="002060"/>
                </a:solidFill>
                <a:cs typeface="A  Mitra_2 (MRT)" panose="00000700000000000000" pitchFamily="2" charset="-78"/>
              </a:rPr>
              <a:t>اگر مطالب درسي با يكديگر ارتباط داشته باشند فراگير مطالب را بهتر مي‏آموزد و اين انسجام منطقي بين دروس كمكي است تا دانش‏آموز شناخت بهتري را به دست آورد. همچنين سعي شود بين مطالب جديد با معلومات قبلي ارتباط برقرار شود</a:t>
            </a:r>
            <a:r>
              <a:rPr lang="en-US" sz="2400" dirty="0">
                <a:solidFill>
                  <a:srgbClr val="002060"/>
                </a:solidFill>
                <a:cs typeface="A  Mitra_2 (MRT)" panose="00000700000000000000" pitchFamily="2" charset="-78"/>
              </a:rPr>
              <a:t>.</a:t>
            </a:r>
            <a:endParaRPr lang="en-US" sz="3200" dirty="0">
              <a:solidFill>
                <a:srgbClr val="002060"/>
              </a:solidFill>
              <a:cs typeface="A  Mitra_2 (MRT)" panose="00000700000000000000" pitchFamily="2" charset="-78"/>
            </a:endParaRPr>
          </a:p>
        </p:txBody>
      </p:sp>
      <p:pic>
        <p:nvPicPr>
          <p:cNvPr id="5" name="Picture 4">
            <a:extLst>
              <a:ext uri="{FF2B5EF4-FFF2-40B4-BE49-F238E27FC236}">
                <a16:creationId xmlns:a16="http://schemas.microsoft.com/office/drawing/2014/main" id="{441AEA5D-F4FA-431D-B459-73ACC2F2FE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06892" y="2629633"/>
            <a:ext cx="4900032" cy="3923930"/>
          </a:xfrm>
          <a:prstGeom prst="rect">
            <a:avLst/>
          </a:prstGeom>
        </p:spPr>
      </p:pic>
    </p:spTree>
    <p:extLst>
      <p:ext uri="{BB962C8B-B14F-4D97-AF65-F5344CB8AC3E}">
        <p14:creationId xmlns:p14="http://schemas.microsoft.com/office/powerpoint/2010/main" val="42667374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9AFD952-CA76-49C9-83B4-1334F6E258FF}"/>
              </a:ext>
            </a:extLst>
          </p:cNvPr>
          <p:cNvSpPr txBox="1"/>
          <p:nvPr/>
        </p:nvSpPr>
        <p:spPr>
          <a:xfrm>
            <a:off x="-119033" y="752196"/>
            <a:ext cx="1734770" cy="677108"/>
          </a:xfrm>
          <a:prstGeom prst="rect">
            <a:avLst/>
          </a:prstGeom>
          <a:noFill/>
        </p:spPr>
        <p:txBody>
          <a:bodyPr wrap="none" rtlCol="0">
            <a:spAutoFit/>
          </a:bodyPr>
          <a:lstStyle/>
          <a:p>
            <a:r>
              <a:rPr lang="fa-IR" sz="1900" dirty="0">
                <a:solidFill>
                  <a:schemeClr val="bg1"/>
                </a:solidFill>
                <a:cs typeface="A  Mitra_2 (MRT)" panose="00000700000000000000" pitchFamily="2" charset="-78"/>
              </a:rPr>
              <a:t>تصویر سازی ذهنی</a:t>
            </a:r>
          </a:p>
          <a:p>
            <a:endParaRPr lang="en-US" sz="1900" dirty="0">
              <a:solidFill>
                <a:schemeClr val="bg1"/>
              </a:solidFill>
              <a:cs typeface="2  Titr" panose="00000700000000000000" pitchFamily="2" charset="-78"/>
            </a:endParaRPr>
          </a:p>
        </p:txBody>
      </p:sp>
      <p:sp>
        <p:nvSpPr>
          <p:cNvPr id="4" name="TextBox 3">
            <a:extLst>
              <a:ext uri="{FF2B5EF4-FFF2-40B4-BE49-F238E27FC236}">
                <a16:creationId xmlns:a16="http://schemas.microsoft.com/office/drawing/2014/main" id="{DE4FEB2A-0795-4219-B7AF-0CC8B6FDBA23}"/>
              </a:ext>
            </a:extLst>
          </p:cNvPr>
          <p:cNvSpPr txBox="1"/>
          <p:nvPr/>
        </p:nvSpPr>
        <p:spPr>
          <a:xfrm>
            <a:off x="1615737" y="1429304"/>
            <a:ext cx="10163232" cy="923330"/>
          </a:xfrm>
          <a:prstGeom prst="rect">
            <a:avLst/>
          </a:prstGeom>
          <a:noFill/>
        </p:spPr>
        <p:txBody>
          <a:bodyPr wrap="square" rtlCol="0">
            <a:spAutoFit/>
          </a:bodyPr>
          <a:lstStyle/>
          <a:p>
            <a:pPr algn="r" rtl="1"/>
            <a:r>
              <a:rPr lang="ar-SA" dirty="0">
                <a:solidFill>
                  <a:srgbClr val="002060"/>
                </a:solidFill>
                <a:cs typeface="A  Mitra_2 (MRT)" panose="00000700000000000000" pitchFamily="2" charset="-78"/>
              </a:rPr>
              <a:t>هنگامي كه مطالب خواندهمي‏شوند بهتر است براي به خاطرسپردن آنها، از «تصويرسازي ذهني» استفاده گردد تا مدت‏هاي زيادي آن مطالب در ذهن باقي بمانند؛ مثلاً، وقتي مي‏خوانيم در جنگل حيوانات وحشي وجود دارند، تصور كنيم كه در جنگل هستيم و يك حيوان وحشي را شكار نموده‏ايم و يا وقتي كلمه «شير» را به كار مي‏بريم شكل آن را در ذهن خود مجسّم كنيم</a:t>
            </a:r>
            <a:r>
              <a:rPr lang="en-US" dirty="0">
                <a:solidFill>
                  <a:srgbClr val="002060"/>
                </a:solidFill>
                <a:cs typeface="A  Mitra_2 (MRT)" panose="00000700000000000000" pitchFamily="2" charset="-78"/>
              </a:rPr>
              <a:t>.</a:t>
            </a:r>
            <a:endParaRPr lang="en-US" sz="2400" dirty="0">
              <a:solidFill>
                <a:srgbClr val="002060"/>
              </a:solidFill>
              <a:cs typeface="A  Mitra_2 (MRT)" panose="00000700000000000000" pitchFamily="2" charset="-78"/>
            </a:endParaRPr>
          </a:p>
        </p:txBody>
      </p:sp>
      <p:pic>
        <p:nvPicPr>
          <p:cNvPr id="5" name="Picture 4">
            <a:extLst>
              <a:ext uri="{FF2B5EF4-FFF2-40B4-BE49-F238E27FC236}">
                <a16:creationId xmlns:a16="http://schemas.microsoft.com/office/drawing/2014/main" id="{8C203F5F-F3CB-4ABF-BBB2-F8352DEDDA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19420" y="2668155"/>
            <a:ext cx="3959764" cy="3959764"/>
          </a:xfrm>
          <a:prstGeom prst="rect">
            <a:avLst/>
          </a:prstGeom>
        </p:spPr>
      </p:pic>
    </p:spTree>
    <p:extLst>
      <p:ext uri="{BB962C8B-B14F-4D97-AF65-F5344CB8AC3E}">
        <p14:creationId xmlns:p14="http://schemas.microsoft.com/office/powerpoint/2010/main" val="4335345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9AFD952-CA76-49C9-83B4-1334F6E258FF}"/>
              </a:ext>
            </a:extLst>
          </p:cNvPr>
          <p:cNvSpPr txBox="1"/>
          <p:nvPr/>
        </p:nvSpPr>
        <p:spPr>
          <a:xfrm>
            <a:off x="0" y="752196"/>
            <a:ext cx="1443024" cy="384721"/>
          </a:xfrm>
          <a:prstGeom prst="rect">
            <a:avLst/>
          </a:prstGeom>
          <a:noFill/>
        </p:spPr>
        <p:txBody>
          <a:bodyPr wrap="none" rtlCol="0">
            <a:spAutoFit/>
          </a:bodyPr>
          <a:lstStyle/>
          <a:p>
            <a:r>
              <a:rPr lang="fa-IR" sz="1900" b="1" dirty="0">
                <a:solidFill>
                  <a:schemeClr val="bg1"/>
                </a:solidFill>
                <a:cs typeface="A  Mitra_2 (MRT)" panose="00000700000000000000" pitchFamily="2" charset="-78"/>
              </a:rPr>
              <a:t>حواس گوناگون</a:t>
            </a:r>
            <a:endParaRPr lang="en-US" sz="1900" b="1" dirty="0">
              <a:solidFill>
                <a:schemeClr val="bg1"/>
              </a:solidFill>
              <a:cs typeface="2  Titr" panose="00000700000000000000" pitchFamily="2" charset="-78"/>
            </a:endParaRPr>
          </a:p>
        </p:txBody>
      </p:sp>
      <p:sp>
        <p:nvSpPr>
          <p:cNvPr id="4" name="TextBox 3">
            <a:extLst>
              <a:ext uri="{FF2B5EF4-FFF2-40B4-BE49-F238E27FC236}">
                <a16:creationId xmlns:a16="http://schemas.microsoft.com/office/drawing/2014/main" id="{DE4FEB2A-0795-4219-B7AF-0CC8B6FDBA23}"/>
              </a:ext>
            </a:extLst>
          </p:cNvPr>
          <p:cNvSpPr txBox="1"/>
          <p:nvPr/>
        </p:nvSpPr>
        <p:spPr>
          <a:xfrm>
            <a:off x="1615737" y="1429304"/>
            <a:ext cx="10163232" cy="646331"/>
          </a:xfrm>
          <a:prstGeom prst="rect">
            <a:avLst/>
          </a:prstGeom>
          <a:noFill/>
        </p:spPr>
        <p:txBody>
          <a:bodyPr wrap="square" rtlCol="0">
            <a:spAutoFit/>
          </a:bodyPr>
          <a:lstStyle/>
          <a:p>
            <a:pPr algn="r" rtl="1"/>
            <a:r>
              <a:rPr lang="ar-SA" dirty="0">
                <a:solidFill>
                  <a:srgbClr val="002060"/>
                </a:solidFill>
                <a:cs typeface="A  Mitra_2 (MRT)" panose="00000700000000000000" pitchFamily="2" charset="-78"/>
              </a:rPr>
              <a:t>هنگامي كه مي‏خواهيد مطالبي را بياموزيد، صرفا از حسّ بينايي استفاده نكنيد. به كار بردن چند حس موجب دوام آموخته‏ها مي‏گردد؛ مثلاً، با چشم بخوانيم، مطالب را با صداي بلند تكرار كنيم، و مطالب كليدي را يادداشت كنيم</a:t>
            </a:r>
            <a:r>
              <a:rPr lang="en-US" dirty="0">
                <a:solidFill>
                  <a:srgbClr val="002060"/>
                </a:solidFill>
                <a:cs typeface="A  Mitra_2 (MRT)" panose="00000700000000000000" pitchFamily="2" charset="-78"/>
              </a:rPr>
              <a:t>.</a:t>
            </a:r>
            <a:endParaRPr lang="en-US" sz="2400" dirty="0">
              <a:solidFill>
                <a:srgbClr val="002060"/>
              </a:solidFill>
              <a:cs typeface="A  Mitra_2 (MRT)" panose="00000700000000000000" pitchFamily="2" charset="-78"/>
            </a:endParaRPr>
          </a:p>
        </p:txBody>
      </p:sp>
      <p:pic>
        <p:nvPicPr>
          <p:cNvPr id="5" name="Picture 4">
            <a:extLst>
              <a:ext uri="{FF2B5EF4-FFF2-40B4-BE49-F238E27FC236}">
                <a16:creationId xmlns:a16="http://schemas.microsoft.com/office/drawing/2014/main" id="{60E23FA0-345C-4496-81E5-A3D1D86DBD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03035" y="2317995"/>
            <a:ext cx="5186363" cy="3955359"/>
          </a:xfrm>
          <a:prstGeom prst="rect">
            <a:avLst/>
          </a:prstGeom>
        </p:spPr>
      </p:pic>
    </p:spTree>
    <p:extLst>
      <p:ext uri="{BB962C8B-B14F-4D97-AF65-F5344CB8AC3E}">
        <p14:creationId xmlns:p14="http://schemas.microsoft.com/office/powerpoint/2010/main" val="2700912097"/>
      </p:ext>
    </p:extLst>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6" name="Shape 56"/>
        <p:cNvGrpSpPr/>
        <p:nvPr/>
      </p:nvGrpSpPr>
      <p:grpSpPr>
        <a:xfrm>
          <a:off x="0" y="0"/>
          <a:ext cx="0" cy="0"/>
          <a:chOff x="0" y="0"/>
          <a:chExt cx="0" cy="0"/>
        </a:xfrm>
      </p:grpSpPr>
      <p:pic>
        <p:nvPicPr>
          <p:cNvPr id="57" name="Google Shape;57;p1"/>
          <p:cNvPicPr preferRelativeResize="0"/>
          <p:nvPr/>
        </p:nvPicPr>
        <p:blipFill>
          <a:blip r:embed="rId3">
            <a:alphaModFix/>
          </a:blip>
          <a:stretch>
            <a:fillRect/>
          </a:stretch>
        </p:blipFill>
        <p:spPr>
          <a:xfrm>
            <a:off x="152400" y="152400"/>
            <a:ext cx="11744825" cy="6858000"/>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1" name="Shape 61"/>
        <p:cNvGrpSpPr/>
        <p:nvPr/>
      </p:nvGrpSpPr>
      <p:grpSpPr>
        <a:xfrm>
          <a:off x="0" y="0"/>
          <a:ext cx="0" cy="0"/>
          <a:chOff x="0" y="0"/>
          <a:chExt cx="0" cy="0"/>
        </a:xfrm>
      </p:grpSpPr>
      <p:pic>
        <p:nvPicPr>
          <p:cNvPr id="62" name="Google Shape;62;p2"/>
          <p:cNvPicPr preferRelativeResize="0"/>
          <p:nvPr/>
        </p:nvPicPr>
        <p:blipFill>
          <a:blip r:embed="rId3">
            <a:alphaModFix/>
          </a:blip>
          <a:stretch>
            <a:fillRect/>
          </a:stretch>
        </p:blipFill>
        <p:spPr>
          <a:xfrm>
            <a:off x="0" y="76200"/>
            <a:ext cx="13411200" cy="67056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9AFD952-CA76-49C9-83B4-1334F6E258FF}"/>
              </a:ext>
            </a:extLst>
          </p:cNvPr>
          <p:cNvSpPr txBox="1"/>
          <p:nvPr/>
        </p:nvSpPr>
        <p:spPr>
          <a:xfrm>
            <a:off x="221941" y="692458"/>
            <a:ext cx="851515" cy="523220"/>
          </a:xfrm>
          <a:prstGeom prst="rect">
            <a:avLst/>
          </a:prstGeom>
          <a:noFill/>
        </p:spPr>
        <p:txBody>
          <a:bodyPr wrap="none" rtlCol="0">
            <a:spAutoFit/>
          </a:bodyPr>
          <a:lstStyle/>
          <a:p>
            <a:r>
              <a:rPr lang="fa-IR" sz="2800" dirty="0">
                <a:solidFill>
                  <a:schemeClr val="bg1"/>
                </a:solidFill>
                <a:cs typeface="2  Titr" panose="00000700000000000000" pitchFamily="2" charset="-78"/>
              </a:rPr>
              <a:t>انواع</a:t>
            </a:r>
            <a:endParaRPr lang="en-US" dirty="0">
              <a:solidFill>
                <a:schemeClr val="bg1"/>
              </a:solidFill>
              <a:cs typeface="2  Titr" panose="00000700000000000000" pitchFamily="2" charset="-78"/>
            </a:endParaRPr>
          </a:p>
        </p:txBody>
      </p:sp>
      <p:sp>
        <p:nvSpPr>
          <p:cNvPr id="4" name="TextBox 3">
            <a:extLst>
              <a:ext uri="{FF2B5EF4-FFF2-40B4-BE49-F238E27FC236}">
                <a16:creationId xmlns:a16="http://schemas.microsoft.com/office/drawing/2014/main" id="{DE4FEB2A-0795-4219-B7AF-0CC8B6FDBA23}"/>
              </a:ext>
            </a:extLst>
          </p:cNvPr>
          <p:cNvSpPr txBox="1"/>
          <p:nvPr/>
        </p:nvSpPr>
        <p:spPr>
          <a:xfrm>
            <a:off x="1014384" y="2068496"/>
            <a:ext cx="10163232" cy="1754326"/>
          </a:xfrm>
          <a:prstGeom prst="rect">
            <a:avLst/>
          </a:prstGeom>
          <a:noFill/>
        </p:spPr>
        <p:txBody>
          <a:bodyPr wrap="square" rtlCol="0">
            <a:spAutoFit/>
          </a:bodyPr>
          <a:lstStyle/>
          <a:p>
            <a:pPr marL="571500" indent="-571500" algn="r" rtl="1">
              <a:buFont typeface="Arial" panose="020B0604020202020204" pitchFamily="34" charset="0"/>
              <a:buChar char="•"/>
            </a:pPr>
            <a:r>
              <a:rPr lang="fa-IR" sz="3600" dirty="0">
                <a:solidFill>
                  <a:srgbClr val="7030A0"/>
                </a:solidFill>
                <a:cs typeface="A  Mitra_2 (MRT)" panose="00000700000000000000" pitchFamily="2" charset="-78"/>
              </a:rPr>
              <a:t>حسی</a:t>
            </a:r>
          </a:p>
          <a:p>
            <a:pPr marL="571500" indent="-571500" algn="r" rtl="1">
              <a:buFont typeface="Arial" panose="020B0604020202020204" pitchFamily="34" charset="0"/>
              <a:buChar char="•"/>
            </a:pPr>
            <a:r>
              <a:rPr lang="fa-IR" sz="3600" dirty="0">
                <a:solidFill>
                  <a:srgbClr val="7030A0"/>
                </a:solidFill>
                <a:cs typeface="A  Mitra_2 (MRT)" panose="00000700000000000000" pitchFamily="2" charset="-78"/>
              </a:rPr>
              <a:t>کوتاه مدت</a:t>
            </a:r>
          </a:p>
          <a:p>
            <a:pPr marL="571500" indent="-571500" algn="r" rtl="1">
              <a:buFont typeface="Arial" panose="020B0604020202020204" pitchFamily="34" charset="0"/>
              <a:buChar char="•"/>
            </a:pPr>
            <a:r>
              <a:rPr lang="fa-IR" sz="3600" dirty="0">
                <a:solidFill>
                  <a:srgbClr val="7030A0"/>
                </a:solidFill>
                <a:cs typeface="A  Mitra_2 (MRT)" panose="00000700000000000000" pitchFamily="2" charset="-78"/>
              </a:rPr>
              <a:t>بلند مدت</a:t>
            </a:r>
            <a:endParaRPr lang="en-US" sz="3600" dirty="0">
              <a:solidFill>
                <a:srgbClr val="7030A0"/>
              </a:solidFill>
              <a:cs typeface="A  Mitra_2 (MRT)" panose="00000700000000000000" pitchFamily="2" charset="-78"/>
            </a:endParaRPr>
          </a:p>
        </p:txBody>
      </p:sp>
      <p:pic>
        <p:nvPicPr>
          <p:cNvPr id="5" name="Picture 4">
            <a:extLst>
              <a:ext uri="{FF2B5EF4-FFF2-40B4-BE49-F238E27FC236}">
                <a16:creationId xmlns:a16="http://schemas.microsoft.com/office/drawing/2014/main" id="{DB8EFE11-430E-4170-A04A-6E81D9610AE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18588" y="954068"/>
            <a:ext cx="4377015" cy="437701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207874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9AFD952-CA76-49C9-83B4-1334F6E258FF}"/>
              </a:ext>
            </a:extLst>
          </p:cNvPr>
          <p:cNvSpPr txBox="1"/>
          <p:nvPr/>
        </p:nvSpPr>
        <p:spPr>
          <a:xfrm>
            <a:off x="221941" y="692458"/>
            <a:ext cx="885179" cy="523220"/>
          </a:xfrm>
          <a:prstGeom prst="rect">
            <a:avLst/>
          </a:prstGeom>
          <a:noFill/>
        </p:spPr>
        <p:txBody>
          <a:bodyPr wrap="none" rtlCol="0">
            <a:spAutoFit/>
          </a:bodyPr>
          <a:lstStyle/>
          <a:p>
            <a:r>
              <a:rPr lang="fa-IR" sz="2800" dirty="0">
                <a:solidFill>
                  <a:schemeClr val="bg1"/>
                </a:solidFill>
                <a:cs typeface="2  Titr" panose="00000700000000000000" pitchFamily="2" charset="-78"/>
              </a:rPr>
              <a:t>حسی</a:t>
            </a:r>
            <a:endParaRPr lang="en-US" dirty="0">
              <a:solidFill>
                <a:schemeClr val="bg1"/>
              </a:solidFill>
              <a:cs typeface="2  Titr" panose="00000700000000000000" pitchFamily="2" charset="-78"/>
            </a:endParaRPr>
          </a:p>
        </p:txBody>
      </p:sp>
      <p:sp>
        <p:nvSpPr>
          <p:cNvPr id="4" name="TextBox 3">
            <a:extLst>
              <a:ext uri="{FF2B5EF4-FFF2-40B4-BE49-F238E27FC236}">
                <a16:creationId xmlns:a16="http://schemas.microsoft.com/office/drawing/2014/main" id="{DE4FEB2A-0795-4219-B7AF-0CC8B6FDBA23}"/>
              </a:ext>
            </a:extLst>
          </p:cNvPr>
          <p:cNvSpPr txBox="1"/>
          <p:nvPr/>
        </p:nvSpPr>
        <p:spPr>
          <a:xfrm>
            <a:off x="1806827" y="428178"/>
            <a:ext cx="10163232" cy="6001643"/>
          </a:xfrm>
          <a:prstGeom prst="rect">
            <a:avLst/>
          </a:prstGeom>
          <a:noFill/>
        </p:spPr>
        <p:txBody>
          <a:bodyPr wrap="square" rtlCol="0">
            <a:spAutoFit/>
          </a:bodyPr>
          <a:lstStyle/>
          <a:p>
            <a:pPr algn="r" rtl="1"/>
            <a:r>
              <a:rPr lang="ar-SA" sz="2400" dirty="0">
                <a:cs typeface="B Nazanin" panose="00000400000000000000" pitchFamily="2" charset="-78"/>
              </a:rPr>
              <a:t>در اين حافظه، اطلاعات حسّي ذخيره مي‏گردند. محرّك‏هاي فيزيكي خارجي مثل، حرارت، نور، صوت، و مانند آن به وسيله اندام‏هاي حسّ بينايي، شنوايي، و مانند آن دريافت مي‏شوند و قريب يك تا سه ثانيه يعني در مدت زمان كمي در حافظه حسّي ذخيره مي‏شوند. البته در زندگي روزانه، به بسياري از مسائل توجه نداريم. از اين‏رو، آن را به حافظه نمي‏سپاريم. حافظه حسّي نخستين مرحله خبرپردازي بوده و مهم‏ترين دليل فراموشي اطلاعات از حافظه حسي بي‏توجهي به آن است</a:t>
            </a:r>
            <a:r>
              <a:rPr lang="fa-IR" sz="2400" dirty="0">
                <a:cs typeface="B Nazanin" panose="00000400000000000000" pitchFamily="2" charset="-78"/>
              </a:rPr>
              <a:t>.</a:t>
            </a:r>
            <a:endParaRPr lang="en-US" sz="2400" dirty="0">
              <a:cs typeface="B Nazanin" panose="00000400000000000000" pitchFamily="2" charset="-78"/>
            </a:endParaRPr>
          </a:p>
          <a:p>
            <a:pPr algn="r" rtl="1"/>
            <a:r>
              <a:rPr lang="ar-SA" sz="2400" dirty="0">
                <a:cs typeface="B Nazanin" panose="00000400000000000000" pitchFamily="2" charset="-78"/>
              </a:rPr>
              <a:t>نورمن </a:t>
            </a:r>
            <a:r>
              <a:rPr lang="en-US" sz="2400" dirty="0">
                <a:cs typeface="B Nazanin" panose="00000400000000000000" pitchFamily="2" charset="-78"/>
              </a:rPr>
              <a:t>(</a:t>
            </a:r>
            <a:r>
              <a:rPr lang="en-US" sz="2400" dirty="0" err="1">
                <a:cs typeface="B Nazanin" panose="00000400000000000000" pitchFamily="2" charset="-78"/>
              </a:rPr>
              <a:t>norman</a:t>
            </a:r>
            <a:r>
              <a:rPr lang="en-US" sz="2400" dirty="0">
                <a:cs typeface="B Nazanin" panose="00000400000000000000" pitchFamily="2" charset="-78"/>
              </a:rPr>
              <a:t>) </a:t>
            </a:r>
            <a:r>
              <a:rPr lang="ar-SA" sz="2400" dirty="0">
                <a:cs typeface="B Nazanin" panose="00000400000000000000" pitchFamily="2" charset="-78"/>
              </a:rPr>
              <a:t>مثال‏هاي ذيل را از حافظه حسّي توضيح مي‏دهد: دستتان را در مقابل صورت خود تكان بدهيد. ردّ ضعيفي كه پس از كنار رفتن دست باقي مي‏ماند ـ يعني آثار رويداد اتفاق افتاده ـ گواه مشخصي بر وجود يك نظام حافظه حسّي است. دست خود را مشت كنيد، به سرعت دو تا از انگشتانتان را باز كنيد، دوباره با حداكثر سرعت ممكن دستتان را مشت كنيد. اگر به دقت نگاه كنيد ردّي از انگشتانتان را خواهيد ديد كه آن‏قدر دوام مي‏آورد تا آنها را شمارش كنيد. دستانتان را به موازات هم در جهت مخالف هم حركت بدهيد. يك بار آنها را به سرعت در مقابل چشمانتان حركت دهيد، به احساس ظريف و مبهم حركت وابسته به هر يك از ردها توجه كنيد. اين احساس واقعي است. فرض كنيد يك تصوير پيچيده متشكّل از تعداد زيادي اشيا در مقابل چشمان شما قرار دارد كه بعضي از آنها در جهت حركت عقربه‏هاي ساعت و بقيه برخلاف جهت عقربه‏هاي ساعت مي‏چرخند. تصوير محو مي‏شود و يك پيكان به جايي در محل قبلي تصوير اشاره مي‏كند. شما قادر خواهيد بود جهتي را كه شي‏ء در آن مكان خاص حركت مي‏كرد مشخص كنيد. ردّ تصوير براي چندصد هزارم ثانيه پس از محو شدن تصوير فيزيكي، باقي مي‏ماند</a:t>
            </a:r>
            <a:r>
              <a:rPr lang="en-US" sz="2400" dirty="0">
                <a:cs typeface="B Nazanin" panose="00000400000000000000" pitchFamily="2" charset="-78"/>
              </a:rPr>
              <a:t>.</a:t>
            </a:r>
          </a:p>
        </p:txBody>
      </p:sp>
    </p:spTree>
    <p:extLst>
      <p:ext uri="{BB962C8B-B14F-4D97-AF65-F5344CB8AC3E}">
        <p14:creationId xmlns:p14="http://schemas.microsoft.com/office/powerpoint/2010/main" val="39758196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9AFD952-CA76-49C9-83B4-1334F6E258FF}"/>
              </a:ext>
            </a:extLst>
          </p:cNvPr>
          <p:cNvSpPr txBox="1"/>
          <p:nvPr/>
        </p:nvSpPr>
        <p:spPr>
          <a:xfrm>
            <a:off x="-35512" y="719091"/>
            <a:ext cx="1534394" cy="523220"/>
          </a:xfrm>
          <a:prstGeom prst="rect">
            <a:avLst/>
          </a:prstGeom>
          <a:noFill/>
        </p:spPr>
        <p:txBody>
          <a:bodyPr wrap="none" rtlCol="0">
            <a:spAutoFit/>
          </a:bodyPr>
          <a:lstStyle/>
          <a:p>
            <a:r>
              <a:rPr lang="fa-IR" sz="2800" dirty="0">
                <a:solidFill>
                  <a:schemeClr val="bg1"/>
                </a:solidFill>
                <a:cs typeface="2  Titr" panose="00000700000000000000" pitchFamily="2" charset="-78"/>
              </a:rPr>
              <a:t>کوتاه مدت</a:t>
            </a:r>
            <a:endParaRPr lang="en-US" dirty="0">
              <a:solidFill>
                <a:schemeClr val="bg1"/>
              </a:solidFill>
              <a:cs typeface="2  Titr" panose="00000700000000000000" pitchFamily="2" charset="-78"/>
            </a:endParaRPr>
          </a:p>
        </p:txBody>
      </p:sp>
      <p:sp>
        <p:nvSpPr>
          <p:cNvPr id="4" name="TextBox 3">
            <a:extLst>
              <a:ext uri="{FF2B5EF4-FFF2-40B4-BE49-F238E27FC236}">
                <a16:creationId xmlns:a16="http://schemas.microsoft.com/office/drawing/2014/main" id="{DE4FEB2A-0795-4219-B7AF-0CC8B6FDBA23}"/>
              </a:ext>
            </a:extLst>
          </p:cNvPr>
          <p:cNvSpPr txBox="1"/>
          <p:nvPr/>
        </p:nvSpPr>
        <p:spPr>
          <a:xfrm>
            <a:off x="1837679" y="816745"/>
            <a:ext cx="10163232" cy="4801314"/>
          </a:xfrm>
          <a:prstGeom prst="rect">
            <a:avLst/>
          </a:prstGeom>
          <a:noFill/>
        </p:spPr>
        <p:txBody>
          <a:bodyPr wrap="square" rtlCol="0">
            <a:spAutoFit/>
          </a:bodyPr>
          <a:lstStyle/>
          <a:p>
            <a:pPr algn="r" rtl="1"/>
            <a:r>
              <a:rPr lang="ar-SA" dirty="0">
                <a:solidFill>
                  <a:schemeClr val="accent1">
                    <a:lumMod val="50000"/>
                  </a:schemeClr>
                </a:solidFill>
                <a:cs typeface="A  Mitra_2 (MRT)" panose="00000700000000000000" pitchFamily="2" charset="-78"/>
              </a:rPr>
              <a:t>اگر اطلاعات مورد توجه و دقت قرار گيرند به حافظه كوتاه مدت وارد مي‏شوند و براي حداكثر 30 ثانيه ذخيره مي‏شوند. اطلاعات در اين نوع حافظه به صورت رمز درمي‏آيند. آنها رمزهاي صوتي، ديداري يا معنايي هستند؛ بدين معنا كه رمز صوتي يا شنيداري به صدا و رمز ديداري به تصوير ذهني</a:t>
            </a:r>
            <a:r>
              <a:rPr lang="en-US" u="sng" baseline="30000" dirty="0">
                <a:solidFill>
                  <a:schemeClr val="accent1">
                    <a:lumMod val="50000"/>
                  </a:schemeClr>
                </a:solidFill>
                <a:cs typeface="A  Mitra_2 (MRT)" panose="00000700000000000000" pitchFamily="2" charset="-78"/>
                <a:hlinkClick r:id="rId2">
                  <a:extLst>
                    <a:ext uri="{A12FA001-AC4F-418D-AE19-62706E023703}">
                      <ahyp:hlinkClr xmlns:ahyp="http://schemas.microsoft.com/office/drawing/2018/hyperlinkcolor" val="tx"/>
                    </a:ext>
                  </a:extLst>
                </a:hlinkClick>
              </a:rPr>
              <a:t>7</a:t>
            </a:r>
            <a:r>
              <a:rPr lang="en-US" dirty="0">
                <a:solidFill>
                  <a:schemeClr val="accent1">
                    <a:lumMod val="50000"/>
                  </a:schemeClr>
                </a:solidFill>
                <a:cs typeface="A  Mitra_2 (MRT)" panose="00000700000000000000" pitchFamily="2" charset="-78"/>
              </a:rPr>
              <a:t> </a:t>
            </a:r>
            <a:r>
              <a:rPr lang="ar-SA" dirty="0">
                <a:solidFill>
                  <a:schemeClr val="accent1">
                    <a:lumMod val="50000"/>
                  </a:schemeClr>
                </a:solidFill>
                <a:cs typeface="A  Mitra_2 (MRT)" panose="00000700000000000000" pitchFamily="2" charset="-78"/>
              </a:rPr>
              <a:t>و رمز معنايي به معناي حركات وابستههستند</a:t>
            </a:r>
            <a:r>
              <a:rPr lang="en-US" dirty="0">
                <a:solidFill>
                  <a:schemeClr val="accent1">
                    <a:lumMod val="50000"/>
                  </a:schemeClr>
                </a:solidFill>
                <a:cs typeface="A  Mitra_2 (MRT)" panose="00000700000000000000" pitchFamily="2" charset="-78"/>
              </a:rPr>
              <a:t>.</a:t>
            </a:r>
            <a:r>
              <a:rPr lang="en-US" u="sng" baseline="30000" dirty="0">
                <a:solidFill>
                  <a:schemeClr val="accent1">
                    <a:lumMod val="50000"/>
                  </a:schemeClr>
                </a:solidFill>
                <a:cs typeface="A  Mitra_2 (MRT)" panose="00000700000000000000" pitchFamily="2" charset="-78"/>
                <a:hlinkClick r:id="rId3">
                  <a:extLst>
                    <a:ext uri="{A12FA001-AC4F-418D-AE19-62706E023703}">
                      <ahyp:hlinkClr xmlns:ahyp="http://schemas.microsoft.com/office/drawing/2018/hyperlinkcolor" val="tx"/>
                    </a:ext>
                  </a:extLst>
                </a:hlinkClick>
              </a:rPr>
              <a:t>8</a:t>
            </a:r>
            <a:r>
              <a:rPr lang="en-US" dirty="0">
                <a:solidFill>
                  <a:schemeClr val="accent1">
                    <a:lumMod val="50000"/>
                  </a:schemeClr>
                </a:solidFill>
                <a:cs typeface="A  Mitra_2 (MRT)" panose="00000700000000000000" pitchFamily="2" charset="-78"/>
              </a:rPr>
              <a:t> </a:t>
            </a:r>
            <a:r>
              <a:rPr lang="ar-SA" dirty="0">
                <a:solidFill>
                  <a:schemeClr val="accent1">
                    <a:lumMod val="50000"/>
                  </a:schemeClr>
                </a:solidFill>
                <a:cs typeface="A  Mitra_2 (MRT)" panose="00000700000000000000" pitchFamily="2" charset="-78"/>
              </a:rPr>
              <a:t>البته رمز شنيداري به معناي اينكه مطالب تكرار و مرور ذهني شوند از رمزهاي ديگر غالب‏تر است. اگر بخواهيم از فراموشي در حافظه كوتاه مدت جلوگيري كنيم بايد اطلاعات را مرتب تكرار كنيم؛ زيرا گنجايش حافظه كوتاه مدت محدود است و همين امر علت فراموشي است؛ زيرا اطلاعات جديد جاي مطالب قبلي را مي‏گيرند</a:t>
            </a:r>
            <a:r>
              <a:rPr lang="en-US" dirty="0">
                <a:solidFill>
                  <a:schemeClr val="accent1">
                    <a:lumMod val="50000"/>
                  </a:schemeClr>
                </a:solidFill>
                <a:cs typeface="A  Mitra_2 (MRT)" panose="00000700000000000000" pitchFamily="2" charset="-78"/>
              </a:rPr>
              <a:t>.</a:t>
            </a:r>
          </a:p>
          <a:p>
            <a:pPr algn="r" rtl="1"/>
            <a:r>
              <a:rPr lang="ar-SA" dirty="0">
                <a:solidFill>
                  <a:schemeClr val="accent1">
                    <a:lumMod val="50000"/>
                  </a:schemeClr>
                </a:solidFill>
                <a:cs typeface="A  Mitra_2 (MRT)" panose="00000700000000000000" pitchFamily="2" charset="-78"/>
              </a:rPr>
              <a:t>صاحب‏نظران گنجايش حافظه كوتاه مدت را 2+7 (هفت به علاوه، منهاي دو) مي‏دانند؛ يعني دست‏كم 5 حرف يا عدد و حداكثر 9 با ميانگين 7. گرچه مهم‏ترين علت فراموشي در حافظه كوتاه مدت اين است كه با ورود اطلاعات جديد، به دليل گنجايش كم آن، اطلاعات قبلي فراموش مي‏شود، اما عده‏اي از محققان معتقدند: گذشت زمان هم خود به خودموجب‏ازبين‏رفتن‏اطلاعات‏مي‏گردد</a:t>
            </a:r>
            <a:r>
              <a:rPr lang="en-US" dirty="0">
                <a:solidFill>
                  <a:schemeClr val="accent1">
                    <a:lumMod val="50000"/>
                  </a:schemeClr>
                </a:solidFill>
                <a:cs typeface="A  Mitra_2 (MRT)" panose="00000700000000000000" pitchFamily="2" charset="-78"/>
              </a:rPr>
              <a:t>.</a:t>
            </a:r>
          </a:p>
          <a:p>
            <a:pPr algn="r" rtl="1"/>
            <a:r>
              <a:rPr lang="ar-SA" dirty="0">
                <a:solidFill>
                  <a:schemeClr val="accent1">
                    <a:lumMod val="50000"/>
                  </a:schemeClr>
                </a:solidFill>
                <a:cs typeface="A  Mitra_2 (MRT)" panose="00000700000000000000" pitchFamily="2" charset="-78"/>
              </a:rPr>
              <a:t>با توجه به اينكه گنجايش حافظه كوتاه مدت محدود است، زماني كه اين گنجايش تكميل مي‏شود، اطلاعات قبلي بايد از آن خارج گردند تا اطلاعات تازه‏اي وارد آن شوند. به اين پديده «جانشيني اطلاعات» مي‏گويند. بنابراين، عامل مهم فراموش شدن مطالب از حافظه كوتاه مدت جانشين شدن مطالب جديد با آن مطالب است. از اين‏رو، اگر بخواهيم مطلبي را براي مدتي در حافظه كوتاه مدت نگه داريم، بايد آن را تكرار كنيم. اين تكرار از ورود مطالب تازه به اين حافظه جلوگيري به عمل مي‏آورد و مانع جانشيني مطالب جديد با مطالب موجود در حافظه مي‏شود</a:t>
            </a:r>
            <a:r>
              <a:rPr lang="en-US" dirty="0">
                <a:solidFill>
                  <a:schemeClr val="accent1">
                    <a:lumMod val="50000"/>
                  </a:schemeClr>
                </a:solidFill>
                <a:cs typeface="A  Mitra_2 (MRT)" panose="00000700000000000000" pitchFamily="2" charset="-78"/>
              </a:rPr>
              <a:t>.</a:t>
            </a:r>
            <a:endParaRPr lang="fa-IR" dirty="0">
              <a:solidFill>
                <a:schemeClr val="accent1">
                  <a:lumMod val="50000"/>
                </a:schemeClr>
              </a:solidFill>
              <a:cs typeface="A  Mitra_2 (MRT)" panose="00000700000000000000" pitchFamily="2" charset="-78"/>
            </a:endParaRPr>
          </a:p>
          <a:p>
            <a:pPr algn="r" rtl="1"/>
            <a:r>
              <a:rPr lang="ar-SA" dirty="0">
                <a:solidFill>
                  <a:schemeClr val="accent1">
                    <a:lumMod val="50000"/>
                  </a:schemeClr>
                </a:solidFill>
                <a:cs typeface="A  Mitra_2 (MRT)" panose="00000700000000000000" pitchFamily="2" charset="-78"/>
              </a:rPr>
              <a:t>به حافظه كوتاه مدت، حافظه «فعّال» هم مي‏گويند؛ زيرا اين حافظه با اطلاعاتي كه به طور فعّال در ذهن وجود دارند براي انتقال به حافظه دراز مدت سرو كار دارد. اين حافظه را مي‏توان حافظه «هوشيار» ناميد؛ زيرا فرد از تمام محتواي آن آگاه است</a:t>
            </a:r>
            <a:r>
              <a:rPr lang="en-US" dirty="0">
                <a:solidFill>
                  <a:schemeClr val="accent1">
                    <a:lumMod val="50000"/>
                  </a:schemeClr>
                </a:solidFill>
                <a:cs typeface="A  Mitra_2 (MRT)" panose="00000700000000000000" pitchFamily="2" charset="-78"/>
              </a:rPr>
              <a:t>.</a:t>
            </a:r>
          </a:p>
          <a:p>
            <a:pPr algn="r" rtl="1"/>
            <a:endParaRPr lang="en-US" dirty="0">
              <a:solidFill>
                <a:schemeClr val="accent1">
                  <a:lumMod val="50000"/>
                </a:schemeClr>
              </a:solidFill>
              <a:cs typeface="A  Mitra_2 (MRT)" panose="00000700000000000000" pitchFamily="2" charset="-78"/>
            </a:endParaRPr>
          </a:p>
        </p:txBody>
      </p:sp>
    </p:spTree>
    <p:extLst>
      <p:ext uri="{BB962C8B-B14F-4D97-AF65-F5344CB8AC3E}">
        <p14:creationId xmlns:p14="http://schemas.microsoft.com/office/powerpoint/2010/main" val="38915008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9AFD952-CA76-49C9-83B4-1334F6E258FF}"/>
              </a:ext>
            </a:extLst>
          </p:cNvPr>
          <p:cNvSpPr txBox="1"/>
          <p:nvPr/>
        </p:nvSpPr>
        <p:spPr>
          <a:xfrm>
            <a:off x="8877" y="692458"/>
            <a:ext cx="1354858" cy="523220"/>
          </a:xfrm>
          <a:prstGeom prst="rect">
            <a:avLst/>
          </a:prstGeom>
          <a:noFill/>
        </p:spPr>
        <p:txBody>
          <a:bodyPr wrap="none" rtlCol="0">
            <a:spAutoFit/>
          </a:bodyPr>
          <a:lstStyle/>
          <a:p>
            <a:r>
              <a:rPr lang="fa-IR" sz="2800" dirty="0">
                <a:solidFill>
                  <a:schemeClr val="bg1"/>
                </a:solidFill>
                <a:cs typeface="2  Titr" panose="00000700000000000000" pitchFamily="2" charset="-78"/>
              </a:rPr>
              <a:t>بلند مدت</a:t>
            </a:r>
            <a:endParaRPr lang="en-US" dirty="0">
              <a:solidFill>
                <a:schemeClr val="bg1"/>
              </a:solidFill>
              <a:cs typeface="2  Titr" panose="00000700000000000000" pitchFamily="2" charset="-78"/>
            </a:endParaRPr>
          </a:p>
        </p:txBody>
      </p:sp>
      <p:sp>
        <p:nvSpPr>
          <p:cNvPr id="4" name="TextBox 3">
            <a:extLst>
              <a:ext uri="{FF2B5EF4-FFF2-40B4-BE49-F238E27FC236}">
                <a16:creationId xmlns:a16="http://schemas.microsoft.com/office/drawing/2014/main" id="{DE4FEB2A-0795-4219-B7AF-0CC8B6FDBA23}"/>
              </a:ext>
            </a:extLst>
          </p:cNvPr>
          <p:cNvSpPr txBox="1"/>
          <p:nvPr/>
        </p:nvSpPr>
        <p:spPr>
          <a:xfrm>
            <a:off x="1651248" y="479393"/>
            <a:ext cx="10163232" cy="5324535"/>
          </a:xfrm>
          <a:prstGeom prst="rect">
            <a:avLst/>
          </a:prstGeom>
          <a:noFill/>
        </p:spPr>
        <p:txBody>
          <a:bodyPr wrap="square" rtlCol="0">
            <a:spAutoFit/>
          </a:bodyPr>
          <a:lstStyle/>
          <a:p>
            <a:pPr marL="342900" indent="-342900" algn="r" rtl="1">
              <a:buFont typeface="Arial" panose="020B0604020202020204" pitchFamily="34" charset="0"/>
              <a:buChar char="•"/>
            </a:pPr>
            <a:r>
              <a:rPr lang="ar-SA" sz="2000" dirty="0">
                <a:solidFill>
                  <a:srgbClr val="7030A0"/>
                </a:solidFill>
                <a:cs typeface="A  Mitra_2 (MRT)" panose="00000700000000000000" pitchFamily="2" charset="-78"/>
              </a:rPr>
              <a:t>مطالبي كه به حافظه كوتاه مدت انتقال داده مي‏شوند اگر تكرار گردند به حافظه بلند مدت انتقال مي‏يابند، وگرنه در مدت زمان كمي فراموش مي‏شوند. البته تكرار صرف مدّنظر نيست، بلكه منظور از تكرار نوعي ارتباط مطالب جديد با مطالب از قبل آموخته شده است. بنابراين، رمزگرداني در حافظه بلند مدت به صورت رمز معنايي است، برخلاف حافظه كوتاه مدت كه رمزگرداني به صورت رمز ديداري و شنيداري است. براي حافظه بلند مدت، هيچ محدوديتي وجود ندارد و هيچ‏گاه حافظه بلندمدت پر نمي‏شود، تا مثل حافظه كوتاه مدت نياز به آن باشد كه براي ورود مطالب جديد لازمه‏اش اين باشد كه مطالب قبلي حذف گردند</a:t>
            </a:r>
            <a:r>
              <a:rPr lang="en-US" sz="2000" dirty="0">
                <a:solidFill>
                  <a:srgbClr val="7030A0"/>
                </a:solidFill>
                <a:cs typeface="A  Mitra_2 (MRT)" panose="00000700000000000000" pitchFamily="2" charset="-78"/>
              </a:rPr>
              <a:t>.</a:t>
            </a:r>
          </a:p>
          <a:p>
            <a:pPr marL="342900" indent="-342900" algn="r" rtl="1">
              <a:buFont typeface="Arial" panose="020B0604020202020204" pitchFamily="34" charset="0"/>
              <a:buChar char="•"/>
            </a:pPr>
            <a:r>
              <a:rPr lang="ar-SA" sz="2000" dirty="0">
                <a:solidFill>
                  <a:srgbClr val="7030A0"/>
                </a:solidFill>
                <a:cs typeface="A  Mitra_2 (MRT)" panose="00000700000000000000" pitchFamily="2" charset="-78"/>
              </a:rPr>
              <a:t>دانشمندان معتقدند: چيزي به نام «فراموشي» در حافظه بلند مدت وجود ندارد، بلكه بايد علل به ياد نيامدن را جست‏وجو كنيم</a:t>
            </a:r>
            <a:r>
              <a:rPr lang="en-US" sz="2000" dirty="0">
                <a:solidFill>
                  <a:srgbClr val="7030A0"/>
                </a:solidFill>
                <a:cs typeface="A  Mitra_2 (MRT)" panose="00000700000000000000" pitchFamily="2" charset="-78"/>
              </a:rPr>
              <a:t>. </a:t>
            </a:r>
            <a:r>
              <a:rPr lang="ar-SA" sz="2000" i="1" dirty="0">
                <a:solidFill>
                  <a:srgbClr val="7030A0"/>
                </a:solidFill>
                <a:cs typeface="A  Mitra_2 (MRT)" panose="00000700000000000000" pitchFamily="2" charset="-78"/>
              </a:rPr>
              <a:t>لفتوس</a:t>
            </a:r>
            <a:r>
              <a:rPr lang="en-US" sz="2000" i="1" dirty="0">
                <a:solidFill>
                  <a:srgbClr val="7030A0"/>
                </a:solidFill>
                <a:cs typeface="A  Mitra_2 (MRT)" panose="00000700000000000000" pitchFamily="2" charset="-78"/>
              </a:rPr>
              <a:t> (</a:t>
            </a:r>
            <a:r>
              <a:rPr lang="en-US" sz="2000" dirty="0">
                <a:solidFill>
                  <a:srgbClr val="7030A0"/>
                </a:solidFill>
                <a:cs typeface="A  Mitra_2 (MRT)" panose="00000700000000000000" pitchFamily="2" charset="-78"/>
              </a:rPr>
              <a:t>Loftus) </a:t>
            </a:r>
            <a:r>
              <a:rPr lang="ar-SA" sz="2000" dirty="0">
                <a:solidFill>
                  <a:srgbClr val="7030A0"/>
                </a:solidFill>
                <a:cs typeface="A  Mitra_2 (MRT)" panose="00000700000000000000" pitchFamily="2" charset="-78"/>
              </a:rPr>
              <a:t>در رابطه با اهميت حافظه بلند مدت مي‏گويد: ما همه آگاهيم كه انسان‏ها مي‏توانند مقادير هنگفتي اطلاعات، كلمات، نام‏ها، صورت‏ها و مكان‏ها را به طور دايم يا نيمه دايم در مخزن درازمدت خود ذخيره كنند. بدون مخزن درازمدت، چيزي وجود نخواهد داشت؛ نه كتاب، نه تلويزيون، نه يادگيري و نه ارتباط؛ زيرا توانايي يادآوري گذشته است كه به ما امكان مي‏دهد تا به شكلي پويا با محيط خود كنش متقابل داشته باشيم</a:t>
            </a:r>
            <a:r>
              <a:rPr lang="en-US" sz="2000" dirty="0">
                <a:solidFill>
                  <a:srgbClr val="7030A0"/>
                </a:solidFill>
                <a:cs typeface="A  Mitra_2 (MRT)" panose="00000700000000000000" pitchFamily="2" charset="-78"/>
              </a:rPr>
              <a:t>.</a:t>
            </a:r>
            <a:r>
              <a:rPr lang="en-US" sz="2000" u="sng" baseline="30000" dirty="0">
                <a:solidFill>
                  <a:srgbClr val="7030A0"/>
                </a:solidFill>
                <a:cs typeface="A  Mitra_2 (MRT)" panose="00000700000000000000" pitchFamily="2" charset="-78"/>
                <a:hlinkClick r:id="rId2">
                  <a:extLst>
                    <a:ext uri="{A12FA001-AC4F-418D-AE19-62706E023703}">
                      <ahyp:hlinkClr xmlns:ahyp="http://schemas.microsoft.com/office/drawing/2018/hyperlinkcolor" val="tx"/>
                    </a:ext>
                  </a:extLst>
                </a:hlinkClick>
              </a:rPr>
              <a:t>11</a:t>
            </a:r>
            <a:endParaRPr lang="en-US" sz="2000" dirty="0">
              <a:solidFill>
                <a:srgbClr val="7030A0"/>
              </a:solidFill>
              <a:cs typeface="A  Mitra_2 (MRT)" panose="00000700000000000000" pitchFamily="2" charset="-78"/>
            </a:endParaRPr>
          </a:p>
          <a:p>
            <a:pPr marL="342900" indent="-342900" algn="r" rtl="1">
              <a:buFont typeface="Arial" panose="020B0604020202020204" pitchFamily="34" charset="0"/>
              <a:buChar char="•"/>
            </a:pPr>
            <a:r>
              <a:rPr lang="ar-SA" sz="2000" dirty="0">
                <a:solidFill>
                  <a:srgbClr val="7030A0"/>
                </a:solidFill>
                <a:cs typeface="A  Mitra_2 (MRT)" panose="00000700000000000000" pitchFamily="2" charset="-78"/>
              </a:rPr>
              <a:t>برخي از مطالب به دليل داشتن ارزش زياد، بدون تكرار و تمرين، رمزگذاري شده، در حافظه بلندمدت نگه‏داري مي‏شوند؛ مثلاً، وقتي انسان خبر ارزشمندي را يكباره مي‏شنود، هرگز احتياج به تكرار اين خبر براي جايگزين شدن آن در حافظه بلندمدت ندارد، بلكه صرف شنيدن خبر، خود عامل جاي گرفتن آن در حافظه بلندمدت است</a:t>
            </a:r>
            <a:r>
              <a:rPr lang="en-US" sz="2000" dirty="0">
                <a:solidFill>
                  <a:srgbClr val="7030A0"/>
                </a:solidFill>
                <a:cs typeface="A  Mitra_2 (MRT)" panose="00000700000000000000" pitchFamily="2" charset="-78"/>
              </a:rPr>
              <a:t>.</a:t>
            </a:r>
          </a:p>
          <a:p>
            <a:pPr marL="342900" indent="-342900" algn="r">
              <a:buFont typeface="Arial" panose="020B0604020202020204" pitchFamily="34" charset="0"/>
              <a:buChar char="•"/>
            </a:pPr>
            <a:r>
              <a:rPr lang="ar-SA" sz="2000" dirty="0">
                <a:solidFill>
                  <a:srgbClr val="7030A0"/>
                </a:solidFill>
                <a:cs typeface="A  Mitra_2 (MRT)" panose="00000700000000000000" pitchFamily="2" charset="-78"/>
              </a:rPr>
              <a:t>بيشتر رويدادهاي مهم، كه در زندگي تكرار مي‏شوند، به حافظه درازمدت انتقال مي‏يابند و بنابراين، مي‏توان از اين حافظه براي تفسير، طبقه‏بندي و پاسخ دادن به تجارب روزانه سود برد</a:t>
            </a:r>
            <a:r>
              <a:rPr lang="en-US" sz="2000" dirty="0">
                <a:solidFill>
                  <a:srgbClr val="7030A0"/>
                </a:solidFill>
                <a:cs typeface="A  Mitra_2 (MRT)" panose="00000700000000000000" pitchFamily="2" charset="-78"/>
              </a:rPr>
              <a:t>.</a:t>
            </a:r>
            <a:endParaRPr lang="en-US" sz="2800" dirty="0">
              <a:solidFill>
                <a:srgbClr val="7030A0"/>
              </a:solidFill>
              <a:cs typeface="A  Mitra_2 (MRT)" panose="00000700000000000000" pitchFamily="2" charset="-78"/>
            </a:endParaRPr>
          </a:p>
        </p:txBody>
      </p:sp>
    </p:spTree>
    <p:extLst>
      <p:ext uri="{BB962C8B-B14F-4D97-AF65-F5344CB8AC3E}">
        <p14:creationId xmlns:p14="http://schemas.microsoft.com/office/powerpoint/2010/main" val="37549356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9AFD952-CA76-49C9-83B4-1334F6E258FF}"/>
              </a:ext>
            </a:extLst>
          </p:cNvPr>
          <p:cNvSpPr txBox="1"/>
          <p:nvPr/>
        </p:nvSpPr>
        <p:spPr>
          <a:xfrm>
            <a:off x="221941" y="692458"/>
            <a:ext cx="1055097" cy="523220"/>
          </a:xfrm>
          <a:prstGeom prst="rect">
            <a:avLst/>
          </a:prstGeom>
          <a:noFill/>
        </p:spPr>
        <p:txBody>
          <a:bodyPr wrap="none" rtlCol="0">
            <a:spAutoFit/>
          </a:bodyPr>
          <a:lstStyle/>
          <a:p>
            <a:r>
              <a:rPr lang="fa-IR" sz="2800" dirty="0">
                <a:solidFill>
                  <a:schemeClr val="bg1"/>
                </a:solidFill>
                <a:cs typeface="2  Titr" panose="00000700000000000000" pitchFamily="2" charset="-78"/>
              </a:rPr>
              <a:t>سنجش</a:t>
            </a:r>
            <a:endParaRPr lang="en-US" dirty="0">
              <a:solidFill>
                <a:schemeClr val="bg1"/>
              </a:solidFill>
              <a:cs typeface="2  Titr" panose="00000700000000000000" pitchFamily="2" charset="-78"/>
            </a:endParaRPr>
          </a:p>
        </p:txBody>
      </p:sp>
      <p:sp>
        <p:nvSpPr>
          <p:cNvPr id="4" name="TextBox 3">
            <a:extLst>
              <a:ext uri="{FF2B5EF4-FFF2-40B4-BE49-F238E27FC236}">
                <a16:creationId xmlns:a16="http://schemas.microsoft.com/office/drawing/2014/main" id="{DE4FEB2A-0795-4219-B7AF-0CC8B6FDBA23}"/>
              </a:ext>
            </a:extLst>
          </p:cNvPr>
          <p:cNvSpPr txBox="1"/>
          <p:nvPr/>
        </p:nvSpPr>
        <p:spPr>
          <a:xfrm>
            <a:off x="1615737" y="1429304"/>
            <a:ext cx="10163232" cy="1200329"/>
          </a:xfrm>
          <a:prstGeom prst="rect">
            <a:avLst/>
          </a:prstGeom>
          <a:noFill/>
        </p:spPr>
        <p:txBody>
          <a:bodyPr wrap="square" rtlCol="0">
            <a:spAutoFit/>
          </a:bodyPr>
          <a:lstStyle/>
          <a:p>
            <a:pPr marL="342900" indent="-342900" algn="r" rtl="1">
              <a:buFont typeface="Arial" panose="020B0604020202020204" pitchFamily="34" charset="0"/>
              <a:buChar char="•"/>
            </a:pPr>
            <a:r>
              <a:rPr lang="fa-IR" sz="2400" dirty="0">
                <a:cs typeface="A  Mitra_2 (MRT)" panose="00000700000000000000" pitchFamily="2" charset="-78"/>
              </a:rPr>
              <a:t>یادآوری</a:t>
            </a:r>
          </a:p>
          <a:p>
            <a:pPr marL="342900" indent="-342900" algn="r" rtl="1">
              <a:buFont typeface="Arial" panose="020B0604020202020204" pitchFamily="34" charset="0"/>
              <a:buChar char="•"/>
            </a:pPr>
            <a:r>
              <a:rPr lang="fa-IR" sz="2400" dirty="0">
                <a:cs typeface="A  Mitra_2 (MRT)" panose="00000700000000000000" pitchFamily="2" charset="-78"/>
              </a:rPr>
              <a:t>بازشناسی</a:t>
            </a:r>
          </a:p>
          <a:p>
            <a:pPr marL="342900" indent="-342900" algn="r" rtl="1">
              <a:buFont typeface="Arial" panose="020B0604020202020204" pitchFamily="34" charset="0"/>
              <a:buChar char="•"/>
            </a:pPr>
            <a:r>
              <a:rPr lang="fa-IR" sz="2400" dirty="0">
                <a:cs typeface="A  Mitra_2 (MRT)" panose="00000700000000000000" pitchFamily="2" charset="-78"/>
              </a:rPr>
              <a:t>حفظ کردن مجدد</a:t>
            </a:r>
            <a:endParaRPr lang="en-US" sz="2400" dirty="0">
              <a:cs typeface="A  Mitra_2 (MRT)" panose="00000700000000000000" pitchFamily="2" charset="-78"/>
            </a:endParaRPr>
          </a:p>
        </p:txBody>
      </p:sp>
      <p:pic>
        <p:nvPicPr>
          <p:cNvPr id="5" name="Picture 4">
            <a:extLst>
              <a:ext uri="{FF2B5EF4-FFF2-40B4-BE49-F238E27FC236}">
                <a16:creationId xmlns:a16="http://schemas.microsoft.com/office/drawing/2014/main" id="{2F350B2B-569D-4EC7-B9F7-9289FDF4940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59722" y="796576"/>
            <a:ext cx="4410584" cy="463212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19126188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9AFD952-CA76-49C9-83B4-1334F6E258FF}"/>
              </a:ext>
            </a:extLst>
          </p:cNvPr>
          <p:cNvSpPr txBox="1"/>
          <p:nvPr/>
        </p:nvSpPr>
        <p:spPr>
          <a:xfrm>
            <a:off x="221941" y="692458"/>
            <a:ext cx="1223412" cy="523220"/>
          </a:xfrm>
          <a:prstGeom prst="rect">
            <a:avLst/>
          </a:prstGeom>
          <a:noFill/>
        </p:spPr>
        <p:txBody>
          <a:bodyPr wrap="none" rtlCol="0">
            <a:spAutoFit/>
          </a:bodyPr>
          <a:lstStyle/>
          <a:p>
            <a:r>
              <a:rPr lang="fa-IR" sz="2800" dirty="0">
                <a:solidFill>
                  <a:schemeClr val="bg1"/>
                </a:solidFill>
                <a:cs typeface="2  Titr" panose="00000700000000000000" pitchFamily="2" charset="-78"/>
              </a:rPr>
              <a:t>یاداوری</a:t>
            </a:r>
            <a:endParaRPr lang="en-US" dirty="0">
              <a:solidFill>
                <a:schemeClr val="bg1"/>
              </a:solidFill>
              <a:cs typeface="2  Titr" panose="00000700000000000000" pitchFamily="2" charset="-78"/>
            </a:endParaRPr>
          </a:p>
        </p:txBody>
      </p:sp>
      <p:sp>
        <p:nvSpPr>
          <p:cNvPr id="4" name="TextBox 3">
            <a:extLst>
              <a:ext uri="{FF2B5EF4-FFF2-40B4-BE49-F238E27FC236}">
                <a16:creationId xmlns:a16="http://schemas.microsoft.com/office/drawing/2014/main" id="{DE4FEB2A-0795-4219-B7AF-0CC8B6FDBA23}"/>
              </a:ext>
            </a:extLst>
          </p:cNvPr>
          <p:cNvSpPr txBox="1"/>
          <p:nvPr/>
        </p:nvSpPr>
        <p:spPr>
          <a:xfrm>
            <a:off x="1615737" y="1429304"/>
            <a:ext cx="10163232" cy="2677656"/>
          </a:xfrm>
          <a:prstGeom prst="rect">
            <a:avLst/>
          </a:prstGeom>
          <a:noFill/>
        </p:spPr>
        <p:txBody>
          <a:bodyPr wrap="square" rtlCol="0">
            <a:spAutoFit/>
          </a:bodyPr>
          <a:lstStyle/>
          <a:p>
            <a:pPr algn="r" rtl="1"/>
            <a:r>
              <a:rPr lang="ar-SA" sz="2400" dirty="0">
                <a:cs typeface="A  Mitra_2 (MRT)" panose="00000700000000000000" pitchFamily="2" charset="-78"/>
              </a:rPr>
              <a:t>در اين روش، از آزمودني خواسته مي‏شود تا فهرستي از نام‏ها، ارقام، اشكال و تصاوير، موضوع‏ها و مانند آنها را حفظ كند و پس از گذشت مدت مشخصي، آنها را به ياد آورد. تعداد مطالب به ياد مانده مي‏تواند درجه حافظه را نشان دهد. البته لازم به ذكر است كه اين مطالب ياد گرفته شده بايد براي اولين بار باشد كه فرد با آن مواجه مي‏گردد؛ زيرا اگر با مطالب قبلي ياد گرفته شده ارتباط داشته باشد پيوند مطالب قبلي با فعلي و كمك گرفتن از حافظه بلندمدت، يادآوري را ساده مي‏نمايد. بنابراين، از مطالب تازه و جديد استفاده مي‏شود؛ مانند هجاهاي بي‏معنا كه ابينگهاوس استفاده مي‏كرد</a:t>
            </a:r>
            <a:endParaRPr lang="en-US" sz="3200" dirty="0">
              <a:cs typeface="A  Mitra_2 (MRT)" panose="00000700000000000000" pitchFamily="2" charset="-78"/>
            </a:endParaRPr>
          </a:p>
        </p:txBody>
      </p:sp>
      <p:pic>
        <p:nvPicPr>
          <p:cNvPr id="5" name="Picture 4">
            <a:extLst>
              <a:ext uri="{FF2B5EF4-FFF2-40B4-BE49-F238E27FC236}">
                <a16:creationId xmlns:a16="http://schemas.microsoft.com/office/drawing/2014/main" id="{01562C31-9259-4663-B1B7-7A59DEA76B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85605" y="3951487"/>
            <a:ext cx="3313175" cy="2526779"/>
          </a:xfrm>
          <a:prstGeom prst="rect">
            <a:avLst/>
          </a:prstGeom>
        </p:spPr>
      </p:pic>
    </p:spTree>
    <p:extLst>
      <p:ext uri="{BB962C8B-B14F-4D97-AF65-F5344CB8AC3E}">
        <p14:creationId xmlns:p14="http://schemas.microsoft.com/office/powerpoint/2010/main" val="22616617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9AFD952-CA76-49C9-83B4-1334F6E258FF}"/>
              </a:ext>
            </a:extLst>
          </p:cNvPr>
          <p:cNvSpPr txBox="1"/>
          <p:nvPr/>
        </p:nvSpPr>
        <p:spPr>
          <a:xfrm>
            <a:off x="53264" y="692458"/>
            <a:ext cx="1391728" cy="523220"/>
          </a:xfrm>
          <a:prstGeom prst="rect">
            <a:avLst/>
          </a:prstGeom>
          <a:noFill/>
        </p:spPr>
        <p:txBody>
          <a:bodyPr wrap="none" rtlCol="0">
            <a:spAutoFit/>
          </a:bodyPr>
          <a:lstStyle/>
          <a:p>
            <a:r>
              <a:rPr lang="fa-IR" sz="2800" dirty="0">
                <a:solidFill>
                  <a:schemeClr val="bg1"/>
                </a:solidFill>
                <a:cs typeface="2  Titr" panose="00000700000000000000" pitchFamily="2" charset="-78"/>
              </a:rPr>
              <a:t>بازشناسی</a:t>
            </a:r>
            <a:endParaRPr lang="en-US" dirty="0">
              <a:solidFill>
                <a:schemeClr val="bg1"/>
              </a:solidFill>
              <a:cs typeface="2  Titr" panose="00000700000000000000" pitchFamily="2" charset="-78"/>
            </a:endParaRPr>
          </a:p>
        </p:txBody>
      </p:sp>
      <p:sp>
        <p:nvSpPr>
          <p:cNvPr id="4" name="TextBox 3">
            <a:extLst>
              <a:ext uri="{FF2B5EF4-FFF2-40B4-BE49-F238E27FC236}">
                <a16:creationId xmlns:a16="http://schemas.microsoft.com/office/drawing/2014/main" id="{DE4FEB2A-0795-4219-B7AF-0CC8B6FDBA23}"/>
              </a:ext>
            </a:extLst>
          </p:cNvPr>
          <p:cNvSpPr txBox="1"/>
          <p:nvPr/>
        </p:nvSpPr>
        <p:spPr>
          <a:xfrm>
            <a:off x="1615737" y="1429304"/>
            <a:ext cx="10163232" cy="1815882"/>
          </a:xfrm>
          <a:prstGeom prst="rect">
            <a:avLst/>
          </a:prstGeom>
          <a:noFill/>
        </p:spPr>
        <p:txBody>
          <a:bodyPr wrap="square" rtlCol="0">
            <a:spAutoFit/>
          </a:bodyPr>
          <a:lstStyle/>
          <a:p>
            <a:pPr algn="r" rtl="1"/>
            <a:r>
              <a:rPr lang="ar-SA" sz="2800" dirty="0">
                <a:solidFill>
                  <a:srgbClr val="0070C0"/>
                </a:solidFill>
                <a:cs typeface="A  Mitra_2 (MRT)" panose="00000700000000000000" pitchFamily="2" charset="-78"/>
              </a:rPr>
              <a:t>در اين روش، به آزمودني مجموعه‏اي از ارقام، نام‏ها، كلمات، اشكال، تصاوير و مانند آن را نشان مي‏دهند و پس از مدتي از او مي‏خواهند در بين مطالب جديد، چيزهايي را كه ديده است تشخيص دهد؛ مانند سؤالات تستي در امتحان كه دانشجو بايد گزينه درست را، كه پيش‏تر مطالعه كرده است، از بين گزينه‏هاي غلط بازشناسي كند</a:t>
            </a:r>
            <a:endParaRPr lang="en-US" sz="3600" dirty="0">
              <a:solidFill>
                <a:srgbClr val="0070C0"/>
              </a:solidFill>
              <a:cs typeface="A  Mitra_2 (MRT)" panose="00000700000000000000" pitchFamily="2" charset="-78"/>
            </a:endParaRPr>
          </a:p>
        </p:txBody>
      </p:sp>
      <p:pic>
        <p:nvPicPr>
          <p:cNvPr id="5" name="Picture 4">
            <a:extLst>
              <a:ext uri="{FF2B5EF4-FFF2-40B4-BE49-F238E27FC236}">
                <a16:creationId xmlns:a16="http://schemas.microsoft.com/office/drawing/2014/main" id="{B215851A-5379-4937-B227-B73E9193B08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1" y="3269313"/>
            <a:ext cx="4497510" cy="3368791"/>
          </a:xfrm>
          <a:prstGeom prst="rect">
            <a:avLst/>
          </a:prstGeom>
        </p:spPr>
      </p:pic>
    </p:spTree>
    <p:extLst>
      <p:ext uri="{BB962C8B-B14F-4D97-AF65-F5344CB8AC3E}">
        <p14:creationId xmlns:p14="http://schemas.microsoft.com/office/powerpoint/2010/main" val="1487719230"/>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