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notesMasterIdLst>
    <p:notesMasterId r:id="rId31"/>
  </p:notesMasterIdLst>
  <p:sldIdLst>
    <p:sldId id="256" r:id="rId2"/>
    <p:sldId id="273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9E8FC7-C036-467B-943B-90564D75B89A}">
          <p14:sldIdLst>
            <p14:sldId id="256"/>
          </p14:sldIdLst>
        </p14:section>
        <p14:section name="Untitled Section" id="{66A25D58-CF21-4C94-84F1-BEAACE9D73FD}">
          <p14:sldIdLst>
            <p14:sldId id="273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06" autoAdjust="0"/>
    <p:restoredTop sz="94660"/>
  </p:normalViewPr>
  <p:slideViewPr>
    <p:cSldViewPr snapToGrid="0">
      <p:cViewPr>
        <p:scale>
          <a:sx n="70" d="100"/>
          <a:sy n="70" d="100"/>
        </p:scale>
        <p:origin x="-10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9A1FC-99FD-4A11-840E-E6FA4F04481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2857C-41C3-4A34-A146-EC78475C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7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CBF3-3279-41C3-83DA-FEBB03C41DC9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6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FF4-A70C-447D-8E3C-EF750F39FE87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3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F640-CF7B-4269-8A5A-B8E9A1EE888E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7480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66D0-741F-4F3F-82F8-9364AB72A206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70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8897-0F56-42E9-ACDA-B6E4B889DC9B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5415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E912-B2D1-4184-A384-E4CE101C036A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33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AB54-C190-478C-91E0-086BDA58A46B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8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FDD-64EC-4C14-8C3B-E89845D77554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6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EC99-70EE-4D0E-9AF0-1F9E2CD4E592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9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23AA-A433-4BD3-B0B4-C5A922F2CBD4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9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49D7-C124-4F50-9089-6D6227E61463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4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5A44-B0D8-4AC5-97D3-84162EEF3A95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3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55F5-BD2F-45B3-BF69-1C5D4E2C89A1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0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37F7-05DC-4403-AECE-A9550936DC7B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6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53B2-C947-4984-93B7-FE6AB0E01132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5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E49E-DE55-4A83-B9EF-16B831CEE4D6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3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C562-4170-4AAE-837C-56D2D94C2D5D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1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68" y="802888"/>
            <a:ext cx="5547732" cy="51964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5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66419" y="244612"/>
            <a:ext cx="1781257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a-IR" sz="2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Nazanin" panose="00000400000000000000"/>
              </a:rPr>
              <a:t>اهداف رشد حرکتی: </a:t>
            </a:r>
            <a:endParaRPr lang="fa-IR" sz="2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Nazanin" panose="000004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3457" y="6835971"/>
            <a:ext cx="7519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1</a:t>
            </a:r>
            <a:endParaRPr lang="fa-IR" sz="2400" dirty="0">
              <a:cs typeface="B Nazanin" panose="00000400000000000000" pitchFamily="2" charset="-78"/>
            </a:endParaRPr>
          </a:p>
          <a:p>
            <a:pPr algn="r"/>
            <a:r>
              <a:rPr lang="fa-IR" dirty="0" smtClean="0">
                <a:cs typeface="B Nazanin" panose="00000400000000000000" pitchFamily="2" charset="-78"/>
              </a:rPr>
              <a:t>.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0021" y="1039258"/>
            <a:ext cx="3342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رشد حرکتی دارای چهار هدف زیر است: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51312" y="1980652"/>
            <a:ext cx="48494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 smtClean="0"/>
              <a:t> 1.</a:t>
            </a:r>
            <a:r>
              <a:rPr lang="fa-IR" sz="2400" dirty="0" smtClean="0">
                <a:cs typeface="B Nazanin" panose="00000400000000000000" pitchFamily="2" charset="-78"/>
              </a:rPr>
              <a:t>کنترل حرکات عضالت بزرگ (درشت): حرکت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دادن اندامهای بزرگ بدن، بهویژه بازوان و پاها به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آرامی و بهصورت کنترل شده؛</a:t>
            </a:r>
          </a:p>
          <a:p>
            <a:pPr algn="r"/>
            <a:endParaRPr lang="fa-IR" sz="2400" dirty="0" smtClean="0">
              <a:cs typeface="B Nazanin" panose="00000400000000000000" pitchFamily="2" charset="-78"/>
            </a:endParaRP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 2.کنترل حرکات عضالت کوچک(ظریف): استفاده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از ماهیچه های کوچک دست و مچ دست با مهارت</a:t>
            </a:r>
            <a:r>
              <a:rPr lang="fa-IR" sz="2400" dirty="0" smtClean="0"/>
              <a:t>؛</a:t>
            </a:r>
            <a:endParaRPr lang="fa-IR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1980652"/>
            <a:ext cx="43683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3. </a:t>
            </a:r>
            <a:r>
              <a:rPr lang="fa-IR" sz="2400" dirty="0">
                <a:cs typeface="B Nazanin" panose="00000400000000000000" pitchFamily="2" charset="-78"/>
              </a:rPr>
              <a:t>برقراری هماهنگی بین عضالت مانند عضالت</a:t>
            </a:r>
          </a:p>
          <a:p>
            <a:pPr algn="r"/>
            <a:r>
              <a:rPr lang="fa-IR" sz="2400" dirty="0">
                <a:cs typeface="B Nazanin" panose="00000400000000000000" pitchFamily="2" charset="-78"/>
              </a:rPr>
              <a:t>چشم و دست، چشم و پا و ... ؛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4. </a:t>
            </a:r>
            <a:r>
              <a:rPr lang="fa-IR" sz="2400" dirty="0">
                <a:cs typeface="B Nazanin" panose="00000400000000000000" pitchFamily="2" charset="-78"/>
              </a:rPr>
              <a:t>انجام حرکات تعادلی مانند لی </a:t>
            </a:r>
            <a:r>
              <a:rPr lang="fa-IR" sz="2400" dirty="0" smtClean="0">
                <a:cs typeface="B Nazanin" panose="00000400000000000000" pitchFamily="2" charset="-78"/>
              </a:rPr>
              <a:t>لی کردن</a:t>
            </a:r>
            <a:r>
              <a:rPr lang="fa-IR" sz="2400" dirty="0">
                <a:cs typeface="B Nazanin" panose="00000400000000000000" pitchFamily="2" charset="-78"/>
              </a:rPr>
              <a:t>، پریدن و ... .</a:t>
            </a:r>
          </a:p>
          <a:p>
            <a:pPr algn="r"/>
            <a:r>
              <a:rPr lang="fa-IR" sz="2400" dirty="0">
                <a:cs typeface="B Nazanin" panose="00000400000000000000" pitchFamily="2" charset="-78"/>
              </a:rPr>
              <a:t>به تصاویر زیر با دقت نگاه کنید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20" y="4658308"/>
            <a:ext cx="5853584" cy="2069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43489" y="586161"/>
            <a:ext cx="2404826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a-IR" sz="2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Nazanin" panose="00000400000000000000"/>
              </a:rPr>
              <a:t>اصول رشد جسمی_حرکتی: </a:t>
            </a:r>
            <a:endParaRPr lang="fa-IR" sz="2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Nazanin" panose="000004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2315" y="156161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در تمام مهارتهای حرکتی، اصولی وجود دارد که</a:t>
            </a:r>
          </a:p>
          <a:p>
            <a:pPr algn="r"/>
            <a:r>
              <a:rPr lang="fa-IR" sz="2400" dirty="0">
                <a:cs typeface="B Nazanin" panose="00000400000000000000" pitchFamily="2" charset="-78"/>
              </a:rPr>
              <a:t>بیشتر آنها در </a:t>
            </a:r>
            <a:r>
              <a:rPr lang="fa-IR" sz="2400" dirty="0" smtClean="0">
                <a:cs typeface="B Nazanin" panose="00000400000000000000" pitchFamily="2" charset="-78"/>
              </a:rPr>
              <a:t>جنبه های </a:t>
            </a:r>
            <a:r>
              <a:rPr lang="fa-IR" sz="2400" dirty="0">
                <a:cs typeface="B Nazanin" panose="00000400000000000000" pitchFamily="2" charset="-78"/>
              </a:rPr>
              <a:t>دیگر رشد نیز حاکم است و</a:t>
            </a:r>
          </a:p>
          <a:p>
            <a:pPr algn="r"/>
            <a:r>
              <a:rPr lang="fa-IR" sz="2400" dirty="0">
                <a:cs typeface="B Nazanin" panose="00000400000000000000" pitchFamily="2" charset="-78"/>
              </a:rPr>
              <a:t>توجه به آنها ضروری است.</a:t>
            </a:r>
          </a:p>
        </p:txBody>
      </p:sp>
      <p:sp>
        <p:nvSpPr>
          <p:cNvPr id="5" name="Rectangle 4"/>
          <p:cNvSpPr/>
          <p:nvPr/>
        </p:nvSpPr>
        <p:spPr>
          <a:xfrm>
            <a:off x="6689363" y="2982724"/>
            <a:ext cx="2258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الگوی سری _دمی</a:t>
            </a:r>
            <a:r>
              <a:rPr lang="fa-I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1921" y="3639614"/>
            <a:ext cx="76563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براساس این اصل، </a:t>
            </a:r>
            <a:r>
              <a:rPr lang="fa-IR" sz="2400" dirty="0" smtClean="0">
                <a:cs typeface="B Nazanin" panose="00000400000000000000" pitchFamily="2" charset="-78"/>
              </a:rPr>
              <a:t>رشد حرکت قسمت های بالایی بدن </a:t>
            </a:r>
            <a:r>
              <a:rPr lang="fa-IR" sz="2400" dirty="0">
                <a:cs typeface="B Nazanin" panose="00000400000000000000" pitchFamily="2" charset="-78"/>
              </a:rPr>
              <a:t>مانند سر و گردن بر</a:t>
            </a:r>
          </a:p>
          <a:p>
            <a:pPr algn="r"/>
            <a:r>
              <a:rPr lang="fa-IR" sz="2400" dirty="0">
                <a:cs typeface="B Nazanin" panose="00000400000000000000" pitchFamily="2" charset="-78"/>
              </a:rPr>
              <a:t>رشد و حرکت </a:t>
            </a:r>
            <a:r>
              <a:rPr lang="fa-IR" sz="2400" dirty="0" smtClean="0">
                <a:cs typeface="B Nazanin" panose="00000400000000000000" pitchFamily="2" charset="-78"/>
              </a:rPr>
              <a:t>قسمت های </a:t>
            </a:r>
            <a:r>
              <a:rPr lang="fa-IR" sz="2400" dirty="0">
                <a:cs typeface="B Nazanin" panose="00000400000000000000" pitchFamily="2" charset="-78"/>
              </a:rPr>
              <a:t>پایین بدن مانند دست</a:t>
            </a:r>
          </a:p>
          <a:p>
            <a:pPr algn="r"/>
            <a:r>
              <a:rPr lang="fa-IR" sz="2400" dirty="0">
                <a:cs typeface="B Nazanin" panose="00000400000000000000" pitchFamily="2" charset="-78"/>
              </a:rPr>
              <a:t>و پا تقدم دارد. این اصل هم بر کل اندامهای بدن</a:t>
            </a:r>
          </a:p>
          <a:p>
            <a:pPr algn="r"/>
            <a:r>
              <a:rPr lang="fa-IR" sz="2400" dirty="0">
                <a:cs typeface="B Nazanin" panose="00000400000000000000" pitchFamily="2" charset="-78"/>
              </a:rPr>
              <a:t>حاکم است ـ مثالً نوزادی که در اوایل تولد روی</a:t>
            </a:r>
          </a:p>
          <a:p>
            <a:pPr algn="r"/>
            <a:r>
              <a:rPr lang="fa-IR" sz="2400" dirty="0">
                <a:cs typeface="B Nazanin" panose="00000400000000000000" pitchFamily="2" charset="-78"/>
              </a:rPr>
              <a:t>زمین خوابیده، میتواند سر خود را باال بگیرد ـ و هم</a:t>
            </a:r>
          </a:p>
          <a:p>
            <a:pPr algn="r"/>
            <a:r>
              <a:rPr lang="fa-IR" sz="2400" dirty="0">
                <a:cs typeface="B Nazanin" panose="00000400000000000000" pitchFamily="2" charset="-78"/>
              </a:rPr>
              <a:t>هر عضو خاص را نیز شامل میشود ـ مثالً در سر،</a:t>
            </a:r>
          </a:p>
          <a:p>
            <a:pPr algn="r"/>
            <a:r>
              <a:rPr lang="fa-IR" sz="2400" dirty="0">
                <a:cs typeface="B Nazanin" panose="00000400000000000000" pitchFamily="2" charset="-78"/>
              </a:rPr>
              <a:t>حرکات چشم بر حرکات فک تقدم دارد.</a:t>
            </a:r>
          </a:p>
        </p:txBody>
      </p:sp>
    </p:spTree>
    <p:extLst>
      <p:ext uri="{BB962C8B-B14F-4D97-AF65-F5344CB8AC3E}">
        <p14:creationId xmlns:p14="http://schemas.microsoft.com/office/powerpoint/2010/main" val="21863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64439" y="473838"/>
            <a:ext cx="2801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الگـوی مرکـزی_جـانبی</a:t>
            </a:r>
            <a:r>
              <a:rPr lang="fa-I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0059" y="1421094"/>
            <a:ext cx="7506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بـر اساس الگـوی مرکزی ـ جانبی، رشد حرکات </a:t>
            </a:r>
            <a:r>
              <a:rPr lang="fa-IR" sz="2400" dirty="0" smtClean="0">
                <a:cs typeface="B Nazanin" panose="00000400000000000000" pitchFamily="2" charset="-78"/>
              </a:rPr>
              <a:t>قسمت های </a:t>
            </a:r>
            <a:r>
              <a:rPr lang="fa-IR" sz="2400" dirty="0">
                <a:cs typeface="B Nazanin" panose="00000400000000000000" pitchFamily="2" charset="-78"/>
              </a:rPr>
              <a:t>مرکزی بدن بر رشد </a:t>
            </a:r>
            <a:r>
              <a:rPr lang="fa-IR" sz="2400" dirty="0" smtClean="0">
                <a:cs typeface="B Nazanin" panose="00000400000000000000" pitchFamily="2" charset="-78"/>
              </a:rPr>
              <a:t>قسمت های </a:t>
            </a:r>
            <a:r>
              <a:rPr lang="fa-IR" sz="2400" dirty="0">
                <a:cs typeface="B Nazanin" panose="00000400000000000000" pitchFamily="2" charset="-78"/>
              </a:rPr>
              <a:t>پیرامونی آن، تقدم دارد. کنترل تنه و بازوها معموالً بر کنترل </a:t>
            </a:r>
            <a:r>
              <a:rPr lang="fa-IR" sz="2400" dirty="0" smtClean="0">
                <a:cs typeface="B Nazanin" panose="00000400000000000000" pitchFamily="2" charset="-78"/>
              </a:rPr>
              <a:t>دست ها </a:t>
            </a:r>
            <a:r>
              <a:rPr lang="fa-IR" sz="2400" dirty="0">
                <a:cs typeface="B Nazanin" panose="00000400000000000000" pitchFamily="2" charset="-78"/>
              </a:rPr>
              <a:t>و انگشتان، پیشی میگیرد. وجود این الگو سبب میشود که فعالیتهای مربوط به عضالت پیرامونی، همچون نوشتن با تأخیر بیشتری صورت پذیرد.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480918" y="3213205"/>
            <a:ext cx="1968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 الگوی </a:t>
            </a:r>
            <a:r>
              <a:rPr lang="fa-I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کلی_جزئی</a:t>
            </a:r>
            <a:r>
              <a:rPr lang="fa-I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0059" y="4033335"/>
            <a:ext cx="72896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در مسیر رشد حرکتی، ابتدا حرکات کلی و عمومی بدن مشاهده میشود و </a:t>
            </a:r>
            <a:r>
              <a:rPr lang="fa-IR" sz="2400" dirty="0" smtClean="0">
                <a:cs typeface="B Nazanin" panose="00000400000000000000" pitchFamily="2" charset="-78"/>
              </a:rPr>
              <a:t>به تدریج</a:t>
            </a:r>
            <a:r>
              <a:rPr lang="fa-IR" sz="2400" dirty="0">
                <a:cs typeface="B Nazanin" panose="00000400000000000000" pitchFamily="2" charset="-78"/>
              </a:rPr>
              <a:t>، این نوع فعالیت به حرکات </a:t>
            </a:r>
            <a:r>
              <a:rPr lang="fa-IR" sz="2400" dirty="0" smtClean="0">
                <a:cs typeface="B Nazanin" panose="00000400000000000000" pitchFamily="2" charset="-78"/>
              </a:rPr>
              <a:t>جزئی تر </a:t>
            </a:r>
            <a:r>
              <a:rPr lang="fa-IR" sz="2400" dirty="0">
                <a:cs typeface="B Nazanin" panose="00000400000000000000" pitchFamily="2" charset="-78"/>
              </a:rPr>
              <a:t>تبدیل میشود. </a:t>
            </a:r>
            <a:r>
              <a:rPr lang="fa-IR" sz="2400" dirty="0" smtClean="0">
                <a:cs typeface="B Nazanin" panose="00000400000000000000" pitchFamily="2" charset="-78"/>
              </a:rPr>
              <a:t>به عنوان </a:t>
            </a:r>
            <a:r>
              <a:rPr lang="fa-IR" sz="2400" dirty="0">
                <a:cs typeface="B Nazanin" panose="00000400000000000000" pitchFamily="2" charset="-78"/>
              </a:rPr>
              <a:t>مثال، نوشتن، فعالیتی است که مستقیماً به انگشتان، مچ دست و بازوها مربوط میشود، اما کودکی که در ابتدای این راه است برای انجام فعالیت نوشتن، کل بدن خود را حرکت میدهد، زبانش را در میآورد و پاهایش را حرکت میدهد، </a:t>
            </a:r>
            <a:r>
              <a:rPr lang="en-US" sz="2400" dirty="0" smtClean="0">
                <a:cs typeface="B Nazanin" panose="00000400000000000000" pitchFamily="2" charset="-78"/>
              </a:rPr>
              <a:t>  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در طی کسب مهارت نوشتن</a:t>
            </a:r>
            <a:r>
              <a:rPr lang="fa-IR" sz="2400" dirty="0">
                <a:cs typeface="B Nazanin" panose="00000400000000000000" pitchFamily="2" charset="-78"/>
              </a:rPr>
              <a:t>، کمکم از این </a:t>
            </a:r>
            <a:r>
              <a:rPr lang="fa-IR" sz="2400" dirty="0" smtClean="0">
                <a:cs typeface="B Nazanin" panose="00000400000000000000" pitchFamily="2" charset="-78"/>
              </a:rPr>
              <a:t>فعالیت های </a:t>
            </a:r>
            <a:r>
              <a:rPr lang="fa-IR" sz="2400" dirty="0">
                <a:cs typeface="B Nazanin" panose="00000400000000000000" pitchFamily="2" charset="-78"/>
              </a:rPr>
              <a:t>زاید کاسته شده، فقط همان عضو خاص را به کار میگیرد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05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94142" y="473839"/>
            <a:ext cx="4278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الگوی رشد </a:t>
            </a:r>
            <a:r>
              <a:rPr lang="fa-I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ماهیچـ های </a:t>
            </a:r>
            <a:r>
              <a:rPr lang="fa-I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بـزرگ بـه کـوچک: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7802" y="1464060"/>
            <a:ext cx="7165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بر اساس این اصل، ماهیچههای بزرگ دست و پا، زودتر شروع به فعالیت میکنند. بنابر این حرکات مربوط به آنها، زودتر از حرکات ماهیچههای کوچک همچون ماهیچههای انگشتان و چهره آغاز میشود.</a:t>
            </a:r>
          </a:p>
        </p:txBody>
      </p:sp>
      <p:sp>
        <p:nvSpPr>
          <p:cNvPr id="5" name="Rectangle 4"/>
          <p:cNvSpPr/>
          <p:nvPr/>
        </p:nvSpPr>
        <p:spPr>
          <a:xfrm>
            <a:off x="7776341" y="3135152"/>
            <a:ext cx="139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نظم و توالی: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5169" y="4019897"/>
            <a:ext cx="67677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مسیر رشد حرکتی نیز، مانند رشد بدنی از نظم خاصی پیروی میکند، کودک اول </a:t>
            </a:r>
            <a:r>
              <a:rPr lang="fa-IR" sz="2400" dirty="0" smtClean="0">
                <a:cs typeface="B Nazanin" panose="00000400000000000000" pitchFamily="2" charset="-78"/>
              </a:rPr>
              <a:t>می نشیند </a:t>
            </a:r>
            <a:r>
              <a:rPr lang="fa-IR" sz="2400" dirty="0">
                <a:cs typeface="B Nazanin" panose="00000400000000000000" pitchFamily="2" charset="-78"/>
              </a:rPr>
              <a:t>و بعد قادر به ایستادن میشود. در گرفتن اشیا ابتدا از کف دست استفاده میکند و سپس انگشتان را بهکار میگیرد. البته ممکن است کودکی یکی دو مرحله را بهطور جهشی بگذراند و نسبت به کودکان دیگر زودتر دست به فعالیتی بزند، اما چنین نیست که نظم مراحل را بههم بزند و مثالً اول راه برود و بعد قدرت نشستن پیدا کند</a:t>
            </a:r>
          </a:p>
        </p:txBody>
      </p:sp>
    </p:spTree>
    <p:extLst>
      <p:ext uri="{BB962C8B-B14F-4D97-AF65-F5344CB8AC3E}">
        <p14:creationId xmlns:p14="http://schemas.microsoft.com/office/powerpoint/2010/main" val="14901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43935" y="446543"/>
            <a:ext cx="239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تفاوتهای فردی کودکان: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6722" y="1249278"/>
            <a:ext cx="6734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کودکان از نظر رشد جسمیـ حرکتی با یکدیگر تفاوت دارند؛ مثالً ممکن است کودکی زودتر از یکسالگی بایستد و کودک دیگری دیرتر. تفاوتهای فردی امری طبیعی است و نباید کودکان را با یکدیگر مقایسه کرد.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3935" y="2792484"/>
            <a:ext cx="2573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ارتباط رشد با سن کودک: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4745" y="393430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رشد </a:t>
            </a:r>
            <a:r>
              <a:rPr lang="fa-IR" sz="2400" dirty="0" smtClean="0">
                <a:cs typeface="B Nazanin" panose="00000400000000000000" pitchFamily="2" charset="-78"/>
              </a:rPr>
              <a:t>جسمی حرکتی </a:t>
            </a:r>
            <a:r>
              <a:rPr lang="fa-IR" sz="2400" dirty="0">
                <a:cs typeface="B Nazanin" panose="00000400000000000000" pitchFamily="2" charset="-78"/>
              </a:rPr>
              <a:t>با سن کودک ارتباط دارد کودکان در سنین مختلف </a:t>
            </a:r>
            <a:r>
              <a:rPr lang="fa-IR" sz="2400" dirty="0" smtClean="0">
                <a:cs typeface="B Nazanin" panose="00000400000000000000" pitchFamily="2" charset="-78"/>
              </a:rPr>
              <a:t>فعالیت های </a:t>
            </a:r>
            <a:r>
              <a:rPr lang="fa-IR" sz="2400" dirty="0">
                <a:cs typeface="B Nazanin" panose="00000400000000000000" pitchFamily="2" charset="-78"/>
              </a:rPr>
              <a:t>جسمی ـ حرکتی متفاوتی را انجام میدهند؛ بهعنوان مثال یک کودک یکساله میتواند بایستد اما نمیتواند بدود. </a:t>
            </a:r>
          </a:p>
        </p:txBody>
      </p:sp>
    </p:spTree>
    <p:extLst>
      <p:ext uri="{BB962C8B-B14F-4D97-AF65-F5344CB8AC3E}">
        <p14:creationId xmlns:p14="http://schemas.microsoft.com/office/powerpoint/2010/main" val="36515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63652" y="426357"/>
            <a:ext cx="2946640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a-IR" sz="2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Nazanin" panose="00000400000000000000"/>
              </a:rPr>
              <a:t>شاخص های رشد جسمی_حرکتی: </a:t>
            </a:r>
            <a:endParaRPr lang="fa-IR" sz="2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Nazanin" panose="0000040000000000000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58" y="1117766"/>
            <a:ext cx="7465326" cy="2198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02090" y="367499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شاخص : </a:t>
            </a:r>
            <a:r>
              <a:rPr lang="fa-IR" sz="2400" dirty="0">
                <a:cs typeface="B Nazanin" panose="00000400000000000000" pitchFamily="2" charset="-78"/>
              </a:rPr>
              <a:t>به </a:t>
            </a:r>
            <a:r>
              <a:rPr lang="fa-IR" sz="2400" dirty="0" smtClean="0">
                <a:cs typeface="B Nazanin" panose="00000400000000000000" pitchFamily="2" charset="-78"/>
              </a:rPr>
              <a:t>زیرمجموعه های </a:t>
            </a:r>
            <a:r>
              <a:rPr lang="fa-IR" sz="2400" dirty="0">
                <a:cs typeface="B Nazanin" panose="00000400000000000000" pitchFamily="2" charset="-78"/>
              </a:rPr>
              <a:t>یک پدیده که در سنجش آن پدیده استفاده </a:t>
            </a:r>
            <a:r>
              <a:rPr lang="fa-IR" sz="2400" dirty="0" smtClean="0">
                <a:cs typeface="B Nazanin" panose="00000400000000000000" pitchFamily="2" charset="-78"/>
              </a:rPr>
              <a:t>می شود</a:t>
            </a:r>
            <a:r>
              <a:rPr lang="fa-IR" sz="2400" dirty="0">
                <a:cs typeface="B Nazanin" panose="00000400000000000000" pitchFamily="2" charset="-78"/>
              </a:rPr>
              <a:t>، شاخص میگویند. در منابع مختلف </a:t>
            </a:r>
            <a:r>
              <a:rPr lang="fa-IR" sz="2400" dirty="0" smtClean="0">
                <a:cs typeface="B Nazanin" panose="00000400000000000000" pitchFamily="2" charset="-78"/>
              </a:rPr>
              <a:t>به جای </a:t>
            </a:r>
            <a:r>
              <a:rPr lang="fa-IR" sz="2400" dirty="0">
                <a:cs typeface="B Nazanin" panose="00000400000000000000" pitchFamily="2" charset="-78"/>
              </a:rPr>
              <a:t>شاخص، </a:t>
            </a:r>
            <a:r>
              <a:rPr lang="fa-IR" sz="2400" dirty="0" smtClean="0">
                <a:cs typeface="B Nazanin" panose="00000400000000000000" pitchFamily="2" charset="-78"/>
              </a:rPr>
              <a:t>واژه های </a:t>
            </a:r>
            <a:r>
              <a:rPr lang="fa-IR" sz="2400" dirty="0">
                <a:cs typeface="B Nazanin" panose="00000400000000000000" pitchFamily="2" charset="-78"/>
              </a:rPr>
              <a:t>سطوح، جنبه و حیطه نیز استفاده شده است. </a:t>
            </a:r>
            <a:r>
              <a:rPr lang="fa-IR" sz="2400" dirty="0" smtClean="0">
                <a:cs typeface="B Nazanin" panose="00000400000000000000" pitchFamily="2" charset="-78"/>
              </a:rPr>
              <a:t>شاخص های </a:t>
            </a:r>
            <a:r>
              <a:rPr lang="fa-IR" sz="2400" dirty="0">
                <a:cs typeface="B Nazanin" panose="00000400000000000000" pitchFamily="2" charset="-78"/>
              </a:rPr>
              <a:t>رشد </a:t>
            </a:r>
            <a:r>
              <a:rPr lang="fa-IR" sz="2400" dirty="0" smtClean="0">
                <a:cs typeface="B Nazanin" panose="00000400000000000000" pitchFamily="2" charset="-78"/>
              </a:rPr>
              <a:t>جسمی حرکتی </a:t>
            </a:r>
            <a:r>
              <a:rPr lang="fa-IR" sz="2400" dirty="0">
                <a:cs typeface="B Nazanin" panose="00000400000000000000" pitchFamily="2" charset="-78"/>
              </a:rPr>
              <a:t>شامل موارد زیر است: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6883" y="539280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الف:شاخص های </a:t>
            </a:r>
            <a:r>
              <a:rPr lang="fa-IR" sz="2400" dirty="0">
                <a:cs typeface="B Nazanin" panose="00000400000000000000" pitchFamily="2" charset="-78"/>
              </a:rPr>
              <a:t>رشد </a:t>
            </a:r>
            <a:r>
              <a:rPr lang="fa-IR" sz="2400" dirty="0" smtClean="0">
                <a:cs typeface="B Nazanin" panose="00000400000000000000" pitchFamily="2" charset="-78"/>
              </a:rPr>
              <a:t>جسمی شامل :قد</a:t>
            </a:r>
            <a:r>
              <a:rPr lang="fa-IR" sz="2400" dirty="0">
                <a:cs typeface="B Nazanin" panose="00000400000000000000" pitchFamily="2" charset="-78"/>
              </a:rPr>
              <a:t>، وزن و محیط بدن </a:t>
            </a:r>
            <a:r>
              <a:rPr lang="fa-IR" sz="2400" dirty="0" smtClean="0">
                <a:cs typeface="B Nazanin" panose="00000400000000000000" pitchFamily="2" charset="-78"/>
              </a:rPr>
              <a:t>کودک </a:t>
            </a:r>
            <a:r>
              <a:rPr lang="fa-IR" sz="2400" dirty="0">
                <a:cs typeface="B Nazanin" panose="00000400000000000000" pitchFamily="2" charset="-78"/>
              </a:rPr>
              <a:t>،</a:t>
            </a:r>
            <a:r>
              <a:rPr lang="fa-IR" sz="2400" dirty="0" smtClean="0">
                <a:cs typeface="B Nazanin" panose="00000400000000000000" pitchFamily="2" charset="-78"/>
              </a:rPr>
              <a:t> دور </a:t>
            </a:r>
            <a:r>
              <a:rPr lang="fa-IR" sz="2400" dirty="0">
                <a:cs typeface="B Nazanin" panose="00000400000000000000" pitchFamily="2" charset="-78"/>
              </a:rPr>
              <a:t>سر، </a:t>
            </a:r>
            <a:r>
              <a:rPr lang="fa-IR" sz="2400" dirty="0" smtClean="0">
                <a:cs typeface="B Nazanin" panose="00000400000000000000" pitchFamily="2" charset="-78"/>
              </a:rPr>
              <a:t>دور بازو است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45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84227" y="19481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ب: شاخص های </a:t>
            </a:r>
            <a:r>
              <a:rPr lang="fa-I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رشد حرکتی: </a:t>
            </a:r>
            <a:r>
              <a:rPr lang="fa-IR" sz="2400" dirty="0">
                <a:cs typeface="B Nazanin" panose="00000400000000000000" pitchFamily="2" charset="-78"/>
              </a:rPr>
              <a:t>شاخصهای رشد حرکتی شامل موارد زیر است: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1 مهارت های </a:t>
            </a:r>
            <a:r>
              <a:rPr lang="fa-IR" sz="2400" dirty="0">
                <a:cs typeface="B Nazanin" panose="00000400000000000000" pitchFamily="2" charset="-78"/>
              </a:rPr>
              <a:t>حرکتی عضالت بزرگ </a:t>
            </a:r>
            <a:r>
              <a:rPr lang="fa-IR" sz="2400" dirty="0" smtClean="0">
                <a:cs typeface="B Nazanin" panose="00000400000000000000" pitchFamily="2" charset="-78"/>
              </a:rPr>
              <a:t>(درشت)؛ 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3. </a:t>
            </a:r>
            <a:r>
              <a:rPr lang="fa-IR" sz="2400" dirty="0">
                <a:cs typeface="B Nazanin" panose="00000400000000000000" pitchFamily="2" charset="-78"/>
              </a:rPr>
              <a:t>مهارتهای هماهنگی عضالت؛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4. </a:t>
            </a:r>
            <a:r>
              <a:rPr lang="fa-IR" sz="2400" dirty="0">
                <a:cs typeface="B Nazanin" panose="00000400000000000000" pitchFamily="2" charset="-78"/>
              </a:rPr>
              <a:t>مهارتهای حرکتی حفظ تعادل؛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99" y="2740755"/>
            <a:ext cx="6895528" cy="101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561" y="3919082"/>
            <a:ext cx="30194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7363" y="6510824"/>
            <a:ext cx="143020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شکل عضلات بدن</a:t>
            </a:r>
            <a:endParaRPr lang="fa-I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51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49601" y="426357"/>
            <a:ext cx="2574744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a-IR" sz="2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Nazanin" panose="00000400000000000000"/>
              </a:rPr>
              <a:t>اهمیت رشد جسمی_حرکتی: </a:t>
            </a:r>
            <a:endParaRPr lang="fa-IR" sz="2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Nazanin" panose="000004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263" y="1229858"/>
            <a:ext cx="8692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در فرایند رشد و تکامل کودکان، رشد </a:t>
            </a:r>
            <a:r>
              <a:rPr lang="fa-IR" sz="2400" dirty="0" smtClean="0">
                <a:cs typeface="B Nazanin" panose="00000400000000000000" pitchFamily="2" charset="-78"/>
              </a:rPr>
              <a:t>جسمی </a:t>
            </a:r>
            <a:r>
              <a:rPr lang="fa-IR" sz="2400" dirty="0">
                <a:cs typeface="B Nazanin" panose="00000400000000000000" pitchFamily="2" charset="-78"/>
              </a:rPr>
              <a:t>حرکتی از اهمیت فراوانی برخوردار است، زیرا استفاده از حرکات و </a:t>
            </a:r>
            <a:r>
              <a:rPr lang="fa-IR" sz="2400" dirty="0" smtClean="0">
                <a:cs typeface="B Nazanin" panose="00000400000000000000" pitchFamily="2" charset="-78"/>
              </a:rPr>
              <a:t>فعالیت های </a:t>
            </a:r>
            <a:r>
              <a:rPr lang="fa-IR" sz="2400" dirty="0">
                <a:cs typeface="B Nazanin" panose="00000400000000000000" pitchFamily="2" charset="-78"/>
              </a:rPr>
              <a:t>بدنی نه تنها جسم کودک را نیرومند میسازد بلکه در سایر </a:t>
            </a:r>
            <a:r>
              <a:rPr lang="fa-IR" sz="2400" dirty="0" smtClean="0">
                <a:cs typeface="B Nazanin" panose="00000400000000000000" pitchFamily="2" charset="-78"/>
              </a:rPr>
              <a:t>جنبه های </a:t>
            </a:r>
            <a:r>
              <a:rPr lang="fa-IR" sz="2400" dirty="0">
                <a:cs typeface="B Nazanin" panose="00000400000000000000" pitchFamily="2" charset="-78"/>
              </a:rPr>
              <a:t>رشد نیز تأثیرگذار است، بهطوری که رشد اجتماعی را سرعت میبخشد و به اعتماد به نفس کودکان کمک میکند، همچنین </a:t>
            </a:r>
            <a:r>
              <a:rPr lang="fa-IR" sz="2400" dirty="0" smtClean="0">
                <a:cs typeface="B Nazanin" panose="00000400000000000000" pitchFamily="2" charset="-78"/>
              </a:rPr>
              <a:t>هیجان ها 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fa-IR" sz="2400" dirty="0" smtClean="0">
                <a:cs typeface="B Nazanin" panose="00000400000000000000" pitchFamily="2" charset="-78"/>
              </a:rPr>
              <a:t>تنش ها </a:t>
            </a:r>
            <a:r>
              <a:rPr lang="fa-IR" sz="2400" dirty="0">
                <a:cs typeface="B Nazanin" panose="00000400000000000000" pitchFamily="2" charset="-78"/>
              </a:rPr>
              <a:t>را کنترل کرده، در مجموع </a:t>
            </a:r>
            <a:r>
              <a:rPr lang="fa-IR" sz="2400" dirty="0" smtClean="0">
                <a:cs typeface="B Nazanin" panose="00000400000000000000" pitchFamily="2" charset="-78"/>
              </a:rPr>
              <a:t>چرخه ی </a:t>
            </a:r>
            <a:r>
              <a:rPr lang="fa-IR" sz="2400" dirty="0">
                <a:cs typeface="B Nazanin" panose="00000400000000000000" pitchFamily="2" charset="-78"/>
              </a:rPr>
              <a:t>مثبتی را ایجاد میکند که </a:t>
            </a:r>
            <a:r>
              <a:rPr lang="fa-IR" sz="2400" dirty="0" smtClean="0">
                <a:cs typeface="B Nazanin" panose="00000400000000000000" pitchFamily="2" charset="-78"/>
              </a:rPr>
              <a:t>سلامت عمومی </a:t>
            </a:r>
            <a:r>
              <a:rPr lang="fa-IR" sz="2400" dirty="0">
                <a:cs typeface="B Nazanin" panose="00000400000000000000" pitchFamily="2" charset="-78"/>
              </a:rPr>
              <a:t>کودک را سبب میشود. رشد جسمی ـ حرکتی به </a:t>
            </a:r>
            <a:r>
              <a:rPr lang="fa-IR" sz="2400" dirty="0" smtClean="0">
                <a:cs typeface="B Nazanin" panose="00000400000000000000" pitchFamily="2" charset="-78"/>
              </a:rPr>
              <a:t>دلایل زیر </a:t>
            </a:r>
            <a:r>
              <a:rPr lang="fa-IR" sz="2400" dirty="0">
                <a:cs typeface="B Nazanin" panose="00000400000000000000" pitchFamily="2" charset="-78"/>
              </a:rPr>
              <a:t>اهمیت دارد: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7526" y="3538182"/>
            <a:ext cx="4536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تأثیر رشد جسمی ـ حرکتی بر سایر ابعاد رشد: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2167" y="4204774"/>
            <a:ext cx="80521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رشد جسمی ـ حرکتی با سایر ابعاد رشد ارتباط دارد. برای نمونه، در ارتباط آن با رشد شناختی، راه رفتن و حرکت شرایطی را برای کودک فراهم میسازد که بر اساس آن میتواند به اکتشاف دنیای پیرامونش بپردازد. همچنین در ارتباط با رشد عاطفی، </a:t>
            </a:r>
            <a:r>
              <a:rPr lang="fa-IR" sz="2400" dirty="0" smtClean="0">
                <a:cs typeface="B Nazanin" panose="00000400000000000000" pitchFamily="2" charset="-78"/>
              </a:rPr>
              <a:t>فعالیت های </a:t>
            </a:r>
            <a:r>
              <a:rPr lang="fa-IR" sz="2400" dirty="0">
                <a:cs typeface="B Nazanin" panose="00000400000000000000" pitchFamily="2" charset="-78"/>
              </a:rPr>
              <a:t>جسمی ــ حرکتی سبب تخلیه هیجانی، کنترل تنشها و اضطراب کودک میشود و با شادی و نشاط کودک همراه است. بسیاری از </a:t>
            </a:r>
            <a:r>
              <a:rPr lang="fa-IR" sz="2400" dirty="0" smtClean="0">
                <a:cs typeface="B Nazanin" panose="00000400000000000000" pitchFamily="2" charset="-78"/>
              </a:rPr>
              <a:t>فعالیت ها</a:t>
            </a:r>
            <a:r>
              <a:rPr lang="fa-IR" sz="2400" dirty="0">
                <a:cs typeface="B Nazanin" panose="00000400000000000000" pitchFamily="2" charset="-78"/>
              </a:rPr>
              <a:t>، </a:t>
            </a:r>
            <a:r>
              <a:rPr lang="fa-IR" sz="2400" dirty="0" smtClean="0">
                <a:cs typeface="B Nazanin" panose="00000400000000000000" pitchFamily="2" charset="-78"/>
              </a:rPr>
              <a:t>بازی ها </a:t>
            </a:r>
            <a:r>
              <a:rPr lang="fa-IR" sz="2400" dirty="0">
                <a:cs typeface="B Nazanin" panose="00000400000000000000" pitchFamily="2" charset="-78"/>
              </a:rPr>
              <a:t>و حرکات ورزشی مرتبط با رشد جسمی ـ حرکتی بهصورت گروهی انجام میشود و در نتیجه، به رشد اجتماعی کودکان کمک میکند. </a:t>
            </a:r>
          </a:p>
        </p:txBody>
      </p:sp>
    </p:spTree>
    <p:extLst>
      <p:ext uri="{BB962C8B-B14F-4D97-AF65-F5344CB8AC3E}">
        <p14:creationId xmlns:p14="http://schemas.microsoft.com/office/powerpoint/2010/main" val="15854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18081" y="337360"/>
            <a:ext cx="4190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تشخیص سریع و </a:t>
            </a:r>
            <a:r>
              <a:rPr lang="fa-I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به موقع مشکلات رشدی</a:t>
            </a:r>
            <a:r>
              <a:rPr lang="fa-I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4836" y="943423"/>
            <a:ext cx="6683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سنجش رشد جسمی ـ حرکتی کودکان </a:t>
            </a:r>
            <a:r>
              <a:rPr lang="fa-IR" sz="2400" dirty="0" smtClean="0">
                <a:cs typeface="B Nazanin" panose="00000400000000000000" pitchFamily="2" charset="-78"/>
              </a:rPr>
              <a:t>آسان تر </a:t>
            </a:r>
            <a:r>
              <a:rPr lang="fa-IR" sz="2400" dirty="0">
                <a:cs typeface="B Nazanin" panose="00000400000000000000" pitchFamily="2" charset="-78"/>
              </a:rPr>
              <a:t>از سایر </a:t>
            </a:r>
            <a:r>
              <a:rPr lang="fa-IR" sz="2400" dirty="0" smtClean="0">
                <a:cs typeface="B Nazanin" panose="00000400000000000000" pitchFamily="2" charset="-78"/>
              </a:rPr>
              <a:t>جنبه های </a:t>
            </a:r>
            <a:r>
              <a:rPr lang="fa-IR" sz="2400" dirty="0">
                <a:cs typeface="B Nazanin" panose="00000400000000000000" pitchFamily="2" charset="-78"/>
              </a:rPr>
              <a:t>رشد صورت میگیرد و آگاهی در </a:t>
            </a:r>
            <a:r>
              <a:rPr lang="fa-IR" sz="2400" dirty="0" smtClean="0">
                <a:cs typeface="B Nazanin" panose="00000400000000000000" pitchFamily="2" charset="-78"/>
              </a:rPr>
              <a:t>زمینه ی رشد </a:t>
            </a:r>
            <a:r>
              <a:rPr lang="fa-IR" sz="2400" dirty="0">
                <a:cs typeface="B Nazanin" panose="00000400000000000000" pitchFamily="2" charset="-78"/>
              </a:rPr>
              <a:t>جسمی ـ حرکتی این امکان را ایجاد </a:t>
            </a:r>
            <a:r>
              <a:rPr lang="fa-IR" sz="2400" dirty="0" smtClean="0">
                <a:cs typeface="B Nazanin" panose="00000400000000000000" pitchFamily="2" charset="-78"/>
              </a:rPr>
              <a:t>می کند </a:t>
            </a:r>
            <a:r>
              <a:rPr lang="fa-IR" sz="2400" dirty="0">
                <a:cs typeface="B Nazanin" panose="00000400000000000000" pitchFamily="2" charset="-78"/>
              </a:rPr>
              <a:t>تا هر گونه انحراف از الگوی طبیعی رشد، سریع تشخیص داده شده، از عوارض آن پیشگیری شود.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5228" y="2819779"/>
            <a:ext cx="5713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تدوین برنامههای آموزشی مناسب با نیازهای رشدی کودک: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2652" y="382512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دانش رشد </a:t>
            </a:r>
            <a:r>
              <a:rPr lang="fa-IR" sz="2400" dirty="0" smtClean="0">
                <a:cs typeface="B Nazanin" panose="00000400000000000000" pitchFamily="2" charset="-78"/>
              </a:rPr>
              <a:t>جسمی </a:t>
            </a:r>
            <a:r>
              <a:rPr lang="fa-IR" sz="2400" dirty="0">
                <a:cs typeface="B Nazanin" panose="00000400000000000000" pitchFamily="2" charset="-78"/>
              </a:rPr>
              <a:t>حرکتی همانند ابعاد دیگر رشد به مربیان کمک میکند تا در </a:t>
            </a:r>
            <a:r>
              <a:rPr lang="fa-IR" sz="2400" dirty="0" smtClean="0">
                <a:cs typeface="B Nazanin" panose="00000400000000000000" pitchFamily="2" charset="-78"/>
              </a:rPr>
              <a:t>برنامه های </a:t>
            </a:r>
            <a:r>
              <a:rPr lang="fa-IR" sz="2400" dirty="0">
                <a:cs typeface="B Nazanin" panose="00000400000000000000" pitchFamily="2" charset="-78"/>
              </a:rPr>
              <a:t>آموزشی خود نیازها و شرایط رشدی را در نظر داشته و روشهای آموزشی را انتخاب نمایند که نیازهای کودک را به بهترین وجه برآورده نماید.</a:t>
            </a:r>
          </a:p>
        </p:txBody>
      </p:sp>
    </p:spTree>
    <p:extLst>
      <p:ext uri="{BB962C8B-B14F-4D97-AF65-F5344CB8AC3E}">
        <p14:creationId xmlns:p14="http://schemas.microsoft.com/office/powerpoint/2010/main" val="21483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03655" y="586161"/>
            <a:ext cx="3084499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a-IR" sz="2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Nazanin" panose="00000400000000000000"/>
              </a:rPr>
              <a:t>عوامل موثر در رشد جسمی_حرکتی: </a:t>
            </a:r>
            <a:endParaRPr lang="fa-IR" sz="2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Nazanin" panose="0000040000000000000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85" y="2081283"/>
            <a:ext cx="4858603" cy="2038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1" y="4445971"/>
            <a:ext cx="5131557" cy="2029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92435" y="1330236"/>
            <a:ext cx="309571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به تصاویر زیر با دقت نگاه کنید :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30" y="1553028"/>
            <a:ext cx="8302172" cy="3053147"/>
          </a:xfrm>
        </p:spPr>
      </p:pic>
      <p:sp>
        <p:nvSpPr>
          <p:cNvPr id="7" name="Rectangle 6"/>
          <p:cNvSpPr/>
          <p:nvPr/>
        </p:nvSpPr>
        <p:spPr>
          <a:xfrm>
            <a:off x="2046513" y="2477715"/>
            <a:ext cx="7901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sz="9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5046" y="2689878"/>
            <a:ext cx="78390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a-IR" sz="9600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روان شــــــــــــــــــــــــــناسی</a:t>
            </a:r>
            <a:endParaRPr lang="fa-IR" sz="9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1291" y="2308419"/>
            <a:ext cx="4586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9600" dirty="0" smtClean="0">
                <a:ln w="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رشدکودک</a:t>
            </a:r>
            <a:endParaRPr lang="fa-IR" sz="96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0607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34824" y="651259"/>
            <a:ext cx="462498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Nazanin" panose="00000400000000000000" pitchFamily="2" charset="-78"/>
              </a:rPr>
              <a:t>عوامل مؤثر بر رشد جسمی ـ حركتي عبارتاند از:</a:t>
            </a:r>
          </a:p>
        </p:txBody>
      </p:sp>
      <p:sp>
        <p:nvSpPr>
          <p:cNvPr id="4" name="Rectangle 3"/>
          <p:cNvSpPr/>
          <p:nvPr/>
        </p:nvSpPr>
        <p:spPr>
          <a:xfrm>
            <a:off x="7049133" y="1947797"/>
            <a:ext cx="133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عوامل ارثی: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8755" y="25715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عواملی هستند که باعث انتقال صفات از طریق </a:t>
            </a:r>
            <a:r>
              <a:rPr lang="fa-IR" sz="2400" dirty="0" smtClean="0">
                <a:cs typeface="B Nazanin" panose="00000400000000000000" pitchFamily="2" charset="-78"/>
              </a:rPr>
              <a:t>ژن ها 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fa-IR" sz="2400" dirty="0" smtClean="0">
                <a:cs typeface="B Nazanin" panose="00000400000000000000" pitchFamily="2" charset="-78"/>
              </a:rPr>
              <a:t>کروموزم  ها </a:t>
            </a:r>
            <a:r>
              <a:rPr lang="fa-IR" sz="2400" dirty="0">
                <a:cs typeface="B Nazanin" panose="00000400000000000000" pitchFamily="2" charset="-78"/>
              </a:rPr>
              <a:t>از والدین به کودک میشوند، مانند رنگ مو، چشم، </a:t>
            </a:r>
            <a:r>
              <a:rPr lang="fa-IR" sz="2400" dirty="0" smtClean="0">
                <a:cs typeface="B Nazanin" panose="00000400000000000000" pitchFamily="2" charset="-78"/>
              </a:rPr>
              <a:t>اندازه ی قد </a:t>
            </a:r>
            <a:r>
              <a:rPr lang="fa-IR" sz="2400" dirty="0">
                <a:cs typeface="B Nazanin" panose="00000400000000000000" pitchFamily="2" charset="-78"/>
              </a:rPr>
              <a:t>و وزن و .... است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9271" y="3940370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عوامل محيطي: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8755" y="47688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عواملی هستند که از طریق محیط زندگی بر کودک تأثیر میگذارند و شامل عوامل پیش از تولد، هنگام تولد و بعد از تولد است، مانند تغذیه، بهداشت، محیط فیزیکی و... </a:t>
            </a:r>
          </a:p>
        </p:txBody>
      </p:sp>
    </p:spTree>
    <p:extLst>
      <p:ext uri="{BB962C8B-B14F-4D97-AF65-F5344CB8AC3E}">
        <p14:creationId xmlns:p14="http://schemas.microsoft.com/office/powerpoint/2010/main" val="17939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5" y="477672"/>
            <a:ext cx="8035119" cy="538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9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5053" y="243564"/>
            <a:ext cx="3515706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a-IR" sz="2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Nazanin" panose="00000400000000000000"/>
              </a:rPr>
              <a:t>پرورش مهارت های  حرکتی عضلات بزرگ:</a:t>
            </a:r>
            <a:endParaRPr lang="fa-IR" sz="2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Nazanin" panose="0000040000000000000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06" y="831163"/>
            <a:ext cx="5895832" cy="2755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9383" y="3785231"/>
            <a:ext cx="307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مهارتهای حرکتی عضالت بزرگ</a:t>
            </a:r>
          </a:p>
        </p:txBody>
      </p:sp>
      <p:sp>
        <p:nvSpPr>
          <p:cNvPr id="5" name="Rectangle 4"/>
          <p:cNvSpPr/>
          <p:nvPr/>
        </p:nvSpPr>
        <p:spPr>
          <a:xfrm>
            <a:off x="-84908" y="4264673"/>
            <a:ext cx="93487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300" dirty="0" smtClean="0">
                <a:cs typeface="B Nazanin" panose="00000400000000000000" pitchFamily="2" charset="-78"/>
              </a:rPr>
              <a:t>مهارت های </a:t>
            </a:r>
            <a:r>
              <a:rPr lang="fa-IR" sz="2300" dirty="0">
                <a:cs typeface="B Nazanin" panose="00000400000000000000" pitchFamily="2" charset="-78"/>
              </a:rPr>
              <a:t>حرکتی عضالت بزرگ یکی از </a:t>
            </a:r>
            <a:r>
              <a:rPr lang="fa-IR" sz="2300" dirty="0" smtClean="0">
                <a:cs typeface="B Nazanin" panose="00000400000000000000" pitchFamily="2" charset="-78"/>
              </a:rPr>
              <a:t>شاخص های</a:t>
            </a:r>
            <a:endParaRPr lang="fa-IR" sz="2300" dirty="0">
              <a:cs typeface="B Nazanin" panose="00000400000000000000" pitchFamily="2" charset="-78"/>
            </a:endParaRPr>
          </a:p>
          <a:p>
            <a:pPr algn="r"/>
            <a:r>
              <a:rPr lang="fa-IR" sz="2300" dirty="0">
                <a:cs typeface="B Nazanin" panose="00000400000000000000" pitchFamily="2" charset="-78"/>
              </a:rPr>
              <a:t>مهم رشد </a:t>
            </a:r>
            <a:r>
              <a:rPr lang="fa-IR" sz="2300" dirty="0" smtClean="0">
                <a:cs typeface="B Nazanin" panose="00000400000000000000" pitchFamily="2" charset="-78"/>
              </a:rPr>
              <a:t>جسمی </a:t>
            </a:r>
            <a:r>
              <a:rPr lang="fa-IR" sz="2300" dirty="0">
                <a:cs typeface="B Nazanin" panose="00000400000000000000" pitchFamily="2" charset="-78"/>
              </a:rPr>
              <a:t>حرکتی است. حرکات </a:t>
            </a:r>
            <a:r>
              <a:rPr lang="fa-IR" sz="2300" dirty="0" smtClean="0">
                <a:cs typeface="B Nazanin" panose="00000400000000000000" pitchFamily="2" charset="-78"/>
              </a:rPr>
              <a:t>عضلات بزرگ</a:t>
            </a:r>
            <a:endParaRPr lang="fa-IR" sz="2300" dirty="0">
              <a:cs typeface="B Nazanin" panose="00000400000000000000" pitchFamily="2" charset="-78"/>
            </a:endParaRPr>
          </a:p>
          <a:p>
            <a:pPr algn="r"/>
            <a:r>
              <a:rPr lang="fa-IR" sz="2300" dirty="0">
                <a:cs typeface="B Nazanin" panose="00000400000000000000" pitchFamily="2" charset="-78"/>
              </a:rPr>
              <a:t>ً </a:t>
            </a:r>
            <a:r>
              <a:rPr lang="fa-IR" sz="2300" dirty="0" smtClean="0">
                <a:cs typeface="B Nazanin" panose="00000400000000000000" pitchFamily="2" charset="-78"/>
              </a:rPr>
              <a:t>به وسیله به </a:t>
            </a:r>
            <a:r>
              <a:rPr lang="fa-IR" sz="2300" dirty="0">
                <a:cs typeface="B Nazanin" panose="00000400000000000000" pitchFamily="2" charset="-78"/>
              </a:rPr>
              <a:t>آن دسته از حرکاتی اشاره دارد که غالبا</a:t>
            </a:r>
          </a:p>
          <a:p>
            <a:pPr algn="r"/>
            <a:r>
              <a:rPr lang="fa-IR" sz="2300" dirty="0">
                <a:cs typeface="B Nazanin" panose="00000400000000000000" pitchFamily="2" charset="-78"/>
              </a:rPr>
              <a:t>عضالت بزرگ بدن نظیر دست، پا، گردن و   ... انجام</a:t>
            </a:r>
          </a:p>
          <a:p>
            <a:pPr algn="r"/>
            <a:r>
              <a:rPr lang="fa-IR" sz="2300" dirty="0" smtClean="0">
                <a:cs typeface="B Nazanin" panose="00000400000000000000" pitchFamily="2" charset="-78"/>
              </a:rPr>
              <a:t>می شود</a:t>
            </a:r>
            <a:r>
              <a:rPr lang="fa-IR" sz="2300" dirty="0">
                <a:cs typeface="B Nazanin" panose="00000400000000000000" pitchFamily="2" charset="-78"/>
              </a:rPr>
              <a:t>. این عضالت </a:t>
            </a:r>
            <a:r>
              <a:rPr lang="fa-IR" sz="2300" dirty="0" smtClean="0">
                <a:cs typeface="B Nazanin" panose="00000400000000000000" pitchFamily="2" charset="-78"/>
              </a:rPr>
              <a:t>وظیفه ی </a:t>
            </a:r>
            <a:r>
              <a:rPr lang="fa-IR" sz="2300" dirty="0">
                <a:cs typeface="B Nazanin" panose="00000400000000000000" pitchFamily="2" charset="-78"/>
              </a:rPr>
              <a:t>انجام فعالیتهای حرکتی</a:t>
            </a:r>
          </a:p>
          <a:p>
            <a:pPr algn="r"/>
            <a:r>
              <a:rPr lang="fa-IR" sz="2300" dirty="0">
                <a:cs typeface="B Nazanin" panose="00000400000000000000" pitchFamily="2" charset="-78"/>
              </a:rPr>
              <a:t>مانند دویدن، راه رفتن و  ... را بر عهده دارند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83" y="4529705"/>
            <a:ext cx="19240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5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61249" y="243564"/>
            <a:ext cx="4163319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a-IR" sz="2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Nazanin" panose="00000400000000000000"/>
              </a:rPr>
              <a:t>اهمیت  پرورش مهارت های  حرکتی عضلات بزرگ:</a:t>
            </a:r>
            <a:endParaRPr lang="fa-IR" sz="2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Nazanin" panose="0000040000000000000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21" y="856539"/>
            <a:ext cx="6744055" cy="220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05785" y="3310563"/>
            <a:ext cx="54280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/>
              </a:rPr>
              <a:t>اهمیت </a:t>
            </a:r>
            <a:r>
              <a:rPr lang="fa-IR" sz="2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/>
              </a:rPr>
              <a:t> وضرورت  </a:t>
            </a:r>
            <a:r>
              <a:rPr lang="fa-IR" sz="2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/>
              </a:rPr>
              <a:t>پرورش مهارت های  حرکتی عضلات بزرگ: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0434" y="3778559"/>
            <a:ext cx="5979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1.به </a:t>
            </a:r>
            <a:r>
              <a:rPr lang="fa-IR" sz="2400" dirty="0">
                <a:cs typeface="B Nazanin" panose="00000400000000000000" pitchFamily="2" charset="-78"/>
              </a:rPr>
              <a:t>رشد جسمی کودک مانند افزایش قد و وزن کمک میکند؛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93956" y="441197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2.به </a:t>
            </a:r>
            <a:r>
              <a:rPr lang="fa-IR" sz="2400" dirty="0">
                <a:cs typeface="B Nazanin" panose="00000400000000000000" pitchFamily="2" charset="-78"/>
              </a:rPr>
              <a:t>رشد حرکتی کودک مانند نشستن، راه رفتن کمک میکند و ارتباط با دیگران را در کودکان تقویت میکند؛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3854" y="5297182"/>
            <a:ext cx="4055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3.به سلامت عمومی </a:t>
            </a:r>
            <a:r>
              <a:rPr lang="fa-IR" sz="2400" dirty="0">
                <a:cs typeface="B Nazanin" panose="00000400000000000000" pitchFamily="2" charset="-78"/>
              </a:rPr>
              <a:t>کودک کمک میکند؛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93956" y="590400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4.به </a:t>
            </a:r>
            <a:r>
              <a:rPr lang="fa-IR" sz="2400" dirty="0">
                <a:cs typeface="B Nazanin" panose="00000400000000000000" pitchFamily="2" charset="-78"/>
              </a:rPr>
              <a:t>رشد شناختی کودک کمک </a:t>
            </a:r>
            <a:r>
              <a:rPr lang="fa-IR" sz="2400" dirty="0" smtClean="0">
                <a:cs typeface="B Nazanin" panose="00000400000000000000" pitchFamily="2" charset="-78"/>
              </a:rPr>
              <a:t>می کند</a:t>
            </a:r>
            <a:r>
              <a:rPr lang="fa-IR" sz="2400" dirty="0">
                <a:cs typeface="B Nazanin" panose="00000400000000000000" pitchFamily="2" charset="-78"/>
              </a:rPr>
              <a:t>. حرکت کودک با یادگیری و شناخت محیط پیرامون خود ارتباط مستقیم دارد؛</a:t>
            </a:r>
          </a:p>
        </p:txBody>
      </p:sp>
    </p:spTree>
    <p:extLst>
      <p:ext uri="{BB962C8B-B14F-4D97-AF65-F5344CB8AC3E}">
        <p14:creationId xmlns:p14="http://schemas.microsoft.com/office/powerpoint/2010/main" val="42617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16786" y="25084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5.به رشد </a:t>
            </a:r>
            <a:r>
              <a:rPr lang="fa-IR" sz="2400" dirty="0">
                <a:cs typeface="B Nazanin" panose="00000400000000000000" pitchFamily="2" charset="-78"/>
              </a:rPr>
              <a:t>اجتماعی و عاطفی کودک کمک میکند و اعتماد به نفس و ارتباط با دیگران را در کودکان تقویت میکند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3956" y="13325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4.به </a:t>
            </a:r>
            <a:r>
              <a:rPr lang="fa-IR" sz="2400" dirty="0">
                <a:cs typeface="B Nazanin" panose="00000400000000000000" pitchFamily="2" charset="-78"/>
              </a:rPr>
              <a:t>رشد شناختی کودک کمک </a:t>
            </a:r>
            <a:r>
              <a:rPr lang="fa-IR" sz="2400" dirty="0" smtClean="0">
                <a:cs typeface="B Nazanin" panose="00000400000000000000" pitchFamily="2" charset="-78"/>
              </a:rPr>
              <a:t>می کند</a:t>
            </a:r>
            <a:r>
              <a:rPr lang="fa-IR" sz="2400" dirty="0">
                <a:cs typeface="B Nazanin" panose="00000400000000000000" pitchFamily="2" charset="-78"/>
              </a:rPr>
              <a:t>. حرکت کودک با یادگیری و شناخت محیط پیرامون خود ارتباط مستقیم دارد؛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70" y="3538680"/>
            <a:ext cx="6199923" cy="152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82537" y="243564"/>
            <a:ext cx="4729180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a-IR" sz="2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Nazanin" panose="00000400000000000000"/>
              </a:rPr>
              <a:t>عوامل موثر بر پرورش مهارت های  حرکتی عضلات بزرگ:</a:t>
            </a:r>
            <a:endParaRPr lang="fa-IR" sz="2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Nazanin" panose="000004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3516" y="1040979"/>
            <a:ext cx="7378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عوامل مؤثر بر رشد </a:t>
            </a:r>
            <a:r>
              <a:rPr lang="fa-IR" sz="2400" dirty="0" smtClean="0">
                <a:cs typeface="B Nazanin" panose="00000400000000000000" pitchFamily="2" charset="-78"/>
              </a:rPr>
              <a:t>مهارت های </a:t>
            </a:r>
            <a:r>
              <a:rPr lang="fa-IR" sz="2400" dirty="0">
                <a:cs typeface="B Nazanin" panose="00000400000000000000" pitchFamily="2" charset="-78"/>
              </a:rPr>
              <a:t>حرکتی </a:t>
            </a:r>
            <a:r>
              <a:rPr lang="fa-IR" sz="2400" dirty="0" smtClean="0">
                <a:cs typeface="B Nazanin" panose="00000400000000000000" pitchFamily="2" charset="-78"/>
              </a:rPr>
              <a:t>عضلات بزرگ </a:t>
            </a:r>
            <a:r>
              <a:rPr lang="fa-IR" sz="2400" dirty="0">
                <a:cs typeface="B Nazanin" panose="00000400000000000000" pitchFamily="2" charset="-78"/>
              </a:rPr>
              <a:t>همان عوامل مؤثر بر رشد جسمی ــ حرکتی است. با این توضیح که نقش مربي در توجه به عوامل محيطي در رشد </a:t>
            </a:r>
            <a:r>
              <a:rPr lang="fa-IR" sz="2400" dirty="0" smtClean="0">
                <a:cs typeface="B Nazanin" panose="00000400000000000000" pitchFamily="2" charset="-78"/>
              </a:rPr>
              <a:t>مهارت های </a:t>
            </a:r>
            <a:r>
              <a:rPr lang="fa-IR" sz="2400" dirty="0">
                <a:cs typeface="B Nazanin" panose="00000400000000000000" pitchFamily="2" charset="-78"/>
              </a:rPr>
              <a:t>حرکتی </a:t>
            </a:r>
            <a:r>
              <a:rPr lang="fa-IR" sz="2400" dirty="0" smtClean="0">
                <a:cs typeface="B Nazanin" panose="00000400000000000000" pitchFamily="2" charset="-78"/>
              </a:rPr>
              <a:t>عضلات بزرگ </a:t>
            </a:r>
            <a:r>
              <a:rPr lang="fa-IR" sz="2400" dirty="0">
                <a:cs typeface="B Nazanin" panose="00000400000000000000" pitchFamily="2" charset="-78"/>
              </a:rPr>
              <a:t>مؤثرتر است.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267" y="2697033"/>
            <a:ext cx="2786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نواع مهارتهای </a:t>
            </a:r>
            <a:r>
              <a:rPr lang="fa-I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عضلات بزرگ</a:t>
            </a:r>
            <a:endParaRPr lang="fa-IR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16" y="3325861"/>
            <a:ext cx="5817501" cy="2515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6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51899" y="323714"/>
            <a:ext cx="4762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انواع مهارتهای حرکتی عضالت بزرگ شامل موارد زیر است: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8424" y="1468103"/>
            <a:ext cx="7936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1.انواع </a:t>
            </a:r>
            <a:r>
              <a:rPr lang="fa-IR" sz="2400" dirty="0">
                <a:cs typeface="B Nazanin" panose="00000400000000000000" pitchFamily="2" charset="-78"/>
              </a:rPr>
              <a:t>بازیهای حرکتی به صورت فردی و گروهی مانند توپبازی، </a:t>
            </a:r>
            <a:r>
              <a:rPr lang="fa-IR" sz="2400" dirty="0" smtClean="0">
                <a:cs typeface="B Nazanin" panose="00000400000000000000" pitchFamily="2" charset="-78"/>
              </a:rPr>
              <a:t>طناب بازی </a:t>
            </a:r>
            <a:r>
              <a:rPr lang="fa-IR" sz="2400" dirty="0">
                <a:cs typeface="B Nazanin" panose="00000400000000000000" pitchFamily="2" charset="-78"/>
              </a:rPr>
              <a:t>و .... ؛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3140" y="2518982"/>
            <a:ext cx="773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2.انواع </a:t>
            </a:r>
            <a:r>
              <a:rPr lang="fa-IR" sz="2400" dirty="0">
                <a:cs typeface="B Nazanin" panose="00000400000000000000" pitchFamily="2" charset="-78"/>
              </a:rPr>
              <a:t>حرکات ورزشی به صورت فردی و گروهی مانند نرمش، ژیمناستیک و ... ؛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3815" y="3746310"/>
            <a:ext cx="6550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3.انواع </a:t>
            </a:r>
            <a:r>
              <a:rPr lang="fa-IR" sz="2400" dirty="0">
                <a:cs typeface="B Nazanin" panose="00000400000000000000" pitchFamily="2" charset="-78"/>
              </a:rPr>
              <a:t>فعالیتهای جسمی ـ حرکتی مانند راه رفتن، سر خوردن و ... ؛ </a:t>
            </a:r>
          </a:p>
        </p:txBody>
      </p:sp>
    </p:spTree>
    <p:extLst>
      <p:ext uri="{BB962C8B-B14F-4D97-AF65-F5344CB8AC3E}">
        <p14:creationId xmlns:p14="http://schemas.microsoft.com/office/powerpoint/2010/main" val="11837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68486" y="243564"/>
            <a:ext cx="4357283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a-IR" sz="2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Nazanin" panose="00000400000000000000"/>
              </a:rPr>
              <a:t>روش های پرورش مهارت های  حرکتی عضلات بزرگ:</a:t>
            </a:r>
            <a:endParaRPr lang="fa-IR" sz="2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Nazanin" panose="000004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1550" y="1688489"/>
            <a:ext cx="6894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3.طراحی </a:t>
            </a:r>
            <a:r>
              <a:rPr lang="fa-I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و اجرای انواع </a:t>
            </a:r>
            <a:r>
              <a:rPr lang="fa-I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بازی ها </a:t>
            </a:r>
            <a:r>
              <a:rPr lang="fa-IR" sz="2400" dirty="0">
                <a:cs typeface="B Nazanin" panose="00000400000000000000" pitchFamily="2" charset="-78"/>
              </a:rPr>
              <a:t>مانند توپبازی، طناببازی و ... ؛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9743" y="3105835"/>
            <a:ext cx="7274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2.طراحی </a:t>
            </a:r>
            <a:r>
              <a:rPr lang="fa-I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و اجرای انواع حرکات ورزشی </a:t>
            </a:r>
            <a:r>
              <a:rPr lang="fa-IR" sz="2400" dirty="0">
                <a:cs typeface="B Nazanin" panose="00000400000000000000" pitchFamily="2" charset="-78"/>
              </a:rPr>
              <a:t>مانند نرمش، ورزش صبحگاهی و ... ؛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9799" y="40845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3.طراحی </a:t>
            </a:r>
            <a:r>
              <a:rPr lang="fa-I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و اجرای انواع فعالیتهای جسمی ـ حرکتی </a:t>
            </a:r>
            <a:r>
              <a:rPr lang="fa-IR" sz="2400" dirty="0">
                <a:cs typeface="B Nazanin" panose="00000400000000000000" pitchFamily="2" charset="-78"/>
              </a:rPr>
              <a:t>مانند دویدن، چرخیدن، سر خوردن و ... . </a:t>
            </a:r>
          </a:p>
        </p:txBody>
      </p:sp>
    </p:spTree>
    <p:extLst>
      <p:ext uri="{BB962C8B-B14F-4D97-AF65-F5344CB8AC3E}">
        <p14:creationId xmlns:p14="http://schemas.microsoft.com/office/powerpoint/2010/main" val="6671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3015" y="239805"/>
            <a:ext cx="6632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در طـراحی و اجـرای بـازیها، حرکات ورزشی و فعالیتهای جسمی ــ حرکتی به این نکات توجه نمایید: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5863" y="1489334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*</a:t>
            </a:r>
            <a:r>
              <a:rPr lang="fa-IR" sz="2400" dirty="0" smtClean="0">
                <a:cs typeface="B Nazanin" panose="00000400000000000000" pitchFamily="2" charset="-78"/>
              </a:rPr>
              <a:t>تنوع </a:t>
            </a:r>
            <a:r>
              <a:rPr lang="fa-IR" sz="2400" dirty="0">
                <a:cs typeface="B Nazanin" panose="00000400000000000000" pitchFamily="2" charset="-78"/>
              </a:rPr>
              <a:t>فعالیت از نظر اجرا شامل فعالیتهای فردی و </a:t>
            </a:r>
            <a:r>
              <a:rPr lang="fa-IR" sz="2400" dirty="0" smtClean="0">
                <a:cs typeface="B Nazanin" panose="00000400000000000000" pitchFamily="2" charset="-78"/>
              </a:rPr>
              <a:t>گروهی 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 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*تنوع </a:t>
            </a:r>
            <a:r>
              <a:rPr lang="fa-IR" sz="2400" dirty="0">
                <a:cs typeface="B Nazanin" panose="00000400000000000000" pitchFamily="2" charset="-78"/>
              </a:rPr>
              <a:t>فعالیت از نظر مکان اجرا </a:t>
            </a:r>
            <a:r>
              <a:rPr lang="fa-IR" sz="2400" dirty="0" smtClean="0">
                <a:cs typeface="B Nazanin" panose="00000400000000000000" pitchFamily="2" charset="-78"/>
              </a:rPr>
              <a:t>فضای </a:t>
            </a:r>
            <a:r>
              <a:rPr lang="fa-IR" sz="2400" dirty="0">
                <a:cs typeface="B Nazanin" panose="00000400000000000000" pitchFamily="2" charset="-78"/>
              </a:rPr>
              <a:t>باز و فضای </a:t>
            </a:r>
            <a:r>
              <a:rPr lang="fa-IR" sz="2400" dirty="0" smtClean="0">
                <a:cs typeface="B Nazanin" panose="00000400000000000000" pitchFamily="2" charset="-78"/>
              </a:rPr>
              <a:t>بسته</a:t>
            </a: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*تنوع </a:t>
            </a:r>
            <a:r>
              <a:rPr lang="fa-IR" sz="2400" dirty="0">
                <a:cs typeface="B Nazanin" panose="00000400000000000000" pitchFamily="2" charset="-78"/>
              </a:rPr>
              <a:t>فعالیت از نظر کاربرد ابزار </a:t>
            </a:r>
            <a:r>
              <a:rPr lang="fa-IR" sz="2400" dirty="0" smtClean="0">
                <a:cs typeface="B Nazanin" panose="00000400000000000000" pitchFamily="2" charset="-78"/>
              </a:rPr>
              <a:t>با </a:t>
            </a:r>
            <a:r>
              <a:rPr lang="fa-IR" sz="2400" dirty="0">
                <a:cs typeface="B Nazanin" panose="00000400000000000000" pitchFamily="2" charset="-78"/>
              </a:rPr>
              <a:t>وسیله و بدون </a:t>
            </a:r>
            <a:r>
              <a:rPr lang="fa-IR" sz="2400" dirty="0" smtClean="0">
                <a:cs typeface="B Nazanin" panose="00000400000000000000" pitchFamily="2" charset="-78"/>
              </a:rPr>
              <a:t>وسیله</a:t>
            </a:r>
          </a:p>
          <a:p>
            <a:pPr algn="r"/>
            <a:endParaRPr lang="fa-IR" sz="2400" dirty="0" smtClean="0">
              <a:cs typeface="B Nazanin" panose="00000400000000000000" pitchFamily="2" charset="-78"/>
            </a:endParaRP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*توجه </a:t>
            </a:r>
            <a:r>
              <a:rPr lang="fa-IR" sz="2400" dirty="0">
                <a:cs typeface="B Nazanin" panose="00000400000000000000" pitchFamily="2" charset="-78"/>
              </a:rPr>
              <a:t>به سن </a:t>
            </a:r>
            <a:r>
              <a:rPr lang="fa-IR" sz="2400" dirty="0" smtClean="0">
                <a:cs typeface="B Nazanin" panose="00000400000000000000" pitchFamily="2" charset="-78"/>
              </a:rPr>
              <a:t>کودکان ّ</a:t>
            </a:r>
          </a:p>
          <a:p>
            <a:pPr algn="r"/>
            <a:endParaRPr lang="fa-IR" sz="2400" dirty="0" smtClean="0">
              <a:cs typeface="B Nazanin" panose="00000400000000000000" pitchFamily="2" charset="-78"/>
            </a:endParaRP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*توجه </a:t>
            </a:r>
            <a:r>
              <a:rPr lang="fa-IR" sz="2400" dirty="0">
                <a:cs typeface="B Nazanin" panose="00000400000000000000" pitchFamily="2" charset="-78"/>
              </a:rPr>
              <a:t>به </a:t>
            </a:r>
            <a:r>
              <a:rPr lang="fa-IR" sz="2400" dirty="0" smtClean="0">
                <a:cs typeface="B Nazanin" panose="00000400000000000000" pitchFamily="2" charset="-78"/>
              </a:rPr>
              <a:t>تفاوت های </a:t>
            </a:r>
            <a:r>
              <a:rPr lang="fa-IR" sz="2400" dirty="0">
                <a:cs typeface="B Nazanin" panose="00000400000000000000" pitchFamily="2" charset="-78"/>
              </a:rPr>
              <a:t>فردی </a:t>
            </a:r>
            <a:r>
              <a:rPr lang="fa-IR" sz="2400" dirty="0" smtClean="0">
                <a:cs typeface="B Nazanin" panose="00000400000000000000" pitchFamily="2" charset="-78"/>
              </a:rPr>
              <a:t>کودکان</a:t>
            </a:r>
            <a:endParaRPr lang="fa-IR" sz="2400" dirty="0">
              <a:cs typeface="B Nazanin" panose="00000400000000000000" pitchFamily="2" charset="-78"/>
            </a:endParaRPr>
          </a:p>
          <a:p>
            <a:pPr algn="r"/>
            <a:endParaRPr lang="fa-IR" sz="2400" dirty="0" smtClean="0">
              <a:cs typeface="B Nazanin" panose="00000400000000000000" pitchFamily="2" charset="-78"/>
            </a:endParaRP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*تأکید </a:t>
            </a:r>
            <a:r>
              <a:rPr lang="fa-IR" sz="2400" dirty="0">
                <a:cs typeface="B Nazanin" panose="00000400000000000000" pitchFamily="2" charset="-78"/>
              </a:rPr>
              <a:t>بر نکات ایمنی و بهداشتی </a:t>
            </a:r>
            <a:r>
              <a:rPr lang="fa-IR" sz="2400" dirty="0" smtClean="0">
                <a:cs typeface="B Nazanin" panose="00000400000000000000" pitchFamily="2" charset="-78"/>
              </a:rPr>
              <a:t>کودکانّ </a:t>
            </a:r>
            <a:endParaRPr lang="fa-IR" sz="2400" dirty="0">
              <a:cs typeface="B Nazanin" panose="00000400000000000000" pitchFamily="2" charset="-78"/>
            </a:endParaRPr>
          </a:p>
          <a:p>
            <a:pPr algn="r"/>
            <a:endParaRPr lang="fa-IR" sz="2400" dirty="0" smtClean="0">
              <a:cs typeface="B Nazanin" panose="00000400000000000000" pitchFamily="2" charset="-78"/>
            </a:endParaRP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*توجه </a:t>
            </a:r>
            <a:r>
              <a:rPr lang="fa-IR" sz="2400" dirty="0">
                <a:cs typeface="B Nazanin" panose="00000400000000000000" pitchFamily="2" charset="-78"/>
              </a:rPr>
              <a:t>به حفظ محیط زیست. </a:t>
            </a:r>
          </a:p>
        </p:txBody>
      </p:sp>
    </p:spTree>
    <p:extLst>
      <p:ext uri="{BB962C8B-B14F-4D97-AF65-F5344CB8AC3E}">
        <p14:creationId xmlns:p14="http://schemas.microsoft.com/office/powerpoint/2010/main" val="9986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0125" y="1501253"/>
            <a:ext cx="10222173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doni MT" panose="02070603080606020203" pitchFamily="18" charset="0"/>
                <a:cs typeface="B Nazanin" panose="00000400000000000000" pitchFamily="2" charset="-78"/>
              </a:rPr>
              <a:t>The end</a:t>
            </a:r>
            <a:endParaRPr lang="fa-IR" sz="200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doni MT" panose="02070603080606020203" pitchFamily="18" charset="0"/>
              <a:cs typeface="B Nazanin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726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8882743" y="1349829"/>
            <a:ext cx="43544" cy="5508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8113690" y="1349829"/>
            <a:ext cx="1447595" cy="114662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7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موضوع:</a:t>
            </a:r>
            <a:endParaRPr lang="fa-IR" sz="17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8113690" y="3022600"/>
            <a:ext cx="1469367" cy="114662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7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استاد مربوطه:</a:t>
            </a:r>
            <a:endParaRPr lang="fa-IR" sz="17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8113690" y="4695372"/>
            <a:ext cx="1469367" cy="114662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مجریان </a:t>
            </a:r>
          </a:p>
          <a:p>
            <a:pPr algn="ctr"/>
            <a:r>
              <a:rPr lang="fa-IR" sz="17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طرح</a:t>
            </a:r>
            <a:r>
              <a:rPr lang="fa-IR" sz="1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9811" y="1723088"/>
            <a:ext cx="4309932" cy="70788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Nazanin" panose="00000400000000000000" pitchFamily="2" charset="-78"/>
              </a:rPr>
              <a:t>رشد در 2 تا 6 سالگی</a:t>
            </a:r>
          </a:p>
          <a:p>
            <a:pPr algn="ctr"/>
            <a:r>
              <a:rPr lang="fa-IR" sz="2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Nazanin" panose="00000400000000000000" pitchFamily="2" charset="-78"/>
              </a:rPr>
              <a:t>رشد جسمی_ حرکتی (رشد بدن)</a:t>
            </a:r>
            <a:endParaRPr lang="fa-IR" sz="2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8688" y="3411248"/>
            <a:ext cx="1757212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a-IR" sz="2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Nazanin" panose="00000400000000000000"/>
              </a:rPr>
              <a:t>آقای یوسفی آیت اله</a:t>
            </a:r>
            <a:endParaRPr lang="fa-IR" sz="2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Nazanin" panose="0000040000000000000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77482" y="5081164"/>
            <a:ext cx="2619628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a-IR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Nazanin" panose="00000400000000000000"/>
              </a:rPr>
              <a:t>علی </a:t>
            </a:r>
            <a:r>
              <a:rPr lang="fa-IR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Nazanin" panose="00000400000000000000"/>
              </a:rPr>
              <a:t>دستورانی و سید محمد زرقانی</a:t>
            </a:r>
            <a:endParaRPr lang="fa-IR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Nazanin" panose="000004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29638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88" y="254189"/>
            <a:ext cx="7298957" cy="588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0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70" y="245659"/>
            <a:ext cx="7134510" cy="565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5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7" y="1793756"/>
            <a:ext cx="7754143" cy="415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62019" y="739919"/>
            <a:ext cx="1013419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a-IR" sz="2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Nazanin" panose="00000400000000000000"/>
              </a:rPr>
              <a:t>ابعاد رشد: </a:t>
            </a:r>
            <a:endParaRPr lang="fa-IR" sz="2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Nazanin" panose="000004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5332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55594" y="1168233"/>
            <a:ext cx="7453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این </a:t>
            </a:r>
            <a:r>
              <a:rPr lang="fa-IR" sz="2400" dirty="0">
                <a:cs typeface="B Nazanin" panose="00000400000000000000" pitchFamily="2" charset="-78"/>
              </a:rPr>
              <a:t>رشد شامل رشد اندامها و حرکات بدن، هماهنگی بین </a:t>
            </a:r>
            <a:r>
              <a:rPr lang="fa-IR" sz="2400" dirty="0" smtClean="0">
                <a:cs typeface="B Nazanin" panose="00000400000000000000" pitchFamily="2" charset="-78"/>
              </a:rPr>
              <a:t>اندام های </a:t>
            </a:r>
            <a:r>
              <a:rPr lang="fa-IR" sz="2400" dirty="0">
                <a:cs typeface="B Nazanin" panose="00000400000000000000" pitchFamily="2" charset="-78"/>
              </a:rPr>
              <a:t>بدن و حرکات تعادلی است. از این ابعاد شش گانه، رشد </a:t>
            </a:r>
            <a:r>
              <a:rPr lang="fa-IR" sz="2400" dirty="0" smtClean="0">
                <a:cs typeface="B Nazanin" panose="00000400000000000000" pitchFamily="2" charset="-78"/>
              </a:rPr>
              <a:t>جسمی </a:t>
            </a:r>
            <a:r>
              <a:rPr lang="fa-IR" sz="2400" dirty="0">
                <a:cs typeface="B Nazanin" panose="00000400000000000000" pitchFamily="2" charset="-78"/>
              </a:rPr>
              <a:t>حرکتی در این واحد یادگیری، و سایر ابعاد رشد در واحدهای یادگیری دیگر توضیح داده </a:t>
            </a:r>
            <a:r>
              <a:rPr lang="fa-IR" sz="2400" dirty="0" smtClean="0">
                <a:cs typeface="B Nazanin" panose="00000400000000000000" pitchFamily="2" charset="-78"/>
              </a:rPr>
              <a:t>می شود</a:t>
            </a:r>
            <a:r>
              <a:rPr lang="fa-IR" sz="2400" dirty="0">
                <a:cs typeface="B Nazanin" panose="00000400000000000000" pitchFamily="2" charset="-78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2336" y="586161"/>
            <a:ext cx="1927131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a-IR" sz="2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Nazanin" panose="00000400000000000000"/>
              </a:rPr>
              <a:t>رشد جسمی_حرکتی: </a:t>
            </a:r>
            <a:endParaRPr lang="fa-IR" sz="2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Nazanin" panose="0000040000000000000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74" y="2627516"/>
            <a:ext cx="6935511" cy="21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88191" y="536844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000" dirty="0">
                <a:cs typeface="B Nazanin" panose="00000400000000000000" pitchFamily="2" charset="-78"/>
              </a:rPr>
              <a:t>رشد </a:t>
            </a:r>
            <a:r>
              <a:rPr lang="fa-IR" sz="2000" dirty="0" smtClean="0">
                <a:cs typeface="B Nazanin" panose="00000400000000000000" pitchFamily="2" charset="-78"/>
              </a:rPr>
              <a:t>جسمی </a:t>
            </a:r>
            <a:r>
              <a:rPr lang="fa-IR" sz="2000" dirty="0">
                <a:cs typeface="B Nazanin" panose="00000400000000000000" pitchFamily="2" charset="-78"/>
              </a:rPr>
              <a:t>حرکتی و کسب مهارت در انجام </a:t>
            </a:r>
            <a:r>
              <a:rPr lang="fa-IR" sz="2000" dirty="0" smtClean="0">
                <a:cs typeface="B Nazanin" panose="00000400000000000000" pitchFamily="2" charset="-78"/>
              </a:rPr>
              <a:t>فعالیت های </a:t>
            </a:r>
            <a:r>
              <a:rPr lang="fa-IR" sz="2000" dirty="0">
                <a:cs typeface="B Nazanin" panose="00000400000000000000" pitchFamily="2" charset="-78"/>
              </a:rPr>
              <a:t>عضالنی، یک جنبه از رشد است که باید مورد توجه قرار گیرد و داراي دو بخش است:</a:t>
            </a:r>
          </a:p>
        </p:txBody>
      </p:sp>
    </p:spTree>
    <p:extLst>
      <p:ext uri="{BB962C8B-B14F-4D97-AF65-F5344CB8AC3E}">
        <p14:creationId xmlns:p14="http://schemas.microsoft.com/office/powerpoint/2010/main" val="40257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26982" y="586161"/>
            <a:ext cx="1237839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a-IR" sz="2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Nazanin" panose="00000400000000000000"/>
              </a:rPr>
              <a:t>رشد جسمی: </a:t>
            </a:r>
            <a:endParaRPr lang="fa-IR" sz="2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Nazanin" panose="000004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3015" y="1421094"/>
            <a:ext cx="71514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شامل تغییراتی است که در شکل، اندازه و تناسب کلی بدن ایجاد میشود. همچنین عامل 6 افزایش نیروی </a:t>
            </a:r>
            <a:r>
              <a:rPr lang="fa-IR" sz="2400" dirty="0" smtClean="0">
                <a:cs typeface="B Nazanin" panose="00000400000000000000" pitchFamily="2" charset="-78"/>
              </a:rPr>
              <a:t>ماهیچه ها </a:t>
            </a:r>
            <a:r>
              <a:rPr lang="fa-IR" sz="2400" dirty="0">
                <a:cs typeface="B Nazanin" panose="00000400000000000000" pitchFamily="2" charset="-78"/>
              </a:rPr>
              <a:t>برای حرکت کردن، رشد </a:t>
            </a:r>
            <a:r>
              <a:rPr lang="fa-IR" sz="2400" dirty="0" smtClean="0">
                <a:cs typeface="B Nazanin" panose="00000400000000000000" pitchFamily="2" charset="-78"/>
              </a:rPr>
              <a:t>اندام ها 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fa-IR" sz="2400" dirty="0" smtClean="0">
                <a:cs typeface="B Nazanin" panose="00000400000000000000" pitchFamily="2" charset="-78"/>
              </a:rPr>
              <a:t>دستگاه های </a:t>
            </a:r>
            <a:r>
              <a:rPr lang="fa-IR" sz="2400" dirty="0">
                <a:cs typeface="B Nazanin" panose="00000400000000000000" pitchFamily="2" charset="-78"/>
              </a:rPr>
              <a:t>مختلف بدن مانند دستگاه عصبی، لنفاوی، تناسلی و ... ّ است </a:t>
            </a:r>
            <a:r>
              <a:rPr lang="en-US" sz="2400" dirty="0" smtClean="0">
                <a:cs typeface="B Nazanin" panose="00000400000000000000" pitchFamily="2" charset="-78"/>
              </a:rPr>
              <a:t>.</a:t>
            </a:r>
            <a:r>
              <a:rPr lang="fa-IR" sz="2400" dirty="0" smtClean="0">
                <a:cs typeface="B Nazanin" panose="00000400000000000000" pitchFamily="2" charset="-78"/>
              </a:rPr>
              <a:t>که </a:t>
            </a:r>
            <a:r>
              <a:rPr lang="fa-IR" sz="2400" dirty="0">
                <a:cs typeface="B Nazanin" panose="00000400000000000000" pitchFamily="2" charset="-78"/>
              </a:rPr>
              <a:t>بیشتر جنبه کمی دارد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6" y="3234519"/>
            <a:ext cx="7397086" cy="196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5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60060" y="686811"/>
            <a:ext cx="74926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شامل توانایی حرکت و کنترل </a:t>
            </a:r>
            <a:r>
              <a:rPr lang="fa-IR" sz="2400" dirty="0" smtClean="0">
                <a:cs typeface="B Nazanin" panose="00000400000000000000" pitchFamily="2" charset="-78"/>
              </a:rPr>
              <a:t>بخش های </a:t>
            </a:r>
            <a:r>
              <a:rPr lang="fa-IR" sz="2400" dirty="0">
                <a:cs typeface="B Nazanin" panose="00000400000000000000" pitchFamily="2" charset="-78"/>
              </a:rPr>
              <a:t>مختلف بدن است. رشد حرکتی انسان، به عواملی از جمله رشد سیستم عصبی، رشد سیستم </a:t>
            </a:r>
            <a:r>
              <a:rPr lang="fa-IR" sz="2400" dirty="0" smtClean="0">
                <a:cs typeface="B Nazanin" panose="00000400000000000000" pitchFamily="2" charset="-78"/>
              </a:rPr>
              <a:t>اسکلتی (استخوان ها 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fa-IR" sz="2400" dirty="0" smtClean="0">
                <a:cs typeface="B Nazanin" panose="00000400000000000000" pitchFamily="2" charset="-78"/>
              </a:rPr>
              <a:t>مفاصل)، </a:t>
            </a:r>
            <a:r>
              <a:rPr lang="fa-IR" sz="2400" dirty="0">
                <a:cs typeface="B Nazanin" panose="00000400000000000000" pitchFamily="2" charset="-78"/>
              </a:rPr>
              <a:t>رشد سیستم عضالنی و همچنین </a:t>
            </a:r>
            <a:r>
              <a:rPr lang="fa-IR" sz="2400" dirty="0" smtClean="0">
                <a:cs typeface="B Nazanin" panose="00000400000000000000" pitchFamily="2" charset="-78"/>
              </a:rPr>
              <a:t>فرصت هایی </a:t>
            </a:r>
            <a:r>
              <a:rPr lang="fa-IR" sz="2400" dirty="0">
                <a:cs typeface="B Nazanin" panose="00000400000000000000" pitchFamily="2" charset="-78"/>
              </a:rPr>
              <a:t>برای تمرین و تجربه بستگی </a:t>
            </a:r>
            <a:r>
              <a:rPr lang="fa-IR" sz="2400" dirty="0" smtClean="0">
                <a:cs typeface="B Nazanin" panose="00000400000000000000" pitchFamily="2" charset="-78"/>
              </a:rPr>
              <a:t>دارد.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6826" y="171711"/>
            <a:ext cx="1245854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a-IR" sz="2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Nazanin" panose="00000400000000000000"/>
              </a:rPr>
              <a:t>رشد حرکتی: </a:t>
            </a:r>
            <a:endParaRPr lang="fa-IR" sz="2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Nazanin" panose="0000040000000000000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4524" y="2160937"/>
            <a:ext cx="75881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فعالیتهای حرکتی کودک در ماههای </a:t>
            </a:r>
            <a:r>
              <a:rPr lang="fa-IR" sz="2400" dirty="0" smtClean="0">
                <a:cs typeface="B Nazanin" panose="00000400000000000000" pitchFamily="2" charset="-78"/>
              </a:rPr>
              <a:t>اول زندگی </a:t>
            </a:r>
            <a:r>
              <a:rPr lang="fa-IR" sz="2400" dirty="0">
                <a:cs typeface="B Nazanin" panose="00000400000000000000" pitchFamily="2" charset="-78"/>
              </a:rPr>
              <a:t>حرکات بازتابی است. بازتابها، پاسخهای غیر ارادی و قالبی به محرکهای خاص است. مهارتهای حرکتی از بازتابها ریشه میگیرند. با افزایش توانایی کنترل ارادی، تعدادی از بازتابها به طور طبیعی بعد از دوران کودکی از بین میروند و تعدادی نیز باقی میمانند، مانند بازتاب گام برداشتن که مرحلۀ اساسی برای حرکت ارادی راه رفتن است. بازتاب گام برداشتن بهوسیلۀ نگهداشتن کودک بهطور عمودی و با تماس پاهایش با زمین و فشار به کف پا باعث بلند شدن ساقها و پایین آمدن آنها میشود. این حرکات سبب راه رفتن غیر ارادی کودک میگردد.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4452"/>
            <a:ext cx="4281206" cy="1733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1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1850</TotalTime>
  <Words>1911</Words>
  <Application>Microsoft Office PowerPoint</Application>
  <PresentationFormat>Custom</PresentationFormat>
  <Paragraphs>147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AZAD</dc:creator>
  <cp:lastModifiedBy>benz</cp:lastModifiedBy>
  <cp:revision>193</cp:revision>
  <dcterms:created xsi:type="dcterms:W3CDTF">2019-01-24T17:22:28Z</dcterms:created>
  <dcterms:modified xsi:type="dcterms:W3CDTF">2020-04-06T18:03:53Z</dcterms:modified>
</cp:coreProperties>
</file>