
<file path=[Content_Types].xml><?xml version="1.0" encoding="utf-8"?>
<Types xmlns="http://schemas.openxmlformats.org/package/2006/content-types">
  <Default Extension="bin" ContentType="application/vnd.openxmlformats-officedocument.oleObject"/>
  <Default Extension="png" ContentType="image/png"/>
  <Default Extension="wmf" ContentType="image/x-wmf"/>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79" r:id="rId2"/>
    <p:sldId id="271" r:id="rId3"/>
    <p:sldId id="272" r:id="rId4"/>
    <p:sldId id="280" r:id="rId5"/>
    <p:sldId id="273" r:id="rId6"/>
    <p:sldId id="274" r:id="rId7"/>
    <p:sldId id="275" r:id="rId8"/>
    <p:sldId id="276" r:id="rId9"/>
    <p:sldId id="281" r:id="rId10"/>
    <p:sldId id="278" r:id="rId11"/>
    <p:sldId id="282" r:id="rId12"/>
    <p:sldId id="283" r:id="rId13"/>
    <p:sldId id="284" r:id="rId14"/>
    <p:sldId id="285" r:id="rId15"/>
    <p:sldId id="286" r:id="rId16"/>
    <p:sldId id="287" r:id="rId17"/>
    <p:sldId id="288" r:id="rId18"/>
    <p:sldId id="289" r:id="rId19"/>
    <p:sldId id="290" r:id="rId20"/>
    <p:sldId id="291" r:id="rId21"/>
    <p:sldId id="292" r:id="rId22"/>
    <p:sldId id="293" r:id="rId23"/>
    <p:sldId id="294" r:id="rId24"/>
    <p:sldId id="295" r:id="rId25"/>
    <p:sldId id="296" r:id="rId26"/>
    <p:sldId id="297" r:id="rId27"/>
  </p:sldIdLst>
  <p:sldSz cx="12192000" cy="6858000"/>
  <p:notesSz cx="6858000" cy="9144000"/>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2960" autoAdjust="0"/>
    <p:restoredTop sz="94660"/>
  </p:normalViewPr>
  <p:slideViewPr>
    <p:cSldViewPr snapToGrid="0">
      <p:cViewPr varScale="1">
        <p:scale>
          <a:sx n="74" d="100"/>
          <a:sy n="74" d="100"/>
        </p:scale>
        <p:origin x="49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2BC693E-1137-4BFE-83A1-61031CE656ED}" type="doc">
      <dgm:prSet loTypeId="urn:microsoft.com/office/officeart/2005/8/layout/hierarchy4" loCatId="list" qsTypeId="urn:microsoft.com/office/officeart/2005/8/quickstyle/simple1" qsCatId="simple" csTypeId="urn:microsoft.com/office/officeart/2005/8/colors/accent1_2" csCatId="accent1" phldr="1"/>
      <dgm:spPr/>
      <dgm:t>
        <a:bodyPr/>
        <a:lstStyle/>
        <a:p>
          <a:endParaRPr lang="en-US"/>
        </a:p>
      </dgm:t>
    </dgm:pt>
    <dgm:pt modelId="{EF359B09-C2C2-4540-AAB3-1F148C12693B}">
      <dgm:prSet phldrT="[Text]" custT="1"/>
      <dgm:spPr/>
      <dgm:t>
        <a:bodyPr/>
        <a:lstStyle/>
        <a:p>
          <a:r>
            <a:rPr lang="fa-IR" sz="3600" dirty="0" smtClean="0"/>
            <a:t>پدیده های طبیعی</a:t>
          </a:r>
          <a:endParaRPr lang="en-US" sz="3600" dirty="0"/>
        </a:p>
      </dgm:t>
    </dgm:pt>
    <dgm:pt modelId="{0A6A7B5B-F3E1-4075-87C7-B2E16486DD6F}" type="parTrans" cxnId="{50AD9E7B-1504-4BF9-969D-ACCF2CDBF79C}">
      <dgm:prSet/>
      <dgm:spPr/>
      <dgm:t>
        <a:bodyPr/>
        <a:lstStyle/>
        <a:p>
          <a:endParaRPr lang="en-US"/>
        </a:p>
      </dgm:t>
    </dgm:pt>
    <dgm:pt modelId="{7F6E1AD0-3FFA-40EA-A854-7B97A2D6D41B}" type="sibTrans" cxnId="{50AD9E7B-1504-4BF9-969D-ACCF2CDBF79C}">
      <dgm:prSet/>
      <dgm:spPr/>
      <dgm:t>
        <a:bodyPr/>
        <a:lstStyle/>
        <a:p>
          <a:endParaRPr lang="en-US"/>
        </a:p>
      </dgm:t>
    </dgm:pt>
    <dgm:pt modelId="{F4CE2956-BD7F-4146-B7AE-0A9FFF58AD75}">
      <dgm:prSet phldrT="[Text]" custT="1"/>
      <dgm:spPr/>
      <dgm:t>
        <a:bodyPr/>
        <a:lstStyle/>
        <a:p>
          <a:r>
            <a:rPr lang="fa-IR" sz="3600" dirty="0" smtClean="0"/>
            <a:t>آتشفشان</a:t>
          </a:r>
          <a:endParaRPr lang="en-US" sz="3600" dirty="0"/>
        </a:p>
      </dgm:t>
    </dgm:pt>
    <dgm:pt modelId="{89BF6E3E-A36F-4736-B81E-337C16EE5713}" type="parTrans" cxnId="{D87B2E2A-22C8-4BD1-B3B4-707D307B5F57}">
      <dgm:prSet/>
      <dgm:spPr/>
      <dgm:t>
        <a:bodyPr/>
        <a:lstStyle/>
        <a:p>
          <a:endParaRPr lang="en-US"/>
        </a:p>
      </dgm:t>
    </dgm:pt>
    <dgm:pt modelId="{6EFAFBA3-9C00-446A-B0BD-4C7047F79D18}" type="sibTrans" cxnId="{D87B2E2A-22C8-4BD1-B3B4-707D307B5F57}">
      <dgm:prSet/>
      <dgm:spPr/>
      <dgm:t>
        <a:bodyPr/>
        <a:lstStyle/>
        <a:p>
          <a:endParaRPr lang="en-US"/>
        </a:p>
      </dgm:t>
    </dgm:pt>
    <dgm:pt modelId="{04A46EE3-1C82-414A-A28D-EB953E8CC470}">
      <dgm:prSet phldrT="[Text]" custT="1"/>
      <dgm:spPr/>
      <dgm:t>
        <a:bodyPr/>
        <a:lstStyle/>
        <a:p>
          <a:r>
            <a:rPr lang="fa-IR" sz="1400" dirty="0" smtClean="0"/>
            <a:t>اثرات وزیان ها</a:t>
          </a:r>
          <a:endParaRPr lang="en-US" sz="1400" dirty="0"/>
        </a:p>
      </dgm:t>
    </dgm:pt>
    <dgm:pt modelId="{21194706-3C70-4B45-819C-9E1CF965EC6B}" type="parTrans" cxnId="{B23B2E3E-8A69-454C-8B99-DDF8ECEC3A42}">
      <dgm:prSet/>
      <dgm:spPr/>
      <dgm:t>
        <a:bodyPr/>
        <a:lstStyle/>
        <a:p>
          <a:endParaRPr lang="en-US"/>
        </a:p>
      </dgm:t>
    </dgm:pt>
    <dgm:pt modelId="{DFB4EE24-5E18-41BE-93E4-C3512BA4E480}" type="sibTrans" cxnId="{B23B2E3E-8A69-454C-8B99-DDF8ECEC3A42}">
      <dgm:prSet/>
      <dgm:spPr/>
      <dgm:t>
        <a:bodyPr/>
        <a:lstStyle/>
        <a:p>
          <a:endParaRPr lang="en-US"/>
        </a:p>
      </dgm:t>
    </dgm:pt>
    <dgm:pt modelId="{C8C68A43-3BEA-4348-96BC-5F161314AAF0}">
      <dgm:prSet phldrT="[Text]" custT="1"/>
      <dgm:spPr/>
      <dgm:t>
        <a:bodyPr/>
        <a:lstStyle/>
        <a:p>
          <a:r>
            <a:rPr lang="fa-IR" sz="3600" dirty="0" smtClean="0"/>
            <a:t>زلزله</a:t>
          </a:r>
          <a:endParaRPr lang="en-US" sz="3600" dirty="0"/>
        </a:p>
      </dgm:t>
    </dgm:pt>
    <dgm:pt modelId="{D45785E6-ABE3-4356-8E6D-E5230F2F4192}" type="parTrans" cxnId="{8F72F7B3-EFD7-42C1-BB00-3F78FC6714F6}">
      <dgm:prSet/>
      <dgm:spPr/>
      <dgm:t>
        <a:bodyPr/>
        <a:lstStyle/>
        <a:p>
          <a:endParaRPr lang="en-US"/>
        </a:p>
      </dgm:t>
    </dgm:pt>
    <dgm:pt modelId="{F541BFCA-700E-4705-BC8D-E179CAA06F58}" type="sibTrans" cxnId="{8F72F7B3-EFD7-42C1-BB00-3F78FC6714F6}">
      <dgm:prSet/>
      <dgm:spPr/>
      <dgm:t>
        <a:bodyPr/>
        <a:lstStyle/>
        <a:p>
          <a:endParaRPr lang="en-US"/>
        </a:p>
      </dgm:t>
    </dgm:pt>
    <dgm:pt modelId="{4A1EC348-91FA-49F3-A045-C4CD5CE64B99}">
      <dgm:prSet phldrT="[Text]" custT="1"/>
      <dgm:spPr/>
      <dgm:t>
        <a:bodyPr/>
        <a:lstStyle/>
        <a:p>
          <a:r>
            <a:rPr lang="fa-IR" sz="1800" dirty="0" smtClean="0"/>
            <a:t>تعریف زلزله</a:t>
          </a:r>
          <a:endParaRPr lang="en-US" sz="1800" dirty="0"/>
        </a:p>
      </dgm:t>
    </dgm:pt>
    <dgm:pt modelId="{F0B6F657-F5F7-4370-91F3-CEB5C0CCA3A7}" type="parTrans" cxnId="{C3C14D6A-4411-4B81-8FFF-279F1EF4E8F3}">
      <dgm:prSet/>
      <dgm:spPr/>
      <dgm:t>
        <a:bodyPr/>
        <a:lstStyle/>
        <a:p>
          <a:endParaRPr lang="en-US"/>
        </a:p>
      </dgm:t>
    </dgm:pt>
    <dgm:pt modelId="{29793101-C09D-491F-A8A6-3F8ECA82D8F1}" type="sibTrans" cxnId="{C3C14D6A-4411-4B81-8FFF-279F1EF4E8F3}">
      <dgm:prSet/>
      <dgm:spPr/>
      <dgm:t>
        <a:bodyPr/>
        <a:lstStyle/>
        <a:p>
          <a:endParaRPr lang="en-US"/>
        </a:p>
      </dgm:t>
    </dgm:pt>
    <dgm:pt modelId="{EBEB6A5A-F5D7-442C-8E77-DEFF086D8C7C}">
      <dgm:prSet phldrT="[Text]"/>
      <dgm:spPr/>
      <dgm:t>
        <a:bodyPr/>
        <a:lstStyle/>
        <a:p>
          <a:r>
            <a:rPr lang="fa-IR" dirty="0" smtClean="0"/>
            <a:t>فواید آتشفشان</a:t>
          </a:r>
          <a:endParaRPr lang="en-US" dirty="0"/>
        </a:p>
      </dgm:t>
    </dgm:pt>
    <dgm:pt modelId="{D94C54A5-2A93-4509-95FF-6E6F8AD4D5FD}" type="parTrans" cxnId="{1236BC70-4682-4918-A18E-EE410AC2952A}">
      <dgm:prSet/>
      <dgm:spPr/>
      <dgm:t>
        <a:bodyPr/>
        <a:lstStyle/>
        <a:p>
          <a:endParaRPr lang="en-US"/>
        </a:p>
      </dgm:t>
    </dgm:pt>
    <dgm:pt modelId="{EF884A28-447D-4784-8D35-1AE27CCB4E72}" type="sibTrans" cxnId="{1236BC70-4682-4918-A18E-EE410AC2952A}">
      <dgm:prSet/>
      <dgm:spPr/>
      <dgm:t>
        <a:bodyPr/>
        <a:lstStyle/>
        <a:p>
          <a:endParaRPr lang="en-US"/>
        </a:p>
      </dgm:t>
    </dgm:pt>
    <dgm:pt modelId="{D2A7D747-195E-4802-B971-6AB1674F0519}">
      <dgm:prSet phldrT="[Text]"/>
      <dgm:spPr/>
      <dgm:t>
        <a:bodyPr/>
        <a:lstStyle/>
        <a:p>
          <a:r>
            <a:rPr lang="fa-IR" dirty="0" smtClean="0"/>
            <a:t>مواد خروجی آتشفشان</a:t>
          </a:r>
          <a:endParaRPr lang="en-US" dirty="0"/>
        </a:p>
      </dgm:t>
    </dgm:pt>
    <dgm:pt modelId="{766C0DFA-299A-440B-BDBE-FF323966ABEA}" type="parTrans" cxnId="{925DF2D8-B7C9-43E8-80BE-48E9BCBECFEE}">
      <dgm:prSet/>
      <dgm:spPr/>
      <dgm:t>
        <a:bodyPr/>
        <a:lstStyle/>
        <a:p>
          <a:endParaRPr lang="en-US"/>
        </a:p>
      </dgm:t>
    </dgm:pt>
    <dgm:pt modelId="{0B03C65E-2B9B-43EF-BA2D-92BFAC3B9DAB}" type="sibTrans" cxnId="{925DF2D8-B7C9-43E8-80BE-48E9BCBECFEE}">
      <dgm:prSet/>
      <dgm:spPr/>
      <dgm:t>
        <a:bodyPr/>
        <a:lstStyle/>
        <a:p>
          <a:endParaRPr lang="en-US"/>
        </a:p>
      </dgm:t>
    </dgm:pt>
    <dgm:pt modelId="{33ECE5D6-22C4-4002-ACEB-CCCD9A845E4D}">
      <dgm:prSet phldrT="[Text]"/>
      <dgm:spPr/>
      <dgm:t>
        <a:bodyPr/>
        <a:lstStyle/>
        <a:p>
          <a:r>
            <a:rPr lang="fa-IR" dirty="0" smtClean="0"/>
            <a:t>انواع آتشفشان</a:t>
          </a:r>
          <a:endParaRPr lang="en-US" dirty="0"/>
        </a:p>
      </dgm:t>
    </dgm:pt>
    <dgm:pt modelId="{F8E4B3C2-A6C5-410E-97FD-0BEFA22C7A38}" type="parTrans" cxnId="{9F742D57-D211-4698-ABED-67B75D9EAF06}">
      <dgm:prSet/>
      <dgm:spPr/>
      <dgm:t>
        <a:bodyPr/>
        <a:lstStyle/>
        <a:p>
          <a:endParaRPr lang="en-US"/>
        </a:p>
      </dgm:t>
    </dgm:pt>
    <dgm:pt modelId="{41069ED5-1A02-4298-9FCD-8166593E068C}" type="sibTrans" cxnId="{9F742D57-D211-4698-ABED-67B75D9EAF06}">
      <dgm:prSet/>
      <dgm:spPr/>
      <dgm:t>
        <a:bodyPr/>
        <a:lstStyle/>
        <a:p>
          <a:endParaRPr lang="en-US"/>
        </a:p>
      </dgm:t>
    </dgm:pt>
    <dgm:pt modelId="{A953E63D-E588-4E29-B3C0-CD2BABF83607}">
      <dgm:prSet phldrT="[Text]"/>
      <dgm:spPr/>
      <dgm:t>
        <a:bodyPr/>
        <a:lstStyle/>
        <a:p>
          <a:r>
            <a:rPr lang="fa-IR" dirty="0" smtClean="0"/>
            <a:t>اثرات ساختمانی</a:t>
          </a:r>
          <a:endParaRPr lang="en-US" dirty="0"/>
        </a:p>
      </dgm:t>
    </dgm:pt>
    <dgm:pt modelId="{EEDF6C3C-4CA9-41B8-B955-DD3ED6B13A6C}" type="parTrans" cxnId="{AFEE6206-31B8-444F-BE2D-A8F167E73A4D}">
      <dgm:prSet/>
      <dgm:spPr/>
      <dgm:t>
        <a:bodyPr/>
        <a:lstStyle/>
        <a:p>
          <a:endParaRPr lang="en-US"/>
        </a:p>
      </dgm:t>
    </dgm:pt>
    <dgm:pt modelId="{D8BA741F-FD75-4A7B-B79A-D4CA6804FF10}" type="sibTrans" cxnId="{AFEE6206-31B8-444F-BE2D-A8F167E73A4D}">
      <dgm:prSet/>
      <dgm:spPr/>
      <dgm:t>
        <a:bodyPr/>
        <a:lstStyle/>
        <a:p>
          <a:endParaRPr lang="en-US"/>
        </a:p>
      </dgm:t>
    </dgm:pt>
    <dgm:pt modelId="{86ADE939-A196-499E-A610-BC4B64D8A1C2}">
      <dgm:prSet phldrT="[Text]"/>
      <dgm:spPr/>
      <dgm:t>
        <a:bodyPr/>
        <a:lstStyle/>
        <a:p>
          <a:r>
            <a:rPr lang="fa-IR" dirty="0" smtClean="0"/>
            <a:t>اثرات زلزله</a:t>
          </a:r>
          <a:endParaRPr lang="en-US" dirty="0"/>
        </a:p>
      </dgm:t>
    </dgm:pt>
    <dgm:pt modelId="{445AA3DF-AAC0-411D-A8A7-73C68AA949FA}" type="parTrans" cxnId="{3FAC444E-2317-435D-BED4-3D7423ED0CD5}">
      <dgm:prSet/>
      <dgm:spPr/>
      <dgm:t>
        <a:bodyPr/>
        <a:lstStyle/>
        <a:p>
          <a:endParaRPr lang="en-US"/>
        </a:p>
      </dgm:t>
    </dgm:pt>
    <dgm:pt modelId="{69E52D4D-D097-4D5D-A26C-31A37AB0768B}" type="sibTrans" cxnId="{3FAC444E-2317-435D-BED4-3D7423ED0CD5}">
      <dgm:prSet/>
      <dgm:spPr/>
      <dgm:t>
        <a:bodyPr/>
        <a:lstStyle/>
        <a:p>
          <a:endParaRPr lang="en-US"/>
        </a:p>
      </dgm:t>
    </dgm:pt>
    <dgm:pt modelId="{C42403B2-2F91-41F3-B836-64769966E11A}">
      <dgm:prSet phldrT="[Text]"/>
      <dgm:spPr/>
      <dgm:t>
        <a:bodyPr/>
        <a:lstStyle/>
        <a:p>
          <a:r>
            <a:rPr lang="fa-IR" dirty="0" smtClean="0"/>
            <a:t>اثرات بهداشتی</a:t>
          </a:r>
          <a:endParaRPr lang="en-US" dirty="0"/>
        </a:p>
      </dgm:t>
    </dgm:pt>
    <dgm:pt modelId="{D512664F-B9CE-4916-BA8C-BD2CB7C8530B}" type="parTrans" cxnId="{92DEC8C3-9621-49FA-8DB8-7F61F8B74900}">
      <dgm:prSet/>
      <dgm:spPr/>
      <dgm:t>
        <a:bodyPr/>
        <a:lstStyle/>
        <a:p>
          <a:endParaRPr lang="en-US"/>
        </a:p>
      </dgm:t>
    </dgm:pt>
    <dgm:pt modelId="{79CBB309-014F-470C-A1A1-EACA061BC3B7}" type="sibTrans" cxnId="{92DEC8C3-9621-49FA-8DB8-7F61F8B74900}">
      <dgm:prSet/>
      <dgm:spPr/>
      <dgm:t>
        <a:bodyPr/>
        <a:lstStyle/>
        <a:p>
          <a:endParaRPr lang="en-US"/>
        </a:p>
      </dgm:t>
    </dgm:pt>
    <dgm:pt modelId="{0BED4224-0F19-4CA1-9120-997330A27AFE}">
      <dgm:prSet phldrT="[Text]"/>
      <dgm:spPr/>
      <dgm:t>
        <a:bodyPr/>
        <a:lstStyle/>
        <a:p>
          <a:r>
            <a:rPr lang="fa-IR" dirty="0" smtClean="0"/>
            <a:t>اثرات اجتماعی</a:t>
          </a:r>
          <a:endParaRPr lang="en-US" dirty="0"/>
        </a:p>
      </dgm:t>
    </dgm:pt>
    <dgm:pt modelId="{B76181F6-1571-456A-8F7B-FB6E5D89F794}" type="parTrans" cxnId="{881D32E5-3223-44FF-BD54-788F90EA853F}">
      <dgm:prSet/>
      <dgm:spPr/>
      <dgm:t>
        <a:bodyPr/>
        <a:lstStyle/>
        <a:p>
          <a:endParaRPr lang="en-US"/>
        </a:p>
      </dgm:t>
    </dgm:pt>
    <dgm:pt modelId="{F8987286-9F18-4C45-AF10-BF3A5378CFAB}" type="sibTrans" cxnId="{881D32E5-3223-44FF-BD54-788F90EA853F}">
      <dgm:prSet/>
      <dgm:spPr/>
      <dgm:t>
        <a:bodyPr/>
        <a:lstStyle/>
        <a:p>
          <a:endParaRPr lang="en-US"/>
        </a:p>
      </dgm:t>
    </dgm:pt>
    <dgm:pt modelId="{70085C21-8D4F-41BE-8840-DA70CDF4D449}" type="pres">
      <dgm:prSet presAssocID="{62BC693E-1137-4BFE-83A1-61031CE656ED}" presName="Name0" presStyleCnt="0">
        <dgm:presLayoutVars>
          <dgm:chPref val="1"/>
          <dgm:dir/>
          <dgm:animOne val="branch"/>
          <dgm:animLvl val="lvl"/>
          <dgm:resizeHandles/>
        </dgm:presLayoutVars>
      </dgm:prSet>
      <dgm:spPr/>
      <dgm:t>
        <a:bodyPr/>
        <a:lstStyle/>
        <a:p>
          <a:endParaRPr lang="en-US"/>
        </a:p>
      </dgm:t>
    </dgm:pt>
    <dgm:pt modelId="{53A55DC7-155F-49B4-9527-17EFC6C9700B}" type="pres">
      <dgm:prSet presAssocID="{EF359B09-C2C2-4540-AAB3-1F148C12693B}" presName="vertOne" presStyleCnt="0"/>
      <dgm:spPr/>
    </dgm:pt>
    <dgm:pt modelId="{300A451F-4D44-4D9C-A0D0-7C229CC225B7}" type="pres">
      <dgm:prSet presAssocID="{EF359B09-C2C2-4540-AAB3-1F148C12693B}" presName="txOne" presStyleLbl="node0" presStyleIdx="0" presStyleCnt="8" custScaleY="44930" custLinFactNeighborX="94800" custLinFactNeighborY="27527">
        <dgm:presLayoutVars>
          <dgm:chPref val="3"/>
        </dgm:presLayoutVars>
      </dgm:prSet>
      <dgm:spPr/>
      <dgm:t>
        <a:bodyPr/>
        <a:lstStyle/>
        <a:p>
          <a:endParaRPr lang="en-US"/>
        </a:p>
      </dgm:t>
    </dgm:pt>
    <dgm:pt modelId="{CDA604C9-C823-4717-A04C-30A94109E9C4}" type="pres">
      <dgm:prSet presAssocID="{EF359B09-C2C2-4540-AAB3-1F148C12693B}" presName="parTransOne" presStyleCnt="0"/>
      <dgm:spPr/>
    </dgm:pt>
    <dgm:pt modelId="{909A269B-C280-4B2E-9FB9-E0B91ECBEEE8}" type="pres">
      <dgm:prSet presAssocID="{EF359B09-C2C2-4540-AAB3-1F148C12693B}" presName="horzOne" presStyleCnt="0"/>
      <dgm:spPr/>
    </dgm:pt>
    <dgm:pt modelId="{CCBA204B-FA5D-4FB4-B60C-46290AC54A20}" type="pres">
      <dgm:prSet presAssocID="{F4CE2956-BD7F-4146-B7AE-0A9FFF58AD75}" presName="vertTwo" presStyleCnt="0"/>
      <dgm:spPr/>
    </dgm:pt>
    <dgm:pt modelId="{CE476CB1-E0FD-4575-B4A2-A45772ACF972}" type="pres">
      <dgm:prSet presAssocID="{F4CE2956-BD7F-4146-B7AE-0A9FFF58AD75}" presName="txTwo" presStyleLbl="node2" presStyleIdx="0" presStyleCnt="2" custScaleY="31724" custLinFactX="7115" custLinFactNeighborX="100000" custLinFactNeighborY="-40930">
        <dgm:presLayoutVars>
          <dgm:chPref val="3"/>
        </dgm:presLayoutVars>
      </dgm:prSet>
      <dgm:spPr/>
      <dgm:t>
        <a:bodyPr/>
        <a:lstStyle/>
        <a:p>
          <a:endParaRPr lang="en-US"/>
        </a:p>
      </dgm:t>
    </dgm:pt>
    <dgm:pt modelId="{3CC37480-4871-4491-BF16-4036A2306D36}" type="pres">
      <dgm:prSet presAssocID="{F4CE2956-BD7F-4146-B7AE-0A9FFF58AD75}" presName="parTransTwo" presStyleCnt="0"/>
      <dgm:spPr/>
    </dgm:pt>
    <dgm:pt modelId="{CFD363DA-14A1-4554-8DCF-2955F42651C9}" type="pres">
      <dgm:prSet presAssocID="{F4CE2956-BD7F-4146-B7AE-0A9FFF58AD75}" presName="horzTwo" presStyleCnt="0"/>
      <dgm:spPr/>
    </dgm:pt>
    <dgm:pt modelId="{25D28F5D-4428-46F2-A6CF-9D109B3E7B92}" type="pres">
      <dgm:prSet presAssocID="{04A46EE3-1C82-414A-A28D-EB953E8CC470}" presName="vertThree" presStyleCnt="0"/>
      <dgm:spPr/>
    </dgm:pt>
    <dgm:pt modelId="{A361C846-1702-468D-9141-4F551F2DD807}" type="pres">
      <dgm:prSet presAssocID="{04A46EE3-1C82-414A-A28D-EB953E8CC470}" presName="txThree" presStyleLbl="node3" presStyleIdx="0" presStyleCnt="2" custScaleX="50167" custScaleY="33109" custLinFactNeighborX="29465" custLinFactNeighborY="524">
        <dgm:presLayoutVars>
          <dgm:chPref val="3"/>
        </dgm:presLayoutVars>
      </dgm:prSet>
      <dgm:spPr/>
      <dgm:t>
        <a:bodyPr/>
        <a:lstStyle/>
        <a:p>
          <a:endParaRPr lang="en-US"/>
        </a:p>
      </dgm:t>
    </dgm:pt>
    <dgm:pt modelId="{F1AACAB9-3EF4-4BD0-9486-1D93BF1FCF1F}" type="pres">
      <dgm:prSet presAssocID="{04A46EE3-1C82-414A-A28D-EB953E8CC470}" presName="horzThree" presStyleCnt="0"/>
      <dgm:spPr/>
    </dgm:pt>
    <dgm:pt modelId="{124B2DF0-BC80-41D9-8D78-BC9680983727}" type="pres">
      <dgm:prSet presAssocID="{6EFAFBA3-9C00-446A-B0BD-4C7047F79D18}" presName="sibSpaceTwo" presStyleCnt="0"/>
      <dgm:spPr/>
    </dgm:pt>
    <dgm:pt modelId="{B333BDAE-6B84-4F0D-BAE2-602D0E378BEB}" type="pres">
      <dgm:prSet presAssocID="{C8C68A43-3BEA-4348-96BC-5F161314AAF0}" presName="vertTwo" presStyleCnt="0"/>
      <dgm:spPr/>
    </dgm:pt>
    <dgm:pt modelId="{9F529710-0AAE-4604-B135-52DF334A7750}" type="pres">
      <dgm:prSet presAssocID="{C8C68A43-3BEA-4348-96BC-5F161314AAF0}" presName="txTwo" presStyleLbl="node2" presStyleIdx="1" presStyleCnt="2" custScaleY="27529" custLinFactX="100000" custLinFactNeighborX="157770" custLinFactNeighborY="-27458">
        <dgm:presLayoutVars>
          <dgm:chPref val="3"/>
        </dgm:presLayoutVars>
      </dgm:prSet>
      <dgm:spPr/>
      <dgm:t>
        <a:bodyPr/>
        <a:lstStyle/>
        <a:p>
          <a:endParaRPr lang="en-US"/>
        </a:p>
      </dgm:t>
    </dgm:pt>
    <dgm:pt modelId="{B6506A80-8F7C-468D-9FCC-3C0877D3EA56}" type="pres">
      <dgm:prSet presAssocID="{C8C68A43-3BEA-4348-96BC-5F161314AAF0}" presName="parTransTwo" presStyleCnt="0"/>
      <dgm:spPr/>
    </dgm:pt>
    <dgm:pt modelId="{690D4948-EC0D-4842-9F11-F01E6FD3B97C}" type="pres">
      <dgm:prSet presAssocID="{C8C68A43-3BEA-4348-96BC-5F161314AAF0}" presName="horzTwo" presStyleCnt="0"/>
      <dgm:spPr/>
    </dgm:pt>
    <dgm:pt modelId="{FC12A767-50A1-40B0-A4CE-DD8FACD26F41}" type="pres">
      <dgm:prSet presAssocID="{4A1EC348-91FA-49F3-A045-C4CD5CE64B99}" presName="vertThree" presStyleCnt="0"/>
      <dgm:spPr/>
    </dgm:pt>
    <dgm:pt modelId="{63B4CAA5-B2B6-41E1-8ABB-22EC0BD145D7}" type="pres">
      <dgm:prSet presAssocID="{4A1EC348-91FA-49F3-A045-C4CD5CE64B99}" presName="txThree" presStyleLbl="node3" presStyleIdx="1" presStyleCnt="2" custScaleX="59897" custScaleY="28545" custLinFactX="96321" custLinFactNeighborX="100000" custLinFactNeighborY="340">
        <dgm:presLayoutVars>
          <dgm:chPref val="3"/>
        </dgm:presLayoutVars>
      </dgm:prSet>
      <dgm:spPr/>
      <dgm:t>
        <a:bodyPr/>
        <a:lstStyle/>
        <a:p>
          <a:endParaRPr lang="en-US"/>
        </a:p>
      </dgm:t>
    </dgm:pt>
    <dgm:pt modelId="{82F7FEA3-29CD-41F8-8E7C-D3CD0C7F1E98}" type="pres">
      <dgm:prSet presAssocID="{4A1EC348-91FA-49F3-A045-C4CD5CE64B99}" presName="horzThree" presStyleCnt="0"/>
      <dgm:spPr/>
    </dgm:pt>
    <dgm:pt modelId="{DAD31202-C590-40A8-B60E-E13B0B5208DE}" type="pres">
      <dgm:prSet presAssocID="{7F6E1AD0-3FFA-40EA-A854-7B97A2D6D41B}" presName="sibSpaceOne" presStyleCnt="0"/>
      <dgm:spPr/>
    </dgm:pt>
    <dgm:pt modelId="{A3CC5589-E37B-48B6-AB0D-31409C644B09}" type="pres">
      <dgm:prSet presAssocID="{EBEB6A5A-F5D7-442C-8E77-DEFF086D8C7C}" presName="vertOne" presStyleCnt="0"/>
      <dgm:spPr/>
    </dgm:pt>
    <dgm:pt modelId="{E8960C22-DCC3-49BD-98C4-7B1F69DD63B4}" type="pres">
      <dgm:prSet presAssocID="{EBEB6A5A-F5D7-442C-8E77-DEFF086D8C7C}" presName="txOne" presStyleLbl="node0" presStyleIdx="1" presStyleCnt="8" custScaleX="41148" custScaleY="33109" custLinFactX="-21304" custLinFactY="100000" custLinFactNeighborX="-100000" custLinFactNeighborY="117744">
        <dgm:presLayoutVars>
          <dgm:chPref val="3"/>
        </dgm:presLayoutVars>
      </dgm:prSet>
      <dgm:spPr/>
      <dgm:t>
        <a:bodyPr/>
        <a:lstStyle/>
        <a:p>
          <a:endParaRPr lang="en-US"/>
        </a:p>
      </dgm:t>
    </dgm:pt>
    <dgm:pt modelId="{B2A60364-F0D7-4081-8819-6BA06D3535AA}" type="pres">
      <dgm:prSet presAssocID="{EBEB6A5A-F5D7-442C-8E77-DEFF086D8C7C}" presName="horzOne" presStyleCnt="0"/>
      <dgm:spPr/>
    </dgm:pt>
    <dgm:pt modelId="{1E6DE8D2-EA22-422C-B429-D446382606E5}" type="pres">
      <dgm:prSet presAssocID="{EF884A28-447D-4784-8D35-1AE27CCB4E72}" presName="sibSpaceOne" presStyleCnt="0"/>
      <dgm:spPr/>
    </dgm:pt>
    <dgm:pt modelId="{D06F39D8-B675-4BE5-B089-BC28EE2D4466}" type="pres">
      <dgm:prSet presAssocID="{D2A7D747-195E-4802-B971-6AB1674F0519}" presName="vertOne" presStyleCnt="0"/>
      <dgm:spPr/>
    </dgm:pt>
    <dgm:pt modelId="{9FF0914E-58D5-4F53-A64C-CEC866125AC7}" type="pres">
      <dgm:prSet presAssocID="{D2A7D747-195E-4802-B971-6AB1674F0519}" presName="txOne" presStyleLbl="node0" presStyleIdx="2" presStyleCnt="8" custScaleX="50167" custScaleY="33109" custLinFactX="-100000" custLinFactY="100000" custLinFactNeighborX="-180634" custLinFactNeighborY="117744">
        <dgm:presLayoutVars>
          <dgm:chPref val="3"/>
        </dgm:presLayoutVars>
      </dgm:prSet>
      <dgm:spPr/>
      <dgm:t>
        <a:bodyPr/>
        <a:lstStyle/>
        <a:p>
          <a:endParaRPr lang="en-US"/>
        </a:p>
      </dgm:t>
    </dgm:pt>
    <dgm:pt modelId="{38421CE2-8F4B-4EF0-92AC-069C14256B18}" type="pres">
      <dgm:prSet presAssocID="{D2A7D747-195E-4802-B971-6AB1674F0519}" presName="horzOne" presStyleCnt="0"/>
      <dgm:spPr/>
    </dgm:pt>
    <dgm:pt modelId="{7A4BE63F-1F84-4BD8-B622-5E4C18EC04C6}" type="pres">
      <dgm:prSet presAssocID="{0B03C65E-2B9B-43EF-BA2D-92BFAC3B9DAB}" presName="sibSpaceOne" presStyleCnt="0"/>
      <dgm:spPr/>
    </dgm:pt>
    <dgm:pt modelId="{8F41AD2D-AA06-40B1-9383-55D0AA8404A9}" type="pres">
      <dgm:prSet presAssocID="{33ECE5D6-22C4-4002-ACEB-CCCD9A845E4D}" presName="vertOne" presStyleCnt="0"/>
      <dgm:spPr/>
    </dgm:pt>
    <dgm:pt modelId="{D6811801-A31E-44AB-B91B-364B4B85E641}" type="pres">
      <dgm:prSet presAssocID="{33ECE5D6-22C4-4002-ACEB-CCCD9A845E4D}" presName="txOne" presStyleLbl="node0" presStyleIdx="3" presStyleCnt="8" custScaleX="50167" custScaleY="33109" custLinFactX="-100000" custLinFactY="100000" custLinFactNeighborX="-103345" custLinFactNeighborY="117744">
        <dgm:presLayoutVars>
          <dgm:chPref val="3"/>
        </dgm:presLayoutVars>
      </dgm:prSet>
      <dgm:spPr/>
      <dgm:t>
        <a:bodyPr/>
        <a:lstStyle/>
        <a:p>
          <a:endParaRPr lang="en-US"/>
        </a:p>
      </dgm:t>
    </dgm:pt>
    <dgm:pt modelId="{CEB33B1A-7392-4F27-BFB0-DF9B05FB01E7}" type="pres">
      <dgm:prSet presAssocID="{33ECE5D6-22C4-4002-ACEB-CCCD9A845E4D}" presName="horzOne" presStyleCnt="0"/>
      <dgm:spPr/>
    </dgm:pt>
    <dgm:pt modelId="{E50E4FDE-6331-4E5B-9341-D2A38CE1A807}" type="pres">
      <dgm:prSet presAssocID="{41069ED5-1A02-4298-9FCD-8166593E068C}" presName="sibSpaceOne" presStyleCnt="0"/>
      <dgm:spPr/>
    </dgm:pt>
    <dgm:pt modelId="{4CE1DAB4-269D-43AC-A6D2-BBA22E9B6ED9}" type="pres">
      <dgm:prSet presAssocID="{A953E63D-E588-4E29-B3C0-CD2BABF83607}" presName="vertOne" presStyleCnt="0"/>
      <dgm:spPr/>
    </dgm:pt>
    <dgm:pt modelId="{9216C049-630F-4AFE-9BB8-51EB2529E4F6}" type="pres">
      <dgm:prSet presAssocID="{A953E63D-E588-4E29-B3C0-CD2BABF83607}" presName="txOne" presStyleLbl="node0" presStyleIdx="4" presStyleCnt="8" custScaleX="59897" custScaleY="28576" custLinFactX="22260" custLinFactNeighborX="100000" custLinFactNeighborY="37673">
        <dgm:presLayoutVars>
          <dgm:chPref val="3"/>
        </dgm:presLayoutVars>
      </dgm:prSet>
      <dgm:spPr/>
      <dgm:t>
        <a:bodyPr/>
        <a:lstStyle/>
        <a:p>
          <a:endParaRPr lang="en-US"/>
        </a:p>
      </dgm:t>
    </dgm:pt>
    <dgm:pt modelId="{41DFD2A0-A387-4B51-B917-7953ABAAE8A5}" type="pres">
      <dgm:prSet presAssocID="{A953E63D-E588-4E29-B3C0-CD2BABF83607}" presName="horzOne" presStyleCnt="0"/>
      <dgm:spPr/>
    </dgm:pt>
    <dgm:pt modelId="{929908A5-1AE6-4F5D-A830-1B4E7CADAFDE}" type="pres">
      <dgm:prSet presAssocID="{D8BA741F-FD75-4A7B-B79A-D4CA6804FF10}" presName="sibSpaceOne" presStyleCnt="0"/>
      <dgm:spPr/>
    </dgm:pt>
    <dgm:pt modelId="{C63F763D-2D28-4E29-BFC9-BEA78DDD069D}" type="pres">
      <dgm:prSet presAssocID="{86ADE939-A196-499E-A610-BC4B64D8A1C2}" presName="vertOne" presStyleCnt="0"/>
      <dgm:spPr/>
    </dgm:pt>
    <dgm:pt modelId="{7AD9E6F4-2DE9-4115-A4E5-65D36C58FA78}" type="pres">
      <dgm:prSet presAssocID="{86ADE939-A196-499E-A610-BC4B64D8A1C2}" presName="txOne" presStyleLbl="node0" presStyleIdx="5" presStyleCnt="8" custScaleX="59897" custScaleY="28576" custLinFactNeighborX="-58348" custLinFactNeighborY="97234">
        <dgm:presLayoutVars>
          <dgm:chPref val="3"/>
        </dgm:presLayoutVars>
      </dgm:prSet>
      <dgm:spPr/>
      <dgm:t>
        <a:bodyPr/>
        <a:lstStyle/>
        <a:p>
          <a:endParaRPr lang="en-US"/>
        </a:p>
      </dgm:t>
    </dgm:pt>
    <dgm:pt modelId="{8C2194DA-4ED1-4A22-BEA7-3F483294BE6E}" type="pres">
      <dgm:prSet presAssocID="{86ADE939-A196-499E-A610-BC4B64D8A1C2}" presName="horzOne" presStyleCnt="0"/>
      <dgm:spPr/>
    </dgm:pt>
    <dgm:pt modelId="{72079C6D-83ED-4B11-8706-821D5482BC75}" type="pres">
      <dgm:prSet presAssocID="{69E52D4D-D097-4D5D-A26C-31A37AB0768B}" presName="sibSpaceOne" presStyleCnt="0"/>
      <dgm:spPr/>
    </dgm:pt>
    <dgm:pt modelId="{FEE772EB-23D8-4965-9B2A-B7AD7952754D}" type="pres">
      <dgm:prSet presAssocID="{C42403B2-2F91-41F3-B836-64769966E11A}" presName="vertOne" presStyleCnt="0"/>
      <dgm:spPr/>
    </dgm:pt>
    <dgm:pt modelId="{0E85821A-8931-4B45-85A7-5B22894CB042}" type="pres">
      <dgm:prSet presAssocID="{C42403B2-2F91-41F3-B836-64769966E11A}" presName="txOne" presStyleLbl="node0" presStyleIdx="6" presStyleCnt="8" custScaleX="59897" custScaleY="28576" custLinFactY="11127" custLinFactNeighborX="-40566" custLinFactNeighborY="100000">
        <dgm:presLayoutVars>
          <dgm:chPref val="3"/>
        </dgm:presLayoutVars>
      </dgm:prSet>
      <dgm:spPr/>
      <dgm:t>
        <a:bodyPr/>
        <a:lstStyle/>
        <a:p>
          <a:endParaRPr lang="en-US"/>
        </a:p>
      </dgm:t>
    </dgm:pt>
    <dgm:pt modelId="{437361F2-61DA-4176-BF6B-7258181A5361}" type="pres">
      <dgm:prSet presAssocID="{C42403B2-2F91-41F3-B836-64769966E11A}" presName="horzOne" presStyleCnt="0"/>
      <dgm:spPr/>
    </dgm:pt>
    <dgm:pt modelId="{812BC124-A8C3-4683-A0FB-F31F1B5FBB44}" type="pres">
      <dgm:prSet presAssocID="{79CBB309-014F-470C-A1A1-EACA061BC3B7}" presName="sibSpaceOne" presStyleCnt="0"/>
      <dgm:spPr/>
    </dgm:pt>
    <dgm:pt modelId="{F3B4E698-16F8-4CA5-AEB2-E2B8560E2A9F}" type="pres">
      <dgm:prSet presAssocID="{0BED4224-0F19-4CA1-9120-997330A27AFE}" presName="vertOne" presStyleCnt="0"/>
      <dgm:spPr/>
    </dgm:pt>
    <dgm:pt modelId="{9CEAB2F0-B424-418B-80C4-F74D2C7E1FA9}" type="pres">
      <dgm:prSet presAssocID="{0BED4224-0F19-4CA1-9120-997330A27AFE}" presName="txOne" presStyleLbl="node0" presStyleIdx="7" presStyleCnt="8" custScaleX="59897" custScaleY="28576" custLinFactX="-12056" custLinFactNeighborX="-100000" custLinFactNeighborY="73470">
        <dgm:presLayoutVars>
          <dgm:chPref val="3"/>
        </dgm:presLayoutVars>
      </dgm:prSet>
      <dgm:spPr/>
      <dgm:t>
        <a:bodyPr/>
        <a:lstStyle/>
        <a:p>
          <a:endParaRPr lang="en-US"/>
        </a:p>
      </dgm:t>
    </dgm:pt>
    <dgm:pt modelId="{022325BE-D143-413F-8449-190D5B870287}" type="pres">
      <dgm:prSet presAssocID="{0BED4224-0F19-4CA1-9120-997330A27AFE}" presName="horzOne" presStyleCnt="0"/>
      <dgm:spPr/>
    </dgm:pt>
  </dgm:ptLst>
  <dgm:cxnLst>
    <dgm:cxn modelId="{F67C3071-749B-4021-9992-9EA63D8CD231}" type="presOf" srcId="{4A1EC348-91FA-49F3-A045-C4CD5CE64B99}" destId="{63B4CAA5-B2B6-41E1-8ABB-22EC0BD145D7}" srcOrd="0" destOrd="0" presId="urn:microsoft.com/office/officeart/2005/8/layout/hierarchy4"/>
    <dgm:cxn modelId="{0EEE13A7-1876-4DBA-A11B-5FFD63BFC2E4}" type="presOf" srcId="{C8C68A43-3BEA-4348-96BC-5F161314AAF0}" destId="{9F529710-0AAE-4604-B135-52DF334A7750}" srcOrd="0" destOrd="0" presId="urn:microsoft.com/office/officeart/2005/8/layout/hierarchy4"/>
    <dgm:cxn modelId="{18FF15F8-B483-44DC-933E-0DFE2B73BB04}" type="presOf" srcId="{EBEB6A5A-F5D7-442C-8E77-DEFF086D8C7C}" destId="{E8960C22-DCC3-49BD-98C4-7B1F69DD63B4}" srcOrd="0" destOrd="0" presId="urn:microsoft.com/office/officeart/2005/8/layout/hierarchy4"/>
    <dgm:cxn modelId="{8F72F7B3-EFD7-42C1-BB00-3F78FC6714F6}" srcId="{EF359B09-C2C2-4540-AAB3-1F148C12693B}" destId="{C8C68A43-3BEA-4348-96BC-5F161314AAF0}" srcOrd="1" destOrd="0" parTransId="{D45785E6-ABE3-4356-8E6D-E5230F2F4192}" sibTransId="{F541BFCA-700E-4705-BC8D-E179CAA06F58}"/>
    <dgm:cxn modelId="{75AE3318-8E02-41C9-A3BB-C3688A9EB295}" type="presOf" srcId="{EF359B09-C2C2-4540-AAB3-1F148C12693B}" destId="{300A451F-4D44-4D9C-A0D0-7C229CC225B7}" srcOrd="0" destOrd="0" presId="urn:microsoft.com/office/officeart/2005/8/layout/hierarchy4"/>
    <dgm:cxn modelId="{C3C14D6A-4411-4B81-8FFF-279F1EF4E8F3}" srcId="{C8C68A43-3BEA-4348-96BC-5F161314AAF0}" destId="{4A1EC348-91FA-49F3-A045-C4CD5CE64B99}" srcOrd="0" destOrd="0" parTransId="{F0B6F657-F5F7-4370-91F3-CEB5C0CCA3A7}" sibTransId="{29793101-C09D-491F-A8A6-3F8ECA82D8F1}"/>
    <dgm:cxn modelId="{E83E1F5B-8885-4520-9074-08E1AA4FDD65}" type="presOf" srcId="{0BED4224-0F19-4CA1-9120-997330A27AFE}" destId="{9CEAB2F0-B424-418B-80C4-F74D2C7E1FA9}" srcOrd="0" destOrd="0" presId="urn:microsoft.com/office/officeart/2005/8/layout/hierarchy4"/>
    <dgm:cxn modelId="{478666AF-FC8F-4420-BE07-028B4CC447E2}" type="presOf" srcId="{A953E63D-E588-4E29-B3C0-CD2BABF83607}" destId="{9216C049-630F-4AFE-9BB8-51EB2529E4F6}" srcOrd="0" destOrd="0" presId="urn:microsoft.com/office/officeart/2005/8/layout/hierarchy4"/>
    <dgm:cxn modelId="{DE06587D-1C9A-4B3D-89E0-A93638C4B264}" type="presOf" srcId="{C42403B2-2F91-41F3-B836-64769966E11A}" destId="{0E85821A-8931-4B45-85A7-5B22894CB042}" srcOrd="0" destOrd="0" presId="urn:microsoft.com/office/officeart/2005/8/layout/hierarchy4"/>
    <dgm:cxn modelId="{676F2E45-B485-4251-89AB-9E36717480D8}" type="presOf" srcId="{62BC693E-1137-4BFE-83A1-61031CE656ED}" destId="{70085C21-8D4F-41BE-8840-DA70CDF4D449}" srcOrd="0" destOrd="0" presId="urn:microsoft.com/office/officeart/2005/8/layout/hierarchy4"/>
    <dgm:cxn modelId="{1AB0BAE8-CA97-4F48-859F-9994AF6D86F0}" type="presOf" srcId="{D2A7D747-195E-4802-B971-6AB1674F0519}" destId="{9FF0914E-58D5-4F53-A64C-CEC866125AC7}" srcOrd="0" destOrd="0" presId="urn:microsoft.com/office/officeart/2005/8/layout/hierarchy4"/>
    <dgm:cxn modelId="{B23B2E3E-8A69-454C-8B99-DDF8ECEC3A42}" srcId="{F4CE2956-BD7F-4146-B7AE-0A9FFF58AD75}" destId="{04A46EE3-1C82-414A-A28D-EB953E8CC470}" srcOrd="0" destOrd="0" parTransId="{21194706-3C70-4B45-819C-9E1CF965EC6B}" sibTransId="{DFB4EE24-5E18-41BE-93E4-C3512BA4E480}"/>
    <dgm:cxn modelId="{51694C93-D925-433C-93A1-640EEA689BB5}" type="presOf" srcId="{33ECE5D6-22C4-4002-ACEB-CCCD9A845E4D}" destId="{D6811801-A31E-44AB-B91B-364B4B85E641}" srcOrd="0" destOrd="0" presId="urn:microsoft.com/office/officeart/2005/8/layout/hierarchy4"/>
    <dgm:cxn modelId="{3FAC444E-2317-435D-BED4-3D7423ED0CD5}" srcId="{62BC693E-1137-4BFE-83A1-61031CE656ED}" destId="{86ADE939-A196-499E-A610-BC4B64D8A1C2}" srcOrd="5" destOrd="0" parTransId="{445AA3DF-AAC0-411D-A8A7-73C68AA949FA}" sibTransId="{69E52D4D-D097-4D5D-A26C-31A37AB0768B}"/>
    <dgm:cxn modelId="{9F742D57-D211-4698-ABED-67B75D9EAF06}" srcId="{62BC693E-1137-4BFE-83A1-61031CE656ED}" destId="{33ECE5D6-22C4-4002-ACEB-CCCD9A845E4D}" srcOrd="3" destOrd="0" parTransId="{F8E4B3C2-A6C5-410E-97FD-0BEFA22C7A38}" sibTransId="{41069ED5-1A02-4298-9FCD-8166593E068C}"/>
    <dgm:cxn modelId="{64459877-424C-4BE3-B039-84FCD5A243EC}" type="presOf" srcId="{86ADE939-A196-499E-A610-BC4B64D8A1C2}" destId="{7AD9E6F4-2DE9-4115-A4E5-65D36C58FA78}" srcOrd="0" destOrd="0" presId="urn:microsoft.com/office/officeart/2005/8/layout/hierarchy4"/>
    <dgm:cxn modelId="{AFEE6206-31B8-444F-BE2D-A8F167E73A4D}" srcId="{62BC693E-1137-4BFE-83A1-61031CE656ED}" destId="{A953E63D-E588-4E29-B3C0-CD2BABF83607}" srcOrd="4" destOrd="0" parTransId="{EEDF6C3C-4CA9-41B8-B955-DD3ED6B13A6C}" sibTransId="{D8BA741F-FD75-4A7B-B79A-D4CA6804FF10}"/>
    <dgm:cxn modelId="{D8C5C169-B193-44FF-B457-29E7C4261B4D}" type="presOf" srcId="{F4CE2956-BD7F-4146-B7AE-0A9FFF58AD75}" destId="{CE476CB1-E0FD-4575-B4A2-A45772ACF972}" srcOrd="0" destOrd="0" presId="urn:microsoft.com/office/officeart/2005/8/layout/hierarchy4"/>
    <dgm:cxn modelId="{925DF2D8-B7C9-43E8-80BE-48E9BCBECFEE}" srcId="{62BC693E-1137-4BFE-83A1-61031CE656ED}" destId="{D2A7D747-195E-4802-B971-6AB1674F0519}" srcOrd="2" destOrd="0" parTransId="{766C0DFA-299A-440B-BDBE-FF323966ABEA}" sibTransId="{0B03C65E-2B9B-43EF-BA2D-92BFAC3B9DAB}"/>
    <dgm:cxn modelId="{D87B2E2A-22C8-4BD1-B3B4-707D307B5F57}" srcId="{EF359B09-C2C2-4540-AAB3-1F148C12693B}" destId="{F4CE2956-BD7F-4146-B7AE-0A9FFF58AD75}" srcOrd="0" destOrd="0" parTransId="{89BF6E3E-A36F-4736-B81E-337C16EE5713}" sibTransId="{6EFAFBA3-9C00-446A-B0BD-4C7047F79D18}"/>
    <dgm:cxn modelId="{881D32E5-3223-44FF-BD54-788F90EA853F}" srcId="{62BC693E-1137-4BFE-83A1-61031CE656ED}" destId="{0BED4224-0F19-4CA1-9120-997330A27AFE}" srcOrd="7" destOrd="0" parTransId="{B76181F6-1571-456A-8F7B-FB6E5D89F794}" sibTransId="{F8987286-9F18-4C45-AF10-BF3A5378CFAB}"/>
    <dgm:cxn modelId="{1236BC70-4682-4918-A18E-EE410AC2952A}" srcId="{62BC693E-1137-4BFE-83A1-61031CE656ED}" destId="{EBEB6A5A-F5D7-442C-8E77-DEFF086D8C7C}" srcOrd="1" destOrd="0" parTransId="{D94C54A5-2A93-4509-95FF-6E6F8AD4D5FD}" sibTransId="{EF884A28-447D-4784-8D35-1AE27CCB4E72}"/>
    <dgm:cxn modelId="{92DEC8C3-9621-49FA-8DB8-7F61F8B74900}" srcId="{62BC693E-1137-4BFE-83A1-61031CE656ED}" destId="{C42403B2-2F91-41F3-B836-64769966E11A}" srcOrd="6" destOrd="0" parTransId="{D512664F-B9CE-4916-BA8C-BD2CB7C8530B}" sibTransId="{79CBB309-014F-470C-A1A1-EACA061BC3B7}"/>
    <dgm:cxn modelId="{8DD6A92B-8636-4802-A775-63BA410C01C4}" type="presOf" srcId="{04A46EE3-1C82-414A-A28D-EB953E8CC470}" destId="{A361C846-1702-468D-9141-4F551F2DD807}" srcOrd="0" destOrd="0" presId="urn:microsoft.com/office/officeart/2005/8/layout/hierarchy4"/>
    <dgm:cxn modelId="{50AD9E7B-1504-4BF9-969D-ACCF2CDBF79C}" srcId="{62BC693E-1137-4BFE-83A1-61031CE656ED}" destId="{EF359B09-C2C2-4540-AAB3-1F148C12693B}" srcOrd="0" destOrd="0" parTransId="{0A6A7B5B-F3E1-4075-87C7-B2E16486DD6F}" sibTransId="{7F6E1AD0-3FFA-40EA-A854-7B97A2D6D41B}"/>
    <dgm:cxn modelId="{0CFFC861-70C0-4446-A35D-F0834B7CEEFD}" type="presParOf" srcId="{70085C21-8D4F-41BE-8840-DA70CDF4D449}" destId="{53A55DC7-155F-49B4-9527-17EFC6C9700B}" srcOrd="0" destOrd="0" presId="urn:microsoft.com/office/officeart/2005/8/layout/hierarchy4"/>
    <dgm:cxn modelId="{6910240B-A1D6-42AF-8701-3D213276AE6B}" type="presParOf" srcId="{53A55DC7-155F-49B4-9527-17EFC6C9700B}" destId="{300A451F-4D44-4D9C-A0D0-7C229CC225B7}" srcOrd="0" destOrd="0" presId="urn:microsoft.com/office/officeart/2005/8/layout/hierarchy4"/>
    <dgm:cxn modelId="{551DFF4F-C043-463B-A93A-9B6A6B6A6EC7}" type="presParOf" srcId="{53A55DC7-155F-49B4-9527-17EFC6C9700B}" destId="{CDA604C9-C823-4717-A04C-30A94109E9C4}" srcOrd="1" destOrd="0" presId="urn:microsoft.com/office/officeart/2005/8/layout/hierarchy4"/>
    <dgm:cxn modelId="{6DBD9FF9-A659-4174-9013-565FF0A61DBE}" type="presParOf" srcId="{53A55DC7-155F-49B4-9527-17EFC6C9700B}" destId="{909A269B-C280-4B2E-9FB9-E0B91ECBEEE8}" srcOrd="2" destOrd="0" presId="urn:microsoft.com/office/officeart/2005/8/layout/hierarchy4"/>
    <dgm:cxn modelId="{BBFCC970-D5EA-4733-AC3B-C7DF21F7DF11}" type="presParOf" srcId="{909A269B-C280-4B2E-9FB9-E0B91ECBEEE8}" destId="{CCBA204B-FA5D-4FB4-B60C-46290AC54A20}" srcOrd="0" destOrd="0" presId="urn:microsoft.com/office/officeart/2005/8/layout/hierarchy4"/>
    <dgm:cxn modelId="{6098E985-0590-4AF5-9B2B-93BD64117E57}" type="presParOf" srcId="{CCBA204B-FA5D-4FB4-B60C-46290AC54A20}" destId="{CE476CB1-E0FD-4575-B4A2-A45772ACF972}" srcOrd="0" destOrd="0" presId="urn:microsoft.com/office/officeart/2005/8/layout/hierarchy4"/>
    <dgm:cxn modelId="{73CB88FE-81C3-4DE2-9CCB-5F54DEC17819}" type="presParOf" srcId="{CCBA204B-FA5D-4FB4-B60C-46290AC54A20}" destId="{3CC37480-4871-4491-BF16-4036A2306D36}" srcOrd="1" destOrd="0" presId="urn:microsoft.com/office/officeart/2005/8/layout/hierarchy4"/>
    <dgm:cxn modelId="{F658D048-1FBC-4B89-B1F8-0D5CBE83493F}" type="presParOf" srcId="{CCBA204B-FA5D-4FB4-B60C-46290AC54A20}" destId="{CFD363DA-14A1-4554-8DCF-2955F42651C9}" srcOrd="2" destOrd="0" presId="urn:microsoft.com/office/officeart/2005/8/layout/hierarchy4"/>
    <dgm:cxn modelId="{1AB7FC81-562C-4605-B56C-AA71A9CFD5AD}" type="presParOf" srcId="{CFD363DA-14A1-4554-8DCF-2955F42651C9}" destId="{25D28F5D-4428-46F2-A6CF-9D109B3E7B92}" srcOrd="0" destOrd="0" presId="urn:microsoft.com/office/officeart/2005/8/layout/hierarchy4"/>
    <dgm:cxn modelId="{026EB75B-63E4-4B2F-B708-CBABB4BBE20C}" type="presParOf" srcId="{25D28F5D-4428-46F2-A6CF-9D109B3E7B92}" destId="{A361C846-1702-468D-9141-4F551F2DD807}" srcOrd="0" destOrd="0" presId="urn:microsoft.com/office/officeart/2005/8/layout/hierarchy4"/>
    <dgm:cxn modelId="{2DF95DF9-EF45-4BBF-818F-E25024201460}" type="presParOf" srcId="{25D28F5D-4428-46F2-A6CF-9D109B3E7B92}" destId="{F1AACAB9-3EF4-4BD0-9486-1D93BF1FCF1F}" srcOrd="1" destOrd="0" presId="urn:microsoft.com/office/officeart/2005/8/layout/hierarchy4"/>
    <dgm:cxn modelId="{7E8144FE-96EB-430A-BC80-31960CEDE39F}" type="presParOf" srcId="{909A269B-C280-4B2E-9FB9-E0B91ECBEEE8}" destId="{124B2DF0-BC80-41D9-8D78-BC9680983727}" srcOrd="1" destOrd="0" presId="urn:microsoft.com/office/officeart/2005/8/layout/hierarchy4"/>
    <dgm:cxn modelId="{7119801A-842D-4312-B612-41673582B65F}" type="presParOf" srcId="{909A269B-C280-4B2E-9FB9-E0B91ECBEEE8}" destId="{B333BDAE-6B84-4F0D-BAE2-602D0E378BEB}" srcOrd="2" destOrd="0" presId="urn:microsoft.com/office/officeart/2005/8/layout/hierarchy4"/>
    <dgm:cxn modelId="{4FB9811A-598A-47AA-9239-FDBC798B1FF4}" type="presParOf" srcId="{B333BDAE-6B84-4F0D-BAE2-602D0E378BEB}" destId="{9F529710-0AAE-4604-B135-52DF334A7750}" srcOrd="0" destOrd="0" presId="urn:microsoft.com/office/officeart/2005/8/layout/hierarchy4"/>
    <dgm:cxn modelId="{827E8FE6-EB14-443D-8E3B-48A0FF3368E1}" type="presParOf" srcId="{B333BDAE-6B84-4F0D-BAE2-602D0E378BEB}" destId="{B6506A80-8F7C-468D-9FCC-3C0877D3EA56}" srcOrd="1" destOrd="0" presId="urn:microsoft.com/office/officeart/2005/8/layout/hierarchy4"/>
    <dgm:cxn modelId="{7CEDB10A-A4A2-4014-A32A-69C7F25886EA}" type="presParOf" srcId="{B333BDAE-6B84-4F0D-BAE2-602D0E378BEB}" destId="{690D4948-EC0D-4842-9F11-F01E6FD3B97C}" srcOrd="2" destOrd="0" presId="urn:microsoft.com/office/officeart/2005/8/layout/hierarchy4"/>
    <dgm:cxn modelId="{76D5F925-20F8-4B3E-AE64-CD9FCA09ACB8}" type="presParOf" srcId="{690D4948-EC0D-4842-9F11-F01E6FD3B97C}" destId="{FC12A767-50A1-40B0-A4CE-DD8FACD26F41}" srcOrd="0" destOrd="0" presId="urn:microsoft.com/office/officeart/2005/8/layout/hierarchy4"/>
    <dgm:cxn modelId="{3C0FB4D4-240A-48A3-BD97-8C9A66FB2C6F}" type="presParOf" srcId="{FC12A767-50A1-40B0-A4CE-DD8FACD26F41}" destId="{63B4CAA5-B2B6-41E1-8ABB-22EC0BD145D7}" srcOrd="0" destOrd="0" presId="urn:microsoft.com/office/officeart/2005/8/layout/hierarchy4"/>
    <dgm:cxn modelId="{64C91F67-186C-4D96-BC3C-97C51AAF8A20}" type="presParOf" srcId="{FC12A767-50A1-40B0-A4CE-DD8FACD26F41}" destId="{82F7FEA3-29CD-41F8-8E7C-D3CD0C7F1E98}" srcOrd="1" destOrd="0" presId="urn:microsoft.com/office/officeart/2005/8/layout/hierarchy4"/>
    <dgm:cxn modelId="{20C8E2C3-8D43-48C7-9616-801A1556DFD8}" type="presParOf" srcId="{70085C21-8D4F-41BE-8840-DA70CDF4D449}" destId="{DAD31202-C590-40A8-B60E-E13B0B5208DE}" srcOrd="1" destOrd="0" presId="urn:microsoft.com/office/officeart/2005/8/layout/hierarchy4"/>
    <dgm:cxn modelId="{B6466371-1778-41AD-B9FA-0128201E52EF}" type="presParOf" srcId="{70085C21-8D4F-41BE-8840-DA70CDF4D449}" destId="{A3CC5589-E37B-48B6-AB0D-31409C644B09}" srcOrd="2" destOrd="0" presId="urn:microsoft.com/office/officeart/2005/8/layout/hierarchy4"/>
    <dgm:cxn modelId="{8D595DD6-6923-4BFE-9A22-227D16813638}" type="presParOf" srcId="{A3CC5589-E37B-48B6-AB0D-31409C644B09}" destId="{E8960C22-DCC3-49BD-98C4-7B1F69DD63B4}" srcOrd="0" destOrd="0" presId="urn:microsoft.com/office/officeart/2005/8/layout/hierarchy4"/>
    <dgm:cxn modelId="{3C42D0D1-5CE0-4E9A-8577-5F69A2269B6F}" type="presParOf" srcId="{A3CC5589-E37B-48B6-AB0D-31409C644B09}" destId="{B2A60364-F0D7-4081-8819-6BA06D3535AA}" srcOrd="1" destOrd="0" presId="urn:microsoft.com/office/officeart/2005/8/layout/hierarchy4"/>
    <dgm:cxn modelId="{C78C6C52-BBC3-453D-91E0-C0F55D883E6A}" type="presParOf" srcId="{70085C21-8D4F-41BE-8840-DA70CDF4D449}" destId="{1E6DE8D2-EA22-422C-B429-D446382606E5}" srcOrd="3" destOrd="0" presId="urn:microsoft.com/office/officeart/2005/8/layout/hierarchy4"/>
    <dgm:cxn modelId="{B6F1FEDC-A175-42ED-A81D-92211E7B32F4}" type="presParOf" srcId="{70085C21-8D4F-41BE-8840-DA70CDF4D449}" destId="{D06F39D8-B675-4BE5-B089-BC28EE2D4466}" srcOrd="4" destOrd="0" presId="urn:microsoft.com/office/officeart/2005/8/layout/hierarchy4"/>
    <dgm:cxn modelId="{8B6F97B2-D3EF-4C06-A23B-43BFEDEB0B1E}" type="presParOf" srcId="{D06F39D8-B675-4BE5-B089-BC28EE2D4466}" destId="{9FF0914E-58D5-4F53-A64C-CEC866125AC7}" srcOrd="0" destOrd="0" presId="urn:microsoft.com/office/officeart/2005/8/layout/hierarchy4"/>
    <dgm:cxn modelId="{9349C757-137B-4A3E-9A76-B77743FE4883}" type="presParOf" srcId="{D06F39D8-B675-4BE5-B089-BC28EE2D4466}" destId="{38421CE2-8F4B-4EF0-92AC-069C14256B18}" srcOrd="1" destOrd="0" presId="urn:microsoft.com/office/officeart/2005/8/layout/hierarchy4"/>
    <dgm:cxn modelId="{4DEDF907-EC7F-4499-A421-3250E6F8359A}" type="presParOf" srcId="{70085C21-8D4F-41BE-8840-DA70CDF4D449}" destId="{7A4BE63F-1F84-4BD8-B622-5E4C18EC04C6}" srcOrd="5" destOrd="0" presId="urn:microsoft.com/office/officeart/2005/8/layout/hierarchy4"/>
    <dgm:cxn modelId="{CB290ABD-4127-4C9C-AD20-88467401AD9E}" type="presParOf" srcId="{70085C21-8D4F-41BE-8840-DA70CDF4D449}" destId="{8F41AD2D-AA06-40B1-9383-55D0AA8404A9}" srcOrd="6" destOrd="0" presId="urn:microsoft.com/office/officeart/2005/8/layout/hierarchy4"/>
    <dgm:cxn modelId="{159BA1B7-A6E4-48AD-ABF8-BDE5302F962C}" type="presParOf" srcId="{8F41AD2D-AA06-40B1-9383-55D0AA8404A9}" destId="{D6811801-A31E-44AB-B91B-364B4B85E641}" srcOrd="0" destOrd="0" presId="urn:microsoft.com/office/officeart/2005/8/layout/hierarchy4"/>
    <dgm:cxn modelId="{96785FB6-27C3-483A-B7C5-472BAFFD99D1}" type="presParOf" srcId="{8F41AD2D-AA06-40B1-9383-55D0AA8404A9}" destId="{CEB33B1A-7392-4F27-BFB0-DF9B05FB01E7}" srcOrd="1" destOrd="0" presId="urn:microsoft.com/office/officeart/2005/8/layout/hierarchy4"/>
    <dgm:cxn modelId="{D2524E57-1FC2-4163-BA9C-1E587F9D59A7}" type="presParOf" srcId="{70085C21-8D4F-41BE-8840-DA70CDF4D449}" destId="{E50E4FDE-6331-4E5B-9341-D2A38CE1A807}" srcOrd="7" destOrd="0" presId="urn:microsoft.com/office/officeart/2005/8/layout/hierarchy4"/>
    <dgm:cxn modelId="{299B5CFD-1D34-41B4-972F-3FD50F67B045}" type="presParOf" srcId="{70085C21-8D4F-41BE-8840-DA70CDF4D449}" destId="{4CE1DAB4-269D-43AC-A6D2-BBA22E9B6ED9}" srcOrd="8" destOrd="0" presId="urn:microsoft.com/office/officeart/2005/8/layout/hierarchy4"/>
    <dgm:cxn modelId="{6D4F2F59-8E40-4DA4-9AB1-654D62D08B95}" type="presParOf" srcId="{4CE1DAB4-269D-43AC-A6D2-BBA22E9B6ED9}" destId="{9216C049-630F-4AFE-9BB8-51EB2529E4F6}" srcOrd="0" destOrd="0" presId="urn:microsoft.com/office/officeart/2005/8/layout/hierarchy4"/>
    <dgm:cxn modelId="{CCF7B638-625F-40AF-ACD2-952A0F1DD146}" type="presParOf" srcId="{4CE1DAB4-269D-43AC-A6D2-BBA22E9B6ED9}" destId="{41DFD2A0-A387-4B51-B917-7953ABAAE8A5}" srcOrd="1" destOrd="0" presId="urn:microsoft.com/office/officeart/2005/8/layout/hierarchy4"/>
    <dgm:cxn modelId="{07A938AC-01F6-44FC-8062-2D1D6599F121}" type="presParOf" srcId="{70085C21-8D4F-41BE-8840-DA70CDF4D449}" destId="{929908A5-1AE6-4F5D-A830-1B4E7CADAFDE}" srcOrd="9" destOrd="0" presId="urn:microsoft.com/office/officeart/2005/8/layout/hierarchy4"/>
    <dgm:cxn modelId="{EAFF39E4-7A06-4E8B-8A3A-B8F9F32E56AB}" type="presParOf" srcId="{70085C21-8D4F-41BE-8840-DA70CDF4D449}" destId="{C63F763D-2D28-4E29-BFC9-BEA78DDD069D}" srcOrd="10" destOrd="0" presId="urn:microsoft.com/office/officeart/2005/8/layout/hierarchy4"/>
    <dgm:cxn modelId="{D1545EFE-365E-4465-99FC-ED7FEDF63BCD}" type="presParOf" srcId="{C63F763D-2D28-4E29-BFC9-BEA78DDD069D}" destId="{7AD9E6F4-2DE9-4115-A4E5-65D36C58FA78}" srcOrd="0" destOrd="0" presId="urn:microsoft.com/office/officeart/2005/8/layout/hierarchy4"/>
    <dgm:cxn modelId="{C8EF9FE4-3E6A-4391-B2FD-ECC0D0326870}" type="presParOf" srcId="{C63F763D-2D28-4E29-BFC9-BEA78DDD069D}" destId="{8C2194DA-4ED1-4A22-BEA7-3F483294BE6E}" srcOrd="1" destOrd="0" presId="urn:microsoft.com/office/officeart/2005/8/layout/hierarchy4"/>
    <dgm:cxn modelId="{509A37E0-8BFC-4CD6-B30B-A299D1509934}" type="presParOf" srcId="{70085C21-8D4F-41BE-8840-DA70CDF4D449}" destId="{72079C6D-83ED-4B11-8706-821D5482BC75}" srcOrd="11" destOrd="0" presId="urn:microsoft.com/office/officeart/2005/8/layout/hierarchy4"/>
    <dgm:cxn modelId="{EE5487E1-4711-437B-97C6-90B0800BB66A}" type="presParOf" srcId="{70085C21-8D4F-41BE-8840-DA70CDF4D449}" destId="{FEE772EB-23D8-4965-9B2A-B7AD7952754D}" srcOrd="12" destOrd="0" presId="urn:microsoft.com/office/officeart/2005/8/layout/hierarchy4"/>
    <dgm:cxn modelId="{B3C86A1B-1353-4BD4-A5B6-AA499651BCDE}" type="presParOf" srcId="{FEE772EB-23D8-4965-9B2A-B7AD7952754D}" destId="{0E85821A-8931-4B45-85A7-5B22894CB042}" srcOrd="0" destOrd="0" presId="urn:microsoft.com/office/officeart/2005/8/layout/hierarchy4"/>
    <dgm:cxn modelId="{E210480E-273D-4E72-8363-45FB8F42BEB8}" type="presParOf" srcId="{FEE772EB-23D8-4965-9B2A-B7AD7952754D}" destId="{437361F2-61DA-4176-BF6B-7258181A5361}" srcOrd="1" destOrd="0" presId="urn:microsoft.com/office/officeart/2005/8/layout/hierarchy4"/>
    <dgm:cxn modelId="{BE7A7F54-06A9-4885-90AF-016AE2EB4867}" type="presParOf" srcId="{70085C21-8D4F-41BE-8840-DA70CDF4D449}" destId="{812BC124-A8C3-4683-A0FB-F31F1B5FBB44}" srcOrd="13" destOrd="0" presId="urn:microsoft.com/office/officeart/2005/8/layout/hierarchy4"/>
    <dgm:cxn modelId="{A4110317-3015-47DC-A15A-3D5C976B0C49}" type="presParOf" srcId="{70085C21-8D4F-41BE-8840-DA70CDF4D449}" destId="{F3B4E698-16F8-4CA5-AEB2-E2B8560E2A9F}" srcOrd="14" destOrd="0" presId="urn:microsoft.com/office/officeart/2005/8/layout/hierarchy4"/>
    <dgm:cxn modelId="{091F91F1-408A-4CBB-8CB0-5AC262CF9E73}" type="presParOf" srcId="{F3B4E698-16F8-4CA5-AEB2-E2B8560E2A9F}" destId="{9CEAB2F0-B424-418B-80C4-F74D2C7E1FA9}" srcOrd="0" destOrd="0" presId="urn:microsoft.com/office/officeart/2005/8/layout/hierarchy4"/>
    <dgm:cxn modelId="{AE3213BA-C23C-483F-89B7-032C169DBA86}" type="presParOf" srcId="{F3B4E698-16F8-4CA5-AEB2-E2B8560E2A9F}" destId="{022325BE-D143-413F-8449-190D5B870287}" srcOrd="1" destOrd="0" presId="urn:microsoft.com/office/officeart/2005/8/layout/hierarchy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fa-I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fa-IR"/>
          </a:p>
        </p:txBody>
      </p:sp>
      <p:sp>
        <p:nvSpPr>
          <p:cNvPr id="4" name="Date Placeholder 3"/>
          <p:cNvSpPr>
            <a:spLocks noGrp="1"/>
          </p:cNvSpPr>
          <p:nvPr>
            <p:ph type="dt" sz="half" idx="10"/>
          </p:nvPr>
        </p:nvSpPr>
        <p:spPr/>
        <p:txBody>
          <a:bodyPr/>
          <a:lstStyle/>
          <a:p>
            <a:fld id="{841B8AEB-862E-4A40-87AA-7D701C41AF86}" type="datetimeFigureOut">
              <a:rPr lang="fa-IR" smtClean="0"/>
              <a:t>09/12/1441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1E93D042-B480-4487-AA5E-2EA3AA76FDFB}" type="slidenum">
              <a:rPr lang="fa-IR" smtClean="0"/>
              <a:t>‹#›</a:t>
            </a:fld>
            <a:endParaRPr lang="fa-IR"/>
          </a:p>
        </p:txBody>
      </p:sp>
    </p:spTree>
    <p:extLst>
      <p:ext uri="{BB962C8B-B14F-4D97-AF65-F5344CB8AC3E}">
        <p14:creationId xmlns:p14="http://schemas.microsoft.com/office/powerpoint/2010/main" val="323948487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500">
        <p15:prstTrans prst="drape" invX="1"/>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841B8AEB-862E-4A40-87AA-7D701C41AF86}" type="datetimeFigureOut">
              <a:rPr lang="fa-IR" smtClean="0"/>
              <a:t>09/12/1441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1E93D042-B480-4487-AA5E-2EA3AA76FDFB}" type="slidenum">
              <a:rPr lang="fa-IR" smtClean="0"/>
              <a:t>‹#›</a:t>
            </a:fld>
            <a:endParaRPr lang="fa-IR"/>
          </a:p>
        </p:txBody>
      </p:sp>
    </p:spTree>
    <p:extLst>
      <p:ext uri="{BB962C8B-B14F-4D97-AF65-F5344CB8AC3E}">
        <p14:creationId xmlns:p14="http://schemas.microsoft.com/office/powerpoint/2010/main" val="245361745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500">
        <p15:prstTrans prst="drape" invX="1"/>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fa-I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841B8AEB-862E-4A40-87AA-7D701C41AF86}" type="datetimeFigureOut">
              <a:rPr lang="fa-IR" smtClean="0"/>
              <a:t>09/12/1441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1E93D042-B480-4487-AA5E-2EA3AA76FDFB}" type="slidenum">
              <a:rPr lang="fa-IR" smtClean="0"/>
              <a:t>‹#›</a:t>
            </a:fld>
            <a:endParaRPr lang="fa-IR"/>
          </a:p>
        </p:txBody>
      </p:sp>
    </p:spTree>
    <p:extLst>
      <p:ext uri="{BB962C8B-B14F-4D97-AF65-F5344CB8AC3E}">
        <p14:creationId xmlns:p14="http://schemas.microsoft.com/office/powerpoint/2010/main" val="321595508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500">
        <p15:prstTrans prst="drape" invX="1"/>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841B8AEB-862E-4A40-87AA-7D701C41AF86}" type="datetimeFigureOut">
              <a:rPr lang="fa-IR" smtClean="0"/>
              <a:t>09/12/1441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1E93D042-B480-4487-AA5E-2EA3AA76FDFB}" type="slidenum">
              <a:rPr lang="fa-IR" smtClean="0"/>
              <a:t>‹#›</a:t>
            </a:fld>
            <a:endParaRPr lang="fa-IR"/>
          </a:p>
        </p:txBody>
      </p:sp>
    </p:spTree>
    <p:extLst>
      <p:ext uri="{BB962C8B-B14F-4D97-AF65-F5344CB8AC3E}">
        <p14:creationId xmlns:p14="http://schemas.microsoft.com/office/powerpoint/2010/main" val="24752880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500">
        <p15:prstTrans prst="drape" invX="1"/>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fa-I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41B8AEB-862E-4A40-87AA-7D701C41AF86}" type="datetimeFigureOut">
              <a:rPr lang="fa-IR" smtClean="0"/>
              <a:t>09/12/1441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1E93D042-B480-4487-AA5E-2EA3AA76FDFB}" type="slidenum">
              <a:rPr lang="fa-IR" smtClean="0"/>
              <a:t>‹#›</a:t>
            </a:fld>
            <a:endParaRPr lang="fa-IR"/>
          </a:p>
        </p:txBody>
      </p:sp>
    </p:spTree>
    <p:extLst>
      <p:ext uri="{BB962C8B-B14F-4D97-AF65-F5344CB8AC3E}">
        <p14:creationId xmlns:p14="http://schemas.microsoft.com/office/powerpoint/2010/main" val="134863262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500">
        <p15:prstTrans prst="drape" invX="1"/>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Date Placeholder 4"/>
          <p:cNvSpPr>
            <a:spLocks noGrp="1"/>
          </p:cNvSpPr>
          <p:nvPr>
            <p:ph type="dt" sz="half" idx="10"/>
          </p:nvPr>
        </p:nvSpPr>
        <p:spPr/>
        <p:txBody>
          <a:bodyPr/>
          <a:lstStyle/>
          <a:p>
            <a:fld id="{841B8AEB-862E-4A40-87AA-7D701C41AF86}" type="datetimeFigureOut">
              <a:rPr lang="fa-IR" smtClean="0"/>
              <a:t>09/12/1441</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1E93D042-B480-4487-AA5E-2EA3AA76FDFB}" type="slidenum">
              <a:rPr lang="fa-IR" smtClean="0"/>
              <a:t>‹#›</a:t>
            </a:fld>
            <a:endParaRPr lang="fa-IR"/>
          </a:p>
        </p:txBody>
      </p:sp>
    </p:spTree>
    <p:extLst>
      <p:ext uri="{BB962C8B-B14F-4D97-AF65-F5344CB8AC3E}">
        <p14:creationId xmlns:p14="http://schemas.microsoft.com/office/powerpoint/2010/main" val="355844252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500">
        <p15:prstTrans prst="drape" invX="1"/>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fa-I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7" name="Date Placeholder 6"/>
          <p:cNvSpPr>
            <a:spLocks noGrp="1"/>
          </p:cNvSpPr>
          <p:nvPr>
            <p:ph type="dt" sz="half" idx="10"/>
          </p:nvPr>
        </p:nvSpPr>
        <p:spPr/>
        <p:txBody>
          <a:bodyPr/>
          <a:lstStyle/>
          <a:p>
            <a:fld id="{841B8AEB-862E-4A40-87AA-7D701C41AF86}" type="datetimeFigureOut">
              <a:rPr lang="fa-IR" smtClean="0"/>
              <a:t>09/12/1441</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1E93D042-B480-4487-AA5E-2EA3AA76FDFB}" type="slidenum">
              <a:rPr lang="fa-IR" smtClean="0"/>
              <a:t>‹#›</a:t>
            </a:fld>
            <a:endParaRPr lang="fa-IR"/>
          </a:p>
        </p:txBody>
      </p:sp>
    </p:spTree>
    <p:extLst>
      <p:ext uri="{BB962C8B-B14F-4D97-AF65-F5344CB8AC3E}">
        <p14:creationId xmlns:p14="http://schemas.microsoft.com/office/powerpoint/2010/main" val="84474629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500">
        <p15:prstTrans prst="drape" invX="1"/>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Date Placeholder 2"/>
          <p:cNvSpPr>
            <a:spLocks noGrp="1"/>
          </p:cNvSpPr>
          <p:nvPr>
            <p:ph type="dt" sz="half" idx="10"/>
          </p:nvPr>
        </p:nvSpPr>
        <p:spPr/>
        <p:txBody>
          <a:bodyPr/>
          <a:lstStyle/>
          <a:p>
            <a:fld id="{841B8AEB-862E-4A40-87AA-7D701C41AF86}" type="datetimeFigureOut">
              <a:rPr lang="fa-IR" smtClean="0"/>
              <a:t>09/12/1441</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1E93D042-B480-4487-AA5E-2EA3AA76FDFB}" type="slidenum">
              <a:rPr lang="fa-IR" smtClean="0"/>
              <a:t>‹#›</a:t>
            </a:fld>
            <a:endParaRPr lang="fa-IR"/>
          </a:p>
        </p:txBody>
      </p:sp>
    </p:spTree>
    <p:extLst>
      <p:ext uri="{BB962C8B-B14F-4D97-AF65-F5344CB8AC3E}">
        <p14:creationId xmlns:p14="http://schemas.microsoft.com/office/powerpoint/2010/main" val="336033580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500">
        <p15:prstTrans prst="drape" invX="1"/>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1B8AEB-862E-4A40-87AA-7D701C41AF86}" type="datetimeFigureOut">
              <a:rPr lang="fa-IR" smtClean="0"/>
              <a:t>09/12/1441</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1E93D042-B480-4487-AA5E-2EA3AA76FDFB}" type="slidenum">
              <a:rPr lang="fa-IR" smtClean="0"/>
              <a:t>‹#›</a:t>
            </a:fld>
            <a:endParaRPr lang="fa-IR"/>
          </a:p>
        </p:txBody>
      </p:sp>
    </p:spTree>
    <p:extLst>
      <p:ext uri="{BB962C8B-B14F-4D97-AF65-F5344CB8AC3E}">
        <p14:creationId xmlns:p14="http://schemas.microsoft.com/office/powerpoint/2010/main" val="392440652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500">
        <p15:prstTrans prst="drape" invX="1"/>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a-I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41B8AEB-862E-4A40-87AA-7D701C41AF86}" type="datetimeFigureOut">
              <a:rPr lang="fa-IR" smtClean="0"/>
              <a:t>09/12/1441</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1E93D042-B480-4487-AA5E-2EA3AA76FDFB}" type="slidenum">
              <a:rPr lang="fa-IR" smtClean="0"/>
              <a:t>‹#›</a:t>
            </a:fld>
            <a:endParaRPr lang="fa-IR"/>
          </a:p>
        </p:txBody>
      </p:sp>
    </p:spTree>
    <p:extLst>
      <p:ext uri="{BB962C8B-B14F-4D97-AF65-F5344CB8AC3E}">
        <p14:creationId xmlns:p14="http://schemas.microsoft.com/office/powerpoint/2010/main" val="87034899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500">
        <p15:prstTrans prst="drape" invX="1"/>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a-I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a-I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41B8AEB-862E-4A40-87AA-7D701C41AF86}" type="datetimeFigureOut">
              <a:rPr lang="fa-IR" smtClean="0"/>
              <a:t>09/12/1441</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1E93D042-B480-4487-AA5E-2EA3AA76FDFB}" type="slidenum">
              <a:rPr lang="fa-IR" smtClean="0"/>
              <a:t>‹#›</a:t>
            </a:fld>
            <a:endParaRPr lang="fa-IR"/>
          </a:p>
        </p:txBody>
      </p:sp>
    </p:spTree>
    <p:extLst>
      <p:ext uri="{BB962C8B-B14F-4D97-AF65-F5344CB8AC3E}">
        <p14:creationId xmlns:p14="http://schemas.microsoft.com/office/powerpoint/2010/main" val="341097438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500">
        <p15:prstTrans prst="drape" invX="1"/>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en-US" smtClean="0"/>
              <a:t>Click to edit Master title style</a:t>
            </a:r>
            <a:endParaRPr lang="fa-I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841B8AEB-862E-4A40-87AA-7D701C41AF86}" type="datetimeFigureOut">
              <a:rPr lang="fa-IR" smtClean="0"/>
              <a:t>09/12/1441</a:t>
            </a:fld>
            <a:endParaRPr lang="fa-I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fa-IR"/>
          </a:p>
        </p:txBody>
      </p:sp>
      <p:sp>
        <p:nvSpPr>
          <p:cNvPr id="6" name="Slide Number Placeholder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1E93D042-B480-4487-AA5E-2EA3AA76FDFB}" type="slidenum">
              <a:rPr lang="fa-IR" smtClean="0"/>
              <a:t>‹#›</a:t>
            </a:fld>
            <a:endParaRPr lang="fa-IR"/>
          </a:p>
        </p:txBody>
      </p:sp>
    </p:spTree>
    <p:extLst>
      <p:ext uri="{BB962C8B-B14F-4D97-AF65-F5344CB8AC3E}">
        <p14:creationId xmlns:p14="http://schemas.microsoft.com/office/powerpoint/2010/main" val="21642754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5="http://schemas.microsoft.com/office/powerpoint/2012/main">
    <mc:Choice Requires="p15">
      <p:transition xmlns:p14="http://schemas.microsoft.com/office/powerpoint/2010/main" spd="slow" p14:dur="3500">
        <p15:prstTrans prst="drape" invX="1"/>
      </p:transition>
    </mc:Choice>
    <mc:Fallback xmlns="">
      <p:transition spd="slow">
        <p:fade/>
      </p:transition>
    </mc:Fallback>
  </mc:AlternateConten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2.gif"/><Relationship Id="rId4" Type="http://schemas.openxmlformats.org/officeDocument/2006/relationships/image" Target="../media/image1.wmf"/></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3.png"/><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1"/>
          <p:cNvGraphicFramePr>
            <a:graphicFrameLocks noChangeAspect="1"/>
          </p:cNvGraphicFramePr>
          <p:nvPr>
            <p:extLst/>
          </p:nvPr>
        </p:nvGraphicFramePr>
        <p:xfrm>
          <a:off x="4394200" y="2362200"/>
          <a:ext cx="914400" cy="271463"/>
        </p:xfrm>
        <a:graphic>
          <a:graphicData uri="http://schemas.openxmlformats.org/presentationml/2006/ole">
            <mc:AlternateContent xmlns:mc="http://schemas.openxmlformats.org/markup-compatibility/2006">
              <mc:Choice xmlns:v="urn:schemas-microsoft-com:vml" Requires="v">
                <p:oleObj spid="_x0000_s1031" name="Equation" r:id="rId3" imgW="445031" imgH="741719" progId="">
                  <p:embed/>
                </p:oleObj>
              </mc:Choice>
              <mc:Fallback>
                <p:oleObj name="Equation" r:id="rId3" imgW="445031" imgH="741719" progId="">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394200" y="2362200"/>
                        <a:ext cx="914400" cy="2714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Title 4"/>
          <p:cNvSpPr>
            <a:spLocks noGrp="1"/>
          </p:cNvSpPr>
          <p:nvPr>
            <p:ph type="title"/>
          </p:nvPr>
        </p:nvSpPr>
        <p:spPr>
          <a:xfrm>
            <a:off x="590550" y="3719860"/>
            <a:ext cx="10972800" cy="2452340"/>
          </a:xfrm>
        </p:spPr>
        <p:txBody>
          <a:bodyPr>
            <a:noAutofit/>
          </a:bodyPr>
          <a:lstStyle/>
          <a:p>
            <a:r>
              <a:rPr lang="fa-IR" b="1" dirty="0" smtClean="0">
                <a:solidFill>
                  <a:srgbClr val="0070C0"/>
                </a:solidFill>
                <a:cs typeface="B Nazanin" pitchFamily="2" charset="-78"/>
              </a:rPr>
              <a:t>علوم ششم ابتدایی</a:t>
            </a:r>
            <a:r>
              <a:rPr lang="en-US" b="1" dirty="0" smtClean="0">
                <a:solidFill>
                  <a:srgbClr val="0070C0"/>
                </a:solidFill>
                <a:cs typeface="B Nazanin" pitchFamily="2" charset="-78"/>
              </a:rPr>
              <a:t>- </a:t>
            </a:r>
            <a:r>
              <a:rPr lang="fa-IR" b="1" dirty="0" smtClean="0">
                <a:solidFill>
                  <a:srgbClr val="0070C0"/>
                </a:solidFill>
                <a:cs typeface="B Nazanin" pitchFamily="2" charset="-78"/>
              </a:rPr>
              <a:t> درس 5</a:t>
            </a:r>
            <a:r>
              <a:rPr lang="fa-IR" b="1" dirty="0" smtClean="0">
                <a:cs typeface="B Nazanin" pitchFamily="2" charset="-78"/>
              </a:rPr>
              <a:t/>
            </a:r>
            <a:br>
              <a:rPr lang="fa-IR" b="1" dirty="0" smtClean="0">
                <a:cs typeface="B Nazanin" pitchFamily="2" charset="-78"/>
              </a:rPr>
            </a:br>
            <a:r>
              <a:rPr lang="fa-IR" b="1" dirty="0">
                <a:cs typeface="B Nazanin" pitchFamily="2" charset="-78"/>
              </a:rPr>
              <a:t/>
            </a:r>
            <a:br>
              <a:rPr lang="fa-IR" b="1" dirty="0">
                <a:cs typeface="B Nazanin" pitchFamily="2" charset="-78"/>
              </a:rPr>
            </a:br>
            <a:r>
              <a:rPr lang="fa-IR" b="1" dirty="0" smtClean="0">
                <a:solidFill>
                  <a:srgbClr val="C00000"/>
                </a:solidFill>
                <a:cs typeface="B Nazanin" pitchFamily="2" charset="-78"/>
              </a:rPr>
              <a:t>زمین پویا</a:t>
            </a:r>
            <a:endParaRPr lang="fa-IR" b="1" dirty="0">
              <a:solidFill>
                <a:srgbClr val="C00000"/>
              </a:solidFill>
              <a:cs typeface="B Nazanin" pitchFamily="2" charset="-78"/>
            </a:endParaRPr>
          </a:p>
        </p:txBody>
      </p:sp>
      <p:pic>
        <p:nvPicPr>
          <p:cNvPr id="7" name="Content Placeholder 6" descr="www.gifdoni.rozblog (8).gif"/>
          <p:cNvPicPr>
            <a:picLocks noGrp="1" noChangeAspect="1"/>
          </p:cNvPicPr>
          <p:nvPr>
            <p:ph idx="1"/>
          </p:nvPr>
        </p:nvPicPr>
        <p:blipFill>
          <a:blip r:embed="rId5" cstate="email"/>
          <a:stretch>
            <a:fillRect/>
          </a:stretch>
        </p:blipFill>
        <p:spPr>
          <a:xfrm>
            <a:off x="4829175" y="319881"/>
            <a:ext cx="2381250" cy="1714500"/>
          </a:xfrm>
        </p:spPr>
      </p:pic>
    </p:spTree>
    <p:extLst>
      <p:ext uri="{BB962C8B-B14F-4D97-AF65-F5344CB8AC3E}">
        <p14:creationId xmlns:p14="http://schemas.microsoft.com/office/powerpoint/2010/main" val="239427666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500">
        <p15:prstTrans prst="drape" invX="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grpId="0"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5"/>
                                        </p:tgtEl>
                                        <p:attrNameLst>
                                          <p:attrName>ppt_x</p:attrName>
                                          <p:attrName>ppt_y</p:attrName>
                                        </p:attrNameLst>
                                      </p:cBhvr>
                                    </p:animMotion>
                                    <p:animRot by="1500000">
                                      <p:cBhvr>
                                        <p:cTn id="7" dur="125" fill="hold">
                                          <p:stCondLst>
                                            <p:cond delay="0"/>
                                          </p:stCondLst>
                                        </p:cTn>
                                        <p:tgtEl>
                                          <p:spTgt spid="5"/>
                                        </p:tgtEl>
                                        <p:attrNameLst>
                                          <p:attrName>r</p:attrName>
                                        </p:attrNameLst>
                                      </p:cBhvr>
                                    </p:animRot>
                                    <p:animRot by="-1500000">
                                      <p:cBhvr>
                                        <p:cTn id="8" dur="125" fill="hold">
                                          <p:stCondLst>
                                            <p:cond delay="125"/>
                                          </p:stCondLst>
                                        </p:cTn>
                                        <p:tgtEl>
                                          <p:spTgt spid="5"/>
                                        </p:tgtEl>
                                        <p:attrNameLst>
                                          <p:attrName>r</p:attrName>
                                        </p:attrNameLst>
                                      </p:cBhvr>
                                    </p:animRot>
                                    <p:animRot by="-1500000">
                                      <p:cBhvr>
                                        <p:cTn id="9" dur="125" fill="hold">
                                          <p:stCondLst>
                                            <p:cond delay="250"/>
                                          </p:stCondLst>
                                        </p:cTn>
                                        <p:tgtEl>
                                          <p:spTgt spid="5"/>
                                        </p:tgtEl>
                                        <p:attrNameLst>
                                          <p:attrName>r</p:attrName>
                                        </p:attrNameLst>
                                      </p:cBhvr>
                                    </p:animRot>
                                    <p:animRot by="1500000">
                                      <p:cBhvr>
                                        <p:cTn id="10" dur="125" fill="hold">
                                          <p:stCondLst>
                                            <p:cond delay="375"/>
                                          </p:stCondLst>
                                        </p:cTn>
                                        <p:tgtEl>
                                          <p:spTgt spid="5"/>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4466" y="236858"/>
            <a:ext cx="11436521" cy="4401205"/>
          </a:xfrm>
          <a:prstGeom prst="rect">
            <a:avLst/>
          </a:prstGeom>
          <a:noFill/>
        </p:spPr>
        <p:txBody>
          <a:bodyPr wrap="square" rtlCol="1">
            <a:spAutoFit/>
          </a:bodyPr>
          <a:lstStyle/>
          <a:p>
            <a:r>
              <a:rPr lang="fa-IR" sz="4000" dirty="0" smtClean="0">
                <a:solidFill>
                  <a:srgbClr val="FF0000"/>
                </a:solidFill>
                <a:cs typeface="B Titr" panose="00000700000000000000" pitchFamily="2" charset="-78"/>
              </a:rPr>
              <a:t>دانستنی های معلم:</a:t>
            </a:r>
          </a:p>
          <a:p>
            <a:r>
              <a:rPr lang="fa-IR" sz="4000" dirty="0"/>
              <a:t>عوامل مؤثر بر میزان </a:t>
            </a:r>
            <a:r>
              <a:rPr lang="fa-IR" sz="4000" dirty="0" smtClean="0"/>
              <a:t>خرابی های </a:t>
            </a:r>
            <a:r>
              <a:rPr lang="fa-IR" sz="4000" dirty="0"/>
              <a:t>زمین لرزه عبارتند از:</a:t>
            </a:r>
          </a:p>
          <a:p>
            <a:r>
              <a:rPr lang="fa-IR" sz="4000" dirty="0" smtClean="0">
                <a:solidFill>
                  <a:srgbClr val="0070C0"/>
                </a:solidFill>
              </a:rPr>
              <a:t>1- </a:t>
            </a:r>
            <a:r>
              <a:rPr lang="fa-IR" sz="4000" dirty="0">
                <a:solidFill>
                  <a:srgbClr val="0070C0"/>
                </a:solidFill>
              </a:rPr>
              <a:t>مقدار انرژی آزادشده </a:t>
            </a:r>
            <a:endParaRPr lang="fa-IR" sz="4000" dirty="0" smtClean="0">
              <a:solidFill>
                <a:srgbClr val="0070C0"/>
              </a:solidFill>
            </a:endParaRPr>
          </a:p>
          <a:p>
            <a:r>
              <a:rPr lang="fa-IR" sz="4000" dirty="0" smtClean="0"/>
              <a:t>2- </a:t>
            </a:r>
            <a:r>
              <a:rPr lang="fa-IR" sz="4000" dirty="0"/>
              <a:t>نوع ساختمان </a:t>
            </a:r>
            <a:r>
              <a:rPr lang="fa-IR" sz="4000" dirty="0" smtClean="0"/>
              <a:t>زمین</a:t>
            </a:r>
          </a:p>
          <a:p>
            <a:r>
              <a:rPr lang="fa-IR" sz="4000" dirty="0" smtClean="0"/>
              <a:t> </a:t>
            </a:r>
            <a:r>
              <a:rPr lang="fa-IR" sz="4000" dirty="0">
                <a:solidFill>
                  <a:srgbClr val="FF0000"/>
                </a:solidFill>
              </a:rPr>
              <a:t>3</a:t>
            </a:r>
            <a:r>
              <a:rPr lang="fa-IR" sz="4000" dirty="0" smtClean="0">
                <a:solidFill>
                  <a:srgbClr val="FF0000"/>
                </a:solidFill>
              </a:rPr>
              <a:t>- </a:t>
            </a:r>
            <a:r>
              <a:rPr lang="fa-IR" sz="4000" dirty="0">
                <a:solidFill>
                  <a:srgbClr val="FF0000"/>
                </a:solidFill>
              </a:rPr>
              <a:t>نوع مصالح </a:t>
            </a:r>
            <a:r>
              <a:rPr lang="fa-IR" sz="4000" dirty="0" smtClean="0">
                <a:solidFill>
                  <a:srgbClr val="FF0000"/>
                </a:solidFill>
              </a:rPr>
              <a:t>به کار رفته</a:t>
            </a:r>
          </a:p>
          <a:p>
            <a:r>
              <a:rPr lang="fa-IR" sz="4000" dirty="0" smtClean="0"/>
              <a:t> 4- </a:t>
            </a:r>
            <a:r>
              <a:rPr lang="fa-IR" sz="4000" dirty="0"/>
              <a:t>تکنولوژی و علم </a:t>
            </a:r>
            <a:r>
              <a:rPr lang="fa-IR" sz="4000" dirty="0" smtClean="0"/>
              <a:t>به کار </a:t>
            </a:r>
            <a:r>
              <a:rPr lang="fa-IR" sz="4000" dirty="0"/>
              <a:t>رفته در ساختمان</a:t>
            </a:r>
          </a:p>
          <a:p>
            <a:r>
              <a:rPr lang="fa-IR" sz="4000" dirty="0" smtClean="0">
                <a:solidFill>
                  <a:srgbClr val="7030A0"/>
                </a:solidFill>
              </a:rPr>
              <a:t>5-  </a:t>
            </a:r>
            <a:r>
              <a:rPr lang="fa-IR" sz="4000" dirty="0">
                <a:solidFill>
                  <a:srgbClr val="7030A0"/>
                </a:solidFill>
              </a:rPr>
              <a:t>شکل هندسی ساختمان</a:t>
            </a:r>
            <a:endParaRPr lang="fa-IR" sz="4000" dirty="0">
              <a:solidFill>
                <a:srgbClr val="7030A0"/>
              </a:solidFill>
              <a:cs typeface="B Titr" panose="00000700000000000000" pitchFamily="2" charset="-78"/>
            </a:endParaRPr>
          </a:p>
        </p:txBody>
      </p:sp>
      <p:pic>
        <p:nvPicPr>
          <p:cNvPr id="9" name="Picture 8"/>
          <p:cNvPicPr>
            <a:picLocks noChangeAspect="1"/>
          </p:cNvPicPr>
          <p:nvPr/>
        </p:nvPicPr>
        <p:blipFill>
          <a:blip r:embed="rId2"/>
          <a:stretch>
            <a:fillRect/>
          </a:stretch>
        </p:blipFill>
        <p:spPr>
          <a:xfrm>
            <a:off x="534466" y="4497681"/>
            <a:ext cx="2042337" cy="548688"/>
          </a:xfrm>
          <a:prstGeom prst="rect">
            <a:avLst/>
          </a:prstGeom>
        </p:spPr>
      </p:pic>
    </p:spTree>
    <p:extLst>
      <p:ext uri="{BB962C8B-B14F-4D97-AF65-F5344CB8AC3E}">
        <p14:creationId xmlns:p14="http://schemas.microsoft.com/office/powerpoint/2010/main" val="404909223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500">
        <p15:prstTrans prst="drape" invX="1"/>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4466" y="236858"/>
            <a:ext cx="11436521" cy="5632311"/>
          </a:xfrm>
          <a:prstGeom prst="rect">
            <a:avLst/>
          </a:prstGeom>
          <a:noFill/>
        </p:spPr>
        <p:txBody>
          <a:bodyPr wrap="square" rtlCol="1">
            <a:spAutoFit/>
          </a:bodyPr>
          <a:lstStyle/>
          <a:p>
            <a:r>
              <a:rPr lang="fa-IR" sz="4000" dirty="0" smtClean="0">
                <a:solidFill>
                  <a:srgbClr val="FF0000"/>
                </a:solidFill>
                <a:cs typeface="B Titr" panose="00000700000000000000" pitchFamily="2" charset="-78"/>
              </a:rPr>
              <a:t>دانستنی های معلم:</a:t>
            </a:r>
          </a:p>
          <a:p>
            <a:r>
              <a:rPr lang="fa-IR" sz="4000" b="1" dirty="0"/>
              <a:t>اثرات ناشی از زمی نلرزه</a:t>
            </a:r>
          </a:p>
          <a:p>
            <a:r>
              <a:rPr lang="fa-IR" sz="4000" dirty="0"/>
              <a:t>١ خرابی ساختما نها و ریزش آوار و شکستن شیشه ها</a:t>
            </a:r>
          </a:p>
          <a:p>
            <a:r>
              <a:rPr lang="fa-IR" sz="4000" dirty="0"/>
              <a:t>٢ قطع آب، برق، گاز، تلفن</a:t>
            </a:r>
          </a:p>
          <a:p>
            <a:r>
              <a:rPr lang="fa-IR" sz="4000" dirty="0"/>
              <a:t>٣ آتش سوزی و برق گرفتگی</a:t>
            </a:r>
          </a:p>
          <a:p>
            <a:r>
              <a:rPr lang="fa-IR" sz="4000" dirty="0"/>
              <a:t>٤ شکستن سدها و وقوع سیل</a:t>
            </a:r>
          </a:p>
          <a:p>
            <a:r>
              <a:rPr lang="fa-IR" sz="4000" dirty="0"/>
              <a:t>5  شیوع بیماری های مسری</a:t>
            </a:r>
          </a:p>
          <a:p>
            <a:r>
              <a:rPr lang="fa-IR" sz="4000" dirty="0"/>
              <a:t>6  از دست دادن عزیزان</a:t>
            </a:r>
          </a:p>
          <a:p>
            <a:r>
              <a:rPr lang="fa-IR" sz="4000" dirty="0"/>
              <a:t>7 بروز مشکلات اجتماعی مانند ناامنی، دزدی و...</a:t>
            </a:r>
            <a:endParaRPr lang="fa-IR" sz="4000" dirty="0" smtClean="0">
              <a:solidFill>
                <a:srgbClr val="FF0000"/>
              </a:solidFill>
              <a:cs typeface="B Titr" panose="00000700000000000000" pitchFamily="2" charset="-78"/>
            </a:endParaRPr>
          </a:p>
        </p:txBody>
      </p:sp>
      <p:pic>
        <p:nvPicPr>
          <p:cNvPr id="9" name="Picture 8"/>
          <p:cNvPicPr>
            <a:picLocks noChangeAspect="1"/>
          </p:cNvPicPr>
          <p:nvPr/>
        </p:nvPicPr>
        <p:blipFill>
          <a:blip r:embed="rId2"/>
          <a:stretch>
            <a:fillRect/>
          </a:stretch>
        </p:blipFill>
        <p:spPr>
          <a:xfrm>
            <a:off x="534466" y="4497681"/>
            <a:ext cx="2042337" cy="548688"/>
          </a:xfrm>
          <a:prstGeom prst="rect">
            <a:avLst/>
          </a:prstGeom>
        </p:spPr>
      </p:pic>
    </p:spTree>
    <p:extLst>
      <p:ext uri="{BB962C8B-B14F-4D97-AF65-F5344CB8AC3E}">
        <p14:creationId xmlns:p14="http://schemas.microsoft.com/office/powerpoint/2010/main" val="261237451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500">
        <p15:prstTrans prst="drape" invX="1"/>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4466" y="236858"/>
            <a:ext cx="11436521" cy="4401205"/>
          </a:xfrm>
          <a:prstGeom prst="rect">
            <a:avLst/>
          </a:prstGeom>
          <a:noFill/>
        </p:spPr>
        <p:txBody>
          <a:bodyPr wrap="square" rtlCol="1">
            <a:spAutoFit/>
          </a:bodyPr>
          <a:lstStyle/>
          <a:p>
            <a:r>
              <a:rPr lang="fa-IR" sz="4000" dirty="0" smtClean="0">
                <a:solidFill>
                  <a:srgbClr val="FF0000"/>
                </a:solidFill>
                <a:cs typeface="B Titr" panose="00000700000000000000" pitchFamily="2" charset="-78"/>
              </a:rPr>
              <a:t>دانستنی های معلم:</a:t>
            </a:r>
          </a:p>
          <a:p>
            <a:r>
              <a:rPr lang="fa-IR" sz="4000" b="1" dirty="0"/>
              <a:t>وظیفۀ ما:</a:t>
            </a:r>
          </a:p>
          <a:p>
            <a:r>
              <a:rPr lang="fa-IR" sz="4000" dirty="0"/>
              <a:t>١ </a:t>
            </a:r>
            <a:r>
              <a:rPr lang="fa-IR" sz="4000" dirty="0" smtClean="0"/>
              <a:t>-حفظ </a:t>
            </a:r>
            <a:r>
              <a:rPr lang="fa-IR" sz="4000" dirty="0"/>
              <a:t>خونسردی و استقرار در محیط امن</a:t>
            </a:r>
          </a:p>
          <a:p>
            <a:r>
              <a:rPr lang="fa-IR" sz="4000" dirty="0"/>
              <a:t>٢ </a:t>
            </a:r>
            <a:r>
              <a:rPr lang="fa-IR" sz="4000" dirty="0" smtClean="0"/>
              <a:t>-قطع </a:t>
            </a:r>
            <a:r>
              <a:rPr lang="fa-IR" sz="4000" dirty="0"/>
              <a:t>جریان برق و بستن شیرهای اصلی گاز و آب</a:t>
            </a:r>
          </a:p>
          <a:p>
            <a:r>
              <a:rPr lang="fa-IR" sz="4000" dirty="0" smtClean="0"/>
              <a:t>3- </a:t>
            </a:r>
            <a:r>
              <a:rPr lang="fa-IR" sz="4000" dirty="0"/>
              <a:t>کمک به مصدومین و مجروحین و انتقال آنها</a:t>
            </a:r>
          </a:p>
          <a:p>
            <a:r>
              <a:rPr lang="fa-IR" sz="4000" dirty="0" smtClean="0"/>
              <a:t>4- </a:t>
            </a:r>
            <a:r>
              <a:rPr lang="fa-IR" sz="4000" dirty="0"/>
              <a:t>توجه به پیا مها و راهنمایی های مسئولین</a:t>
            </a:r>
          </a:p>
          <a:p>
            <a:r>
              <a:rPr lang="fa-IR" sz="4000" dirty="0"/>
              <a:t>5 </a:t>
            </a:r>
            <a:r>
              <a:rPr lang="fa-IR" sz="4000" dirty="0" smtClean="0"/>
              <a:t>- </a:t>
            </a:r>
            <a:r>
              <a:rPr lang="fa-IR" sz="4000" dirty="0"/>
              <a:t>دلجویی از </a:t>
            </a:r>
            <a:r>
              <a:rPr lang="fa-IR" sz="4000" dirty="0" smtClean="0"/>
              <a:t>مصیبت دیدگان </a:t>
            </a:r>
            <a:r>
              <a:rPr lang="fa-IR" sz="4000" dirty="0"/>
              <a:t>و تلاش جهت کاهش تألمات روحی</a:t>
            </a:r>
            <a:endParaRPr lang="fa-IR" sz="4000" dirty="0" smtClean="0">
              <a:solidFill>
                <a:srgbClr val="FF0000"/>
              </a:solidFill>
              <a:cs typeface="B Titr" panose="00000700000000000000" pitchFamily="2" charset="-78"/>
            </a:endParaRPr>
          </a:p>
        </p:txBody>
      </p:sp>
      <p:pic>
        <p:nvPicPr>
          <p:cNvPr id="9" name="Picture 8"/>
          <p:cNvPicPr>
            <a:picLocks noChangeAspect="1"/>
          </p:cNvPicPr>
          <p:nvPr/>
        </p:nvPicPr>
        <p:blipFill>
          <a:blip r:embed="rId2"/>
          <a:stretch>
            <a:fillRect/>
          </a:stretch>
        </p:blipFill>
        <p:spPr>
          <a:xfrm>
            <a:off x="534466" y="4497681"/>
            <a:ext cx="2042337" cy="548688"/>
          </a:xfrm>
          <a:prstGeom prst="rect">
            <a:avLst/>
          </a:prstGeom>
        </p:spPr>
      </p:pic>
    </p:spTree>
    <p:extLst>
      <p:ext uri="{BB962C8B-B14F-4D97-AF65-F5344CB8AC3E}">
        <p14:creationId xmlns:p14="http://schemas.microsoft.com/office/powerpoint/2010/main" val="380852747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500">
        <p15:prstTrans prst="drape" invX="1"/>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4466" y="236858"/>
            <a:ext cx="11436521" cy="3785652"/>
          </a:xfrm>
          <a:prstGeom prst="rect">
            <a:avLst/>
          </a:prstGeom>
          <a:noFill/>
        </p:spPr>
        <p:txBody>
          <a:bodyPr wrap="square" rtlCol="1">
            <a:spAutoFit/>
          </a:bodyPr>
          <a:lstStyle/>
          <a:p>
            <a:r>
              <a:rPr lang="fa-IR" sz="4000" dirty="0" smtClean="0">
                <a:solidFill>
                  <a:srgbClr val="FF0000"/>
                </a:solidFill>
                <a:cs typeface="B Titr" panose="00000700000000000000" pitchFamily="2" charset="-78"/>
              </a:rPr>
              <a:t>دانستنی های معلم:</a:t>
            </a:r>
          </a:p>
          <a:p>
            <a:r>
              <a:rPr lang="fa-IR" sz="4000" b="1" dirty="0"/>
              <a:t>آتشفشان</a:t>
            </a:r>
            <a:r>
              <a:rPr lang="fa-IR" sz="4000" dirty="0"/>
              <a:t>: به خروج مواد </a:t>
            </a:r>
            <a:r>
              <a:rPr lang="fa-IR" sz="4000" dirty="0" smtClean="0"/>
              <a:t>(جامد</a:t>
            </a:r>
            <a:r>
              <a:rPr lang="fa-IR" sz="4000" dirty="0"/>
              <a:t>، مایع، </a:t>
            </a:r>
            <a:r>
              <a:rPr lang="fa-IR" sz="4000" dirty="0" smtClean="0"/>
              <a:t>گاز) </a:t>
            </a:r>
            <a:r>
              <a:rPr lang="fa-IR" sz="4000" dirty="0"/>
              <a:t>از داخل زمین به سطح آن، آتشفشان گفته می شود که فورا نهای متعدد </a:t>
            </a:r>
            <a:r>
              <a:rPr lang="fa-IR" sz="4000" dirty="0" smtClean="0"/>
              <a:t>مواد دهانه</a:t>
            </a:r>
            <a:r>
              <a:rPr lang="fa-IR" sz="4000" dirty="0"/>
              <a:t>، سبب تشکیل کوهی از مواد </a:t>
            </a:r>
            <a:r>
              <a:rPr lang="fa-IR" sz="4000" dirty="0" smtClean="0"/>
              <a:t>می شود </a:t>
            </a:r>
            <a:r>
              <a:rPr lang="fa-IR" sz="4000" dirty="0"/>
              <a:t>که به آن مخروط آتشفشانی می گویند.</a:t>
            </a:r>
          </a:p>
          <a:p>
            <a:r>
              <a:rPr lang="fa-IR" sz="4000" dirty="0"/>
              <a:t>یک مخروط آتشفشانی شامل بخش های زیر است</a:t>
            </a:r>
            <a:r>
              <a:rPr lang="fa-IR" sz="4000" dirty="0" smtClean="0"/>
              <a:t>:</a:t>
            </a:r>
          </a:p>
          <a:p>
            <a:endParaRPr lang="fa-IR" sz="4000" dirty="0" smtClean="0">
              <a:solidFill>
                <a:srgbClr val="FF0000"/>
              </a:solidFill>
              <a:cs typeface="B Titr" panose="00000700000000000000" pitchFamily="2" charset="-78"/>
            </a:endParaRPr>
          </a:p>
        </p:txBody>
      </p:sp>
      <p:pic>
        <p:nvPicPr>
          <p:cNvPr id="9" name="Picture 8"/>
          <p:cNvPicPr>
            <a:picLocks noChangeAspect="1"/>
          </p:cNvPicPr>
          <p:nvPr/>
        </p:nvPicPr>
        <p:blipFill>
          <a:blip r:embed="rId2"/>
          <a:stretch>
            <a:fillRect/>
          </a:stretch>
        </p:blipFill>
        <p:spPr>
          <a:xfrm>
            <a:off x="534466" y="4497681"/>
            <a:ext cx="2042337" cy="548688"/>
          </a:xfrm>
          <a:prstGeom prst="rect">
            <a:avLst/>
          </a:prstGeom>
        </p:spPr>
      </p:pic>
      <p:pic>
        <p:nvPicPr>
          <p:cNvPr id="3" name="Picture 2"/>
          <p:cNvPicPr>
            <a:picLocks noChangeAspect="1"/>
          </p:cNvPicPr>
          <p:nvPr/>
        </p:nvPicPr>
        <p:blipFill>
          <a:blip r:embed="rId3"/>
          <a:stretch>
            <a:fillRect/>
          </a:stretch>
        </p:blipFill>
        <p:spPr>
          <a:xfrm>
            <a:off x="2576804" y="3451538"/>
            <a:ext cx="8408876" cy="3065172"/>
          </a:xfrm>
          <a:prstGeom prst="rect">
            <a:avLst/>
          </a:prstGeom>
        </p:spPr>
      </p:pic>
      <p:sp>
        <p:nvSpPr>
          <p:cNvPr id="4" name="Rectangle 3"/>
          <p:cNvSpPr/>
          <p:nvPr/>
        </p:nvSpPr>
        <p:spPr>
          <a:xfrm>
            <a:off x="4741799" y="3890763"/>
            <a:ext cx="1059906" cy="369332"/>
          </a:xfrm>
          <a:prstGeom prst="rect">
            <a:avLst/>
          </a:prstGeom>
        </p:spPr>
        <p:txBody>
          <a:bodyPr wrap="none">
            <a:spAutoFit/>
          </a:bodyPr>
          <a:lstStyle/>
          <a:p>
            <a:r>
              <a:rPr lang="fa-IR" b="1" dirty="0">
                <a:latin typeface="Amuzeh-New-Bold"/>
              </a:rPr>
              <a:t>دهانه اصلی</a:t>
            </a:r>
            <a:endParaRPr lang="en-US" dirty="0"/>
          </a:p>
        </p:txBody>
      </p:sp>
      <p:sp>
        <p:nvSpPr>
          <p:cNvPr id="5" name="Rectangle 4"/>
          <p:cNvSpPr/>
          <p:nvPr/>
        </p:nvSpPr>
        <p:spPr>
          <a:xfrm>
            <a:off x="4118658" y="4404453"/>
            <a:ext cx="1380506" cy="369332"/>
          </a:xfrm>
          <a:prstGeom prst="rect">
            <a:avLst/>
          </a:prstGeom>
        </p:spPr>
        <p:txBody>
          <a:bodyPr wrap="none">
            <a:spAutoFit/>
          </a:bodyPr>
          <a:lstStyle/>
          <a:p>
            <a:r>
              <a:rPr lang="fa-IR" b="1" dirty="0">
                <a:latin typeface="Amuzeh-New-Bold"/>
              </a:rPr>
              <a:t>روانه آتشفشانی</a:t>
            </a:r>
            <a:endParaRPr lang="en-US" dirty="0"/>
          </a:p>
        </p:txBody>
      </p:sp>
      <p:sp>
        <p:nvSpPr>
          <p:cNvPr id="6" name="Rectangle 5"/>
          <p:cNvSpPr/>
          <p:nvPr/>
        </p:nvSpPr>
        <p:spPr>
          <a:xfrm>
            <a:off x="4218865" y="4786396"/>
            <a:ext cx="567783" cy="369332"/>
          </a:xfrm>
          <a:prstGeom prst="rect">
            <a:avLst/>
          </a:prstGeom>
        </p:spPr>
        <p:txBody>
          <a:bodyPr wrap="none">
            <a:spAutoFit/>
          </a:bodyPr>
          <a:lstStyle/>
          <a:p>
            <a:r>
              <a:rPr lang="fa-IR" b="1" dirty="0">
                <a:latin typeface="Amuzeh-New-Bold"/>
              </a:rPr>
              <a:t>دامنه</a:t>
            </a:r>
            <a:endParaRPr lang="en-US" dirty="0"/>
          </a:p>
        </p:txBody>
      </p:sp>
      <p:sp>
        <p:nvSpPr>
          <p:cNvPr id="7" name="Rectangle 6"/>
          <p:cNvSpPr/>
          <p:nvPr/>
        </p:nvSpPr>
        <p:spPr>
          <a:xfrm>
            <a:off x="7032891" y="4011595"/>
            <a:ext cx="1212190" cy="369332"/>
          </a:xfrm>
          <a:prstGeom prst="rect">
            <a:avLst/>
          </a:prstGeom>
        </p:spPr>
        <p:txBody>
          <a:bodyPr wrap="none">
            <a:spAutoFit/>
          </a:bodyPr>
          <a:lstStyle/>
          <a:p>
            <a:r>
              <a:rPr lang="fa-IR" b="1" dirty="0">
                <a:latin typeface="Amuzeh-New-Bold"/>
              </a:rPr>
              <a:t>دودکش اصلی</a:t>
            </a:r>
            <a:endParaRPr lang="en-US" dirty="0"/>
          </a:p>
        </p:txBody>
      </p:sp>
      <p:sp>
        <p:nvSpPr>
          <p:cNvPr id="8" name="Rectangle 7"/>
          <p:cNvSpPr/>
          <p:nvPr/>
        </p:nvSpPr>
        <p:spPr>
          <a:xfrm>
            <a:off x="8276770" y="4667693"/>
            <a:ext cx="1225014" cy="369332"/>
          </a:xfrm>
          <a:prstGeom prst="rect">
            <a:avLst/>
          </a:prstGeom>
        </p:spPr>
        <p:txBody>
          <a:bodyPr wrap="none">
            <a:spAutoFit/>
          </a:bodyPr>
          <a:lstStyle/>
          <a:p>
            <a:r>
              <a:rPr lang="fa-IR" b="1" dirty="0">
                <a:latin typeface="Amuzeh-New-Bold"/>
              </a:rPr>
              <a:t>دودکش فرعی</a:t>
            </a:r>
            <a:endParaRPr lang="en-US" dirty="0"/>
          </a:p>
        </p:txBody>
      </p:sp>
      <p:sp>
        <p:nvSpPr>
          <p:cNvPr id="10" name="Rectangle 9"/>
          <p:cNvSpPr/>
          <p:nvPr/>
        </p:nvSpPr>
        <p:spPr>
          <a:xfrm>
            <a:off x="5960210" y="5614046"/>
            <a:ext cx="941283" cy="369332"/>
          </a:xfrm>
          <a:prstGeom prst="rect">
            <a:avLst/>
          </a:prstGeom>
        </p:spPr>
        <p:txBody>
          <a:bodyPr wrap="none">
            <a:spAutoFit/>
          </a:bodyPr>
          <a:lstStyle/>
          <a:p>
            <a:r>
              <a:rPr lang="fa-IR" b="1" dirty="0">
                <a:latin typeface="Amuzeh-New-Bold"/>
              </a:rPr>
              <a:t>اتاق ماگما</a:t>
            </a:r>
            <a:endParaRPr lang="en-US" dirty="0"/>
          </a:p>
        </p:txBody>
      </p:sp>
    </p:spTree>
    <p:extLst>
      <p:ext uri="{BB962C8B-B14F-4D97-AF65-F5344CB8AC3E}">
        <p14:creationId xmlns:p14="http://schemas.microsoft.com/office/powerpoint/2010/main" val="113040548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500">
        <p15:prstTrans prst="drape" invX="1"/>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7150" y="4955254"/>
            <a:ext cx="11963400" cy="769441"/>
          </a:xfrm>
          <a:prstGeom prst="rect">
            <a:avLst/>
          </a:prstGeom>
          <a:noFill/>
        </p:spPr>
        <p:txBody>
          <a:bodyPr wrap="square" rtlCol="1">
            <a:spAutoFit/>
          </a:bodyPr>
          <a:lstStyle/>
          <a:p>
            <a:pPr marL="342900" indent="-342900" algn="just" rtl="1">
              <a:lnSpc>
                <a:spcPct val="150000"/>
              </a:lnSpc>
              <a:buFont typeface="Arial" panose="020B0604020202020204" pitchFamily="34" charset="0"/>
              <a:buChar char="•"/>
            </a:pPr>
            <a:r>
              <a:rPr lang="fa-IR" sz="3200" b="1" dirty="0" smtClean="0">
                <a:cs typeface="B Nazanin" panose="00000400000000000000" pitchFamily="2" charset="-78"/>
              </a:rPr>
              <a:t>زمین لرزه یکی از پدیده های طبیعی است که با وقوع آن انرژی زمین آزاد می شود .</a:t>
            </a:r>
          </a:p>
        </p:txBody>
      </p:sp>
      <p:pic>
        <p:nvPicPr>
          <p:cNvPr id="46082" name="Picture 2" descr="زلزله 4.1 ریشتری قصرشیرین را لرزاند"/>
          <p:cNvPicPr>
            <a:picLocks noChangeAspect="1" noChangeArrowheads="1"/>
          </p:cNvPicPr>
          <p:nvPr/>
        </p:nvPicPr>
        <p:blipFill>
          <a:blip r:embed="rId2"/>
          <a:srcRect/>
          <a:stretch>
            <a:fillRect/>
          </a:stretch>
        </p:blipFill>
        <p:spPr bwMode="auto">
          <a:xfrm>
            <a:off x="4191000" y="1021922"/>
            <a:ext cx="3824288" cy="2664254"/>
          </a:xfrm>
          <a:prstGeom prst="rect">
            <a:avLst/>
          </a:prstGeom>
          <a:noFill/>
        </p:spPr>
      </p:pic>
    </p:spTree>
    <p:extLst>
      <p:ext uri="{BB962C8B-B14F-4D97-AF65-F5344CB8AC3E}">
        <p14:creationId xmlns:p14="http://schemas.microsoft.com/office/powerpoint/2010/main" val="278003998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500">
        <p15:prstTrans prst="drape" invX="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2000" fill="hold"/>
                                        <p:tgtEl>
                                          <p:spTgt spid="2"/>
                                        </p:tgtEl>
                                        <p:attrNameLst>
                                          <p:attrName>ppt_w</p:attrName>
                                        </p:attrNameLst>
                                      </p:cBhvr>
                                      <p:tavLst>
                                        <p:tav tm="0">
                                          <p:val>
                                            <p:fltVal val="0"/>
                                          </p:val>
                                        </p:tav>
                                        <p:tav tm="100000">
                                          <p:val>
                                            <p:strVal val="#ppt_w"/>
                                          </p:val>
                                        </p:tav>
                                      </p:tavLst>
                                    </p:anim>
                                    <p:anim calcmode="lin" valueType="num">
                                      <p:cBhvr>
                                        <p:cTn id="8" dur="2000" fill="hold"/>
                                        <p:tgtEl>
                                          <p:spTgt spid="2"/>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065338"/>
            <a:ext cx="10972800" cy="1143000"/>
          </a:xfrm>
        </p:spPr>
        <p:txBody>
          <a:bodyPr>
            <a:noAutofit/>
          </a:bodyPr>
          <a:lstStyle/>
          <a:p>
            <a:pPr marL="342900" indent="-342900" algn="r">
              <a:lnSpc>
                <a:spcPct val="150000"/>
              </a:lnSpc>
            </a:pPr>
            <a:r>
              <a:rPr lang="fa-IR" sz="2800" b="1" dirty="0" smtClean="0">
                <a:cs typeface="B Nazanin" panose="00000400000000000000" pitchFamily="2" charset="-78"/>
              </a:rPr>
              <a:t>اگر دو تکه چوب ،‌یکی خشک و دیگری خیس داشته باشید ، چوب خشک براحتی می شکند</a:t>
            </a:r>
            <a:br>
              <a:rPr lang="fa-IR" sz="2800" b="1" dirty="0" smtClean="0">
                <a:cs typeface="B Nazanin" panose="00000400000000000000" pitchFamily="2" charset="-78"/>
              </a:rPr>
            </a:br>
            <a:r>
              <a:rPr lang="fa-IR" sz="2800" b="1" dirty="0" smtClean="0"/>
              <a:t/>
            </a:r>
            <a:br>
              <a:rPr lang="fa-IR" sz="2800" b="1" dirty="0" smtClean="0"/>
            </a:br>
            <a:r>
              <a:rPr lang="fa-IR" sz="2800" b="1" dirty="0" smtClean="0">
                <a:cs typeface="B Nazanin" panose="00000400000000000000" pitchFamily="2" charset="-78"/>
              </a:rPr>
              <a:t>و در اثر شکستن آن ، انرژی آزاد شده را کاملا حس می کنید .</a:t>
            </a:r>
            <a:br>
              <a:rPr lang="fa-IR" sz="2800" b="1" dirty="0" smtClean="0">
                <a:cs typeface="B Nazanin" panose="00000400000000000000" pitchFamily="2" charset="-78"/>
              </a:rPr>
            </a:br>
            <a:r>
              <a:rPr lang="fa-IR" sz="2800" b="1" dirty="0" smtClean="0">
                <a:cs typeface="B Nazanin" panose="00000400000000000000" pitchFamily="2" charset="-78"/>
              </a:rPr>
              <a:t/>
            </a:r>
            <a:br>
              <a:rPr lang="fa-IR" sz="2800" b="1" dirty="0" smtClean="0">
                <a:cs typeface="B Nazanin" panose="00000400000000000000" pitchFamily="2" charset="-78"/>
              </a:rPr>
            </a:br>
            <a:endParaRPr lang="fa-IR" sz="2800" dirty="0"/>
          </a:p>
        </p:txBody>
      </p:sp>
      <p:pic>
        <p:nvPicPr>
          <p:cNvPr id="4" name="Content Placeholder 3" descr="index.jpg"/>
          <p:cNvPicPr>
            <a:picLocks noGrp="1" noChangeAspect="1"/>
          </p:cNvPicPr>
          <p:nvPr>
            <p:ph idx="1"/>
          </p:nvPr>
        </p:nvPicPr>
        <p:blipFill>
          <a:blip r:embed="rId2"/>
          <a:stretch>
            <a:fillRect/>
          </a:stretch>
        </p:blipFill>
        <p:spPr>
          <a:xfrm>
            <a:off x="3521836" y="4534694"/>
            <a:ext cx="5122102" cy="1961356"/>
          </a:xfrm>
        </p:spPr>
      </p:pic>
    </p:spTree>
    <p:extLst>
      <p:ext uri="{BB962C8B-B14F-4D97-AF65-F5344CB8AC3E}">
        <p14:creationId xmlns:p14="http://schemas.microsoft.com/office/powerpoint/2010/main" val="35515007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500">
        <p15:prstTrans prst="drape" invX="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plus(in)">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811212"/>
            <a:ext cx="10972800" cy="4716462"/>
          </a:xfrm>
        </p:spPr>
        <p:txBody>
          <a:bodyPr>
            <a:noAutofit/>
          </a:bodyPr>
          <a:lstStyle/>
          <a:p>
            <a:pPr algn="r"/>
            <a:r>
              <a:rPr lang="fa-IR" sz="2800" b="1" dirty="0" smtClean="0">
                <a:cs typeface="B Nazanin" panose="00000400000000000000" pitchFamily="2" charset="-78"/>
              </a:rPr>
              <a:t>زمین لرزه ، لرزش زمین است که بر اثر رها شدن سریع انرژی رخ می دهد .</a:t>
            </a:r>
            <a:br>
              <a:rPr lang="fa-IR" sz="2800" b="1" dirty="0" smtClean="0">
                <a:cs typeface="B Nazanin" panose="00000400000000000000" pitchFamily="2" charset="-78"/>
              </a:rPr>
            </a:br>
            <a:r>
              <a:rPr lang="fa-IR" sz="2800" b="1" dirty="0" smtClean="0">
                <a:cs typeface="B Nazanin" panose="00000400000000000000" pitchFamily="2" charset="-78"/>
              </a:rPr>
              <a:t/>
            </a:r>
            <a:br>
              <a:rPr lang="fa-IR" sz="2800" b="1" dirty="0" smtClean="0">
                <a:cs typeface="B Nazanin" panose="00000400000000000000" pitchFamily="2" charset="-78"/>
              </a:rPr>
            </a:br>
            <a:r>
              <a:rPr lang="fa-IR" sz="2800" b="1" dirty="0" smtClean="0">
                <a:cs typeface="B Nazanin" panose="00000400000000000000" pitchFamily="2" charset="-78"/>
              </a:rPr>
              <a:t>زمین لرزه وقتی اتفاق می افتد که سنگ کره ی زمین به صورت امواج لرزه ای از داخل زمین به سطح آن می رسند و باعث تغییراتی در سطح زمین می شوند .</a:t>
            </a:r>
            <a:endParaRPr lang="fa-IR" sz="2800" dirty="0"/>
          </a:p>
        </p:txBody>
      </p:sp>
      <p:pic>
        <p:nvPicPr>
          <p:cNvPr id="44034" name="Picture 2" descr="خرابی زلزله در روستای مرجان بابا مراد/فیلمی از کمک‌های مردم نوع دوست در مسیر مناطق زلزله زده/صحنه هایی ناراحت کننده از منطقه زلزله‌زده در سرپل ذهاب/فیلم و تصاویر"/>
          <p:cNvPicPr>
            <a:picLocks noChangeAspect="1" noChangeArrowheads="1"/>
          </p:cNvPicPr>
          <p:nvPr/>
        </p:nvPicPr>
        <p:blipFill>
          <a:blip r:embed="rId2"/>
          <a:srcRect/>
          <a:stretch>
            <a:fillRect/>
          </a:stretch>
        </p:blipFill>
        <p:spPr bwMode="auto">
          <a:xfrm>
            <a:off x="3867150" y="3483768"/>
            <a:ext cx="4373563" cy="3061496"/>
          </a:xfrm>
          <a:prstGeom prst="rect">
            <a:avLst/>
          </a:prstGeom>
          <a:noFill/>
        </p:spPr>
      </p:pic>
    </p:spTree>
    <p:extLst>
      <p:ext uri="{BB962C8B-B14F-4D97-AF65-F5344CB8AC3E}">
        <p14:creationId xmlns:p14="http://schemas.microsoft.com/office/powerpoint/2010/main" val="116531772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500">
        <p15:prstTrans prst="drape" invX="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3" presetClass="entr" presetSubtype="16" fill="hold" nodeType="clickEffect">
                                  <p:stCondLst>
                                    <p:cond delay="0"/>
                                  </p:stCondLst>
                                  <p:childTnLst>
                                    <p:set>
                                      <p:cBhvr>
                                        <p:cTn id="6" dur="1" fill="hold">
                                          <p:stCondLst>
                                            <p:cond delay="0"/>
                                          </p:stCondLst>
                                        </p:cTn>
                                        <p:tgtEl>
                                          <p:spTgt spid="44034"/>
                                        </p:tgtEl>
                                        <p:attrNameLst>
                                          <p:attrName>style.visibility</p:attrName>
                                        </p:attrNameLst>
                                      </p:cBhvr>
                                      <p:to>
                                        <p:strVal val="visible"/>
                                      </p:to>
                                    </p:set>
                                    <p:animEffect transition="in" filter="plus(in)">
                                      <p:cBhvr>
                                        <p:cTn id="7" dur="2000"/>
                                        <p:tgtEl>
                                          <p:spTgt spid="44034"/>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grpId="0" nodeType="clickEffect">
                                  <p:stCondLst>
                                    <p:cond delay="0"/>
                                  </p:stCondLst>
                                  <p:iterate type="lt">
                                    <p:tmPct val="5000"/>
                                  </p:iterate>
                                  <p:childTnLst>
                                    <p:set>
                                      <p:cBhvr>
                                        <p:cTn id="11" dur="1" fill="hold">
                                          <p:stCondLst>
                                            <p:cond delay="0"/>
                                          </p:stCondLst>
                                        </p:cTn>
                                        <p:tgtEl>
                                          <p:spTgt spid="2"/>
                                        </p:tgtEl>
                                        <p:attrNameLst>
                                          <p:attrName>style.visibility</p:attrName>
                                        </p:attrNameLst>
                                      </p:cBhvr>
                                      <p:to>
                                        <p:strVal val="visible"/>
                                      </p:to>
                                    </p:set>
                                    <p:anim calcmode="lin" valueType="num">
                                      <p:cBhvr>
                                        <p:cTn id="12" dur="1000" fill="hold"/>
                                        <p:tgtEl>
                                          <p:spTgt spid="2"/>
                                        </p:tgtEl>
                                        <p:attrNameLst>
                                          <p:attrName>ppt_w</p:attrName>
                                        </p:attrNameLst>
                                      </p:cBhvr>
                                      <p:tavLst>
                                        <p:tav tm="0">
                                          <p:val>
                                            <p:fltVal val="0"/>
                                          </p:val>
                                        </p:tav>
                                        <p:tav tm="100000">
                                          <p:val>
                                            <p:strVal val="#ppt_w"/>
                                          </p:val>
                                        </p:tav>
                                      </p:tavLst>
                                    </p:anim>
                                    <p:anim calcmode="lin" valueType="num">
                                      <p:cBhvr>
                                        <p:cTn id="13" dur="1000" fill="hold"/>
                                        <p:tgtEl>
                                          <p:spTgt spid="2"/>
                                        </p:tgtEl>
                                        <p:attrNameLst>
                                          <p:attrName>ppt_h</p:attrName>
                                        </p:attrNameLst>
                                      </p:cBhvr>
                                      <p:tavLst>
                                        <p:tav tm="0">
                                          <p:val>
                                            <p:fltVal val="0"/>
                                          </p:val>
                                        </p:tav>
                                        <p:tav tm="100000">
                                          <p:val>
                                            <p:strVal val="#ppt_h"/>
                                          </p:val>
                                        </p:tav>
                                      </p:tavLst>
                                    </p:anim>
                                    <p:anim calcmode="lin" valueType="num">
                                      <p:cBhvr>
                                        <p:cTn id="14" dur="1000" fill="hold"/>
                                        <p:tgtEl>
                                          <p:spTgt spid="2"/>
                                        </p:tgtEl>
                                        <p:attrNameLst>
                                          <p:attrName>style.rotation</p:attrName>
                                        </p:attrNameLst>
                                      </p:cBhvr>
                                      <p:tavLst>
                                        <p:tav tm="0">
                                          <p:val>
                                            <p:fltVal val="90"/>
                                          </p:val>
                                        </p:tav>
                                        <p:tav tm="100000">
                                          <p:val>
                                            <p:fltVal val="0"/>
                                          </p:val>
                                        </p:tav>
                                      </p:tavLst>
                                    </p:anim>
                                    <p:animEffect transition="in" filter="fade">
                                      <p:cBhvr>
                                        <p:cTn id="15"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84188" y="2362212"/>
            <a:ext cx="11233068" cy="3970318"/>
          </a:xfrm>
          <a:prstGeom prst="rect">
            <a:avLst/>
          </a:prstGeom>
          <a:noFill/>
        </p:spPr>
        <p:txBody>
          <a:bodyPr wrap="square" rtlCol="1">
            <a:spAutoFit/>
          </a:bodyPr>
          <a:lstStyle/>
          <a:p>
            <a:pPr marL="457200" indent="-457200" algn="just" rtl="1">
              <a:lnSpc>
                <a:spcPct val="150000"/>
              </a:lnSpc>
              <a:buFont typeface="Arial" panose="020B0604020202020204" pitchFamily="34" charset="0"/>
              <a:buChar char="•"/>
            </a:pPr>
            <a:r>
              <a:rPr lang="fa-IR" sz="2800" b="1" dirty="0" smtClean="0">
                <a:cs typeface="B Nazanin" panose="00000400000000000000" pitchFamily="2" charset="-78"/>
              </a:rPr>
              <a:t>به محل آزاد شدن انرژی در عمق زمین ،‌کانون زلزله می گوییم .</a:t>
            </a:r>
          </a:p>
          <a:p>
            <a:pPr marL="457200" indent="-457200" algn="just" rtl="1">
              <a:lnSpc>
                <a:spcPct val="150000"/>
              </a:lnSpc>
              <a:buFont typeface="Arial" panose="020B0604020202020204" pitchFamily="34" charset="0"/>
              <a:buChar char="•"/>
            </a:pPr>
            <a:endParaRPr lang="fa-IR" sz="2800" b="1" dirty="0" smtClean="0">
              <a:cs typeface="B Nazanin" panose="00000400000000000000" pitchFamily="2" charset="-78"/>
            </a:endParaRPr>
          </a:p>
          <a:p>
            <a:pPr marL="457200" indent="-457200" algn="just" rtl="1">
              <a:lnSpc>
                <a:spcPct val="150000"/>
              </a:lnSpc>
              <a:buFont typeface="Arial" panose="020B0604020202020204" pitchFamily="34" charset="0"/>
              <a:buChar char="•"/>
            </a:pPr>
            <a:r>
              <a:rPr lang="fa-IR" sz="2800" b="1" dirty="0" smtClean="0">
                <a:cs typeface="B Nazanin" panose="00000400000000000000" pitchFamily="2" charset="-78"/>
              </a:rPr>
              <a:t>وقتی قسمتی از سنگ کره در اثر زلزله می شکند ( گسل ) احتمال شکستگی همان قسمت در زلزله ی بعدی بیشتر است . مثل بازیکنی که ساق پایش در اثر ضربه شکسته است ، پس از بهبودی و در بازی های بعدی چنانچه روی همان قسمت ضربه وارد شود ، احتمال شکستگی همان نقطه بیشتر از نقاط دیگر است .</a:t>
            </a:r>
            <a:endParaRPr lang="fa-IR" sz="2800" b="1" dirty="0">
              <a:cs typeface="B Nazanin" panose="00000400000000000000" pitchFamily="2" charset="-78"/>
            </a:endParaRPr>
          </a:p>
        </p:txBody>
      </p:sp>
      <p:sp>
        <p:nvSpPr>
          <p:cNvPr id="4" name="Rectangle 3"/>
          <p:cNvSpPr/>
          <p:nvPr/>
        </p:nvSpPr>
        <p:spPr>
          <a:xfrm>
            <a:off x="5358183" y="1104365"/>
            <a:ext cx="1734770" cy="584775"/>
          </a:xfrm>
          <a:prstGeom prst="rect">
            <a:avLst/>
          </a:prstGeom>
        </p:spPr>
        <p:txBody>
          <a:bodyPr wrap="none">
            <a:spAutoFit/>
          </a:bodyPr>
          <a:lstStyle/>
          <a:p>
            <a:r>
              <a:rPr lang="fa-IR" sz="3200" b="1" dirty="0" smtClean="0">
                <a:solidFill>
                  <a:srgbClr val="C00000"/>
                </a:solidFill>
                <a:cs typeface="B Nazanin" pitchFamily="2" charset="-78"/>
              </a:rPr>
              <a:t>کانون زلزله</a:t>
            </a:r>
            <a:endParaRPr lang="fa-IR" sz="3200" b="1" dirty="0">
              <a:solidFill>
                <a:srgbClr val="C00000"/>
              </a:solidFill>
              <a:cs typeface="B Nazanin" pitchFamily="2" charset="-78"/>
            </a:endParaRPr>
          </a:p>
        </p:txBody>
      </p:sp>
    </p:spTree>
    <p:extLst>
      <p:ext uri="{BB962C8B-B14F-4D97-AF65-F5344CB8AC3E}">
        <p14:creationId xmlns:p14="http://schemas.microsoft.com/office/powerpoint/2010/main" val="195177161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500">
        <p15:prstTrans prst="drape" invX="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iterate type="lt">
                                    <p:tmPct val="5000"/>
                                  </p:iterate>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5300" y="1360488"/>
            <a:ext cx="10972800" cy="1143000"/>
          </a:xfrm>
        </p:spPr>
        <p:txBody>
          <a:bodyPr>
            <a:noAutofit/>
          </a:bodyPr>
          <a:lstStyle/>
          <a:p>
            <a:pPr algn="r"/>
            <a:r>
              <a:rPr lang="fa-IR" sz="2800" b="1" dirty="0" smtClean="0">
                <a:cs typeface="B Nazanin" panose="00000400000000000000" pitchFamily="2" charset="-78"/>
              </a:rPr>
              <a:t>اگر با انگشت خود به سفیده ی تخم مرغ پخته شده ای فشار بیاورید و همین فشار را به پوسته ی آن وارد کنید ، مشاهده می کنید که پوسته می شکند اما سفیده فرو رفته و مجددا به حالت اول بر کی گردد .</a:t>
            </a:r>
            <a:br>
              <a:rPr lang="fa-IR" sz="2800" b="1" dirty="0" smtClean="0">
                <a:cs typeface="B Nazanin" panose="00000400000000000000" pitchFamily="2" charset="-78"/>
              </a:rPr>
            </a:br>
            <a:endParaRPr lang="fa-IR" sz="2800" dirty="0"/>
          </a:p>
        </p:txBody>
      </p:sp>
      <p:pic>
        <p:nvPicPr>
          <p:cNvPr id="5" name="Content Placeholder 4" descr="index.jpg"/>
          <p:cNvPicPr>
            <a:picLocks noGrp="1" noChangeAspect="1"/>
          </p:cNvPicPr>
          <p:nvPr>
            <p:ph idx="1"/>
          </p:nvPr>
        </p:nvPicPr>
        <p:blipFill>
          <a:blip r:embed="rId2"/>
          <a:stretch>
            <a:fillRect/>
          </a:stretch>
        </p:blipFill>
        <p:spPr>
          <a:xfrm>
            <a:off x="3562350" y="3622125"/>
            <a:ext cx="4810125" cy="2797725"/>
          </a:xfrm>
        </p:spPr>
      </p:pic>
      <p:sp>
        <p:nvSpPr>
          <p:cNvPr id="41986" name="AutoShape 2" descr="نتیجه تصویری برای پخته سفیده تخم مرغ"/>
          <p:cNvSpPr>
            <a:spLocks noChangeAspect="1" noChangeArrowheads="1"/>
          </p:cNvSpPr>
          <p:nvPr/>
        </p:nvSpPr>
        <p:spPr bwMode="auto">
          <a:xfrm>
            <a:off x="11971338"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a-IR"/>
          </a:p>
        </p:txBody>
      </p:sp>
    </p:spTree>
    <p:extLst>
      <p:ext uri="{BB962C8B-B14F-4D97-AF65-F5344CB8AC3E}">
        <p14:creationId xmlns:p14="http://schemas.microsoft.com/office/powerpoint/2010/main" val="201668428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500">
        <p15:prstTrans prst="drape" invX="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strips(downLeft)">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3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2400" decel="100000"/>
                                        <p:tgtEl>
                                          <p:spTgt spid="2"/>
                                        </p:tgtEl>
                                      </p:cBhvr>
                                    </p:animEffect>
                                    <p:anim calcmode="lin" valueType="num">
                                      <p:cBhvr>
                                        <p:cTn id="13" dur="2400" decel="100000" fill="hold"/>
                                        <p:tgtEl>
                                          <p:spTgt spid="2"/>
                                        </p:tgtEl>
                                        <p:attrNameLst>
                                          <p:attrName>style.rotation</p:attrName>
                                        </p:attrNameLst>
                                      </p:cBhvr>
                                      <p:tavLst>
                                        <p:tav tm="0">
                                          <p:val>
                                            <p:fltVal val="-90"/>
                                          </p:val>
                                        </p:tav>
                                        <p:tav tm="100000">
                                          <p:val>
                                            <p:fltVal val="0"/>
                                          </p:val>
                                        </p:tav>
                                      </p:tavLst>
                                    </p:anim>
                                    <p:anim calcmode="lin" valueType="num">
                                      <p:cBhvr>
                                        <p:cTn id="14" dur="2400" decel="100000" fill="hold"/>
                                        <p:tgtEl>
                                          <p:spTgt spid="2"/>
                                        </p:tgtEl>
                                        <p:attrNameLst>
                                          <p:attrName>ppt_x</p:attrName>
                                        </p:attrNameLst>
                                      </p:cBhvr>
                                      <p:tavLst>
                                        <p:tav tm="0">
                                          <p:val>
                                            <p:strVal val="#ppt_x+0.4"/>
                                          </p:val>
                                        </p:tav>
                                        <p:tav tm="100000">
                                          <p:val>
                                            <p:strVal val="#ppt_x-0.05"/>
                                          </p:val>
                                        </p:tav>
                                      </p:tavLst>
                                    </p:anim>
                                    <p:anim calcmode="lin" valueType="num">
                                      <p:cBhvr>
                                        <p:cTn id="15" dur="2400" decel="100000" fill="hold"/>
                                        <p:tgtEl>
                                          <p:spTgt spid="2"/>
                                        </p:tgtEl>
                                        <p:attrNameLst>
                                          <p:attrName>ppt_y</p:attrName>
                                        </p:attrNameLst>
                                      </p:cBhvr>
                                      <p:tavLst>
                                        <p:tav tm="0">
                                          <p:val>
                                            <p:strVal val="#ppt_y-0.4"/>
                                          </p:val>
                                        </p:tav>
                                        <p:tav tm="100000">
                                          <p:val>
                                            <p:strVal val="#ppt_y+0.1"/>
                                          </p:val>
                                        </p:tav>
                                      </p:tavLst>
                                    </p:anim>
                                    <p:anim calcmode="lin" valueType="num">
                                      <p:cBhvr>
                                        <p:cTn id="16" dur="600" accel="100000" fill="hold">
                                          <p:stCondLst>
                                            <p:cond delay="2400"/>
                                          </p:stCondLst>
                                        </p:cTn>
                                        <p:tgtEl>
                                          <p:spTgt spid="2"/>
                                        </p:tgtEl>
                                        <p:attrNameLst>
                                          <p:attrName>ppt_x</p:attrName>
                                        </p:attrNameLst>
                                      </p:cBhvr>
                                      <p:tavLst>
                                        <p:tav tm="0">
                                          <p:val>
                                            <p:strVal val="#ppt_x-0.05"/>
                                          </p:val>
                                        </p:tav>
                                        <p:tav tm="100000">
                                          <p:val>
                                            <p:strVal val="#ppt_x"/>
                                          </p:val>
                                        </p:tav>
                                      </p:tavLst>
                                    </p:anim>
                                    <p:anim calcmode="lin" valueType="num">
                                      <p:cBhvr>
                                        <p:cTn id="17" dur="600" accel="100000" fill="hold">
                                          <p:stCondLst>
                                            <p:cond delay="2400"/>
                                          </p:stCondLst>
                                        </p:cTn>
                                        <p:tgtEl>
                                          <p:spTgt spid="2"/>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84188" y="2362212"/>
            <a:ext cx="11233068" cy="3270126"/>
          </a:xfrm>
          <a:prstGeom prst="rect">
            <a:avLst/>
          </a:prstGeom>
          <a:noFill/>
        </p:spPr>
        <p:txBody>
          <a:bodyPr wrap="square" rtlCol="1">
            <a:spAutoFit/>
          </a:bodyPr>
          <a:lstStyle/>
          <a:p>
            <a:pPr marL="342900" indent="-342900" algn="just" rtl="1">
              <a:lnSpc>
                <a:spcPct val="150000"/>
              </a:lnSpc>
              <a:buFont typeface="Arial" panose="020B0604020202020204" pitchFamily="34" charset="0"/>
              <a:buChar char="•"/>
            </a:pPr>
            <a:r>
              <a:rPr lang="fa-IR" sz="2800" b="1" dirty="0" smtClean="0">
                <a:cs typeface="B Nazanin" panose="00000400000000000000" pitchFamily="2" charset="-78"/>
              </a:rPr>
              <a:t>سالانه حدود 10000 زمین لرزه ی خفیف در کشور رخ می دهد که توسط لرزه نگارها ثبت می شوداما ما آنها را حس نمی کنیم . این لرزه ها باعث آزاد شدن انرژی درونی زمین شده و از وقوع زمین لرزه های بزرگتر جلوگیری می کند .</a:t>
            </a:r>
          </a:p>
          <a:p>
            <a:pPr marL="342900" indent="-342900" algn="just" rtl="1">
              <a:lnSpc>
                <a:spcPct val="150000"/>
              </a:lnSpc>
              <a:buFont typeface="Arial" panose="020B0604020202020204" pitchFamily="34" charset="0"/>
              <a:buChar char="•"/>
            </a:pPr>
            <a:endParaRPr lang="fa-IR" sz="2800" b="1" dirty="0" smtClean="0">
              <a:cs typeface="B Nazanin" panose="00000400000000000000" pitchFamily="2" charset="-78"/>
            </a:endParaRPr>
          </a:p>
          <a:p>
            <a:pPr marL="342900" indent="-342900" algn="just" rtl="1">
              <a:lnSpc>
                <a:spcPct val="150000"/>
              </a:lnSpc>
              <a:buFont typeface="Arial" panose="020B0604020202020204" pitchFamily="34" charset="0"/>
              <a:buChar char="•"/>
            </a:pPr>
            <a:r>
              <a:rPr lang="fa-IR" sz="2800" b="1" dirty="0" smtClean="0">
                <a:cs typeface="B Nazanin" panose="00000400000000000000" pitchFamily="2" charset="-78"/>
              </a:rPr>
              <a:t>همه زمین لرزه ها باعث خرابی در سطح زمین نمی شوند چون بسیار خفیف هستند .</a:t>
            </a:r>
            <a:endParaRPr lang="fa-IR" sz="2800" b="1" dirty="0">
              <a:cs typeface="B Nazanin" panose="00000400000000000000" pitchFamily="2" charset="-78"/>
            </a:endParaRPr>
          </a:p>
        </p:txBody>
      </p:sp>
      <p:sp>
        <p:nvSpPr>
          <p:cNvPr id="4" name="Rectangle 3"/>
          <p:cNvSpPr/>
          <p:nvPr/>
        </p:nvSpPr>
        <p:spPr>
          <a:xfrm>
            <a:off x="5192094" y="1238836"/>
            <a:ext cx="1822935" cy="646331"/>
          </a:xfrm>
          <a:prstGeom prst="rect">
            <a:avLst/>
          </a:prstGeom>
        </p:spPr>
        <p:txBody>
          <a:bodyPr wrap="none">
            <a:spAutoFit/>
          </a:bodyPr>
          <a:lstStyle/>
          <a:p>
            <a:r>
              <a:rPr lang="fa-IR" sz="3600" b="1" dirty="0">
                <a:solidFill>
                  <a:srgbClr val="C00000"/>
                </a:solidFill>
                <a:cs typeface="B Nazanin" pitchFamily="2" charset="-78"/>
              </a:rPr>
              <a:t>زمین لرزه </a:t>
            </a:r>
          </a:p>
        </p:txBody>
      </p:sp>
    </p:spTree>
    <p:extLst>
      <p:ext uri="{BB962C8B-B14F-4D97-AF65-F5344CB8AC3E}">
        <p14:creationId xmlns:p14="http://schemas.microsoft.com/office/powerpoint/2010/main" val="34232297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500">
        <p15:prstTrans prst="drape" invX="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edge">
                                      <p:cBhvr>
                                        <p:cTn id="7" dur="3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8789" y="262616"/>
            <a:ext cx="11436521" cy="5016758"/>
          </a:xfrm>
          <a:prstGeom prst="rect">
            <a:avLst/>
          </a:prstGeom>
          <a:noFill/>
        </p:spPr>
        <p:txBody>
          <a:bodyPr wrap="square" rtlCol="1">
            <a:spAutoFit/>
          </a:bodyPr>
          <a:lstStyle/>
          <a:p>
            <a:r>
              <a:rPr lang="fa-IR" sz="4000" dirty="0" smtClean="0">
                <a:solidFill>
                  <a:srgbClr val="FF0000"/>
                </a:solidFill>
                <a:cs typeface="B Titr" panose="00000700000000000000" pitchFamily="2" charset="-78"/>
              </a:rPr>
              <a:t>درس در یک نگاه:</a:t>
            </a:r>
          </a:p>
          <a:p>
            <a:r>
              <a:rPr lang="fa-IR" sz="4000" dirty="0"/>
              <a:t> زمین </a:t>
            </a:r>
            <a:r>
              <a:rPr lang="fa-IR" sz="4000" dirty="0" smtClean="0"/>
              <a:t>لرزه </a:t>
            </a:r>
            <a:r>
              <a:rPr lang="fa-IR" sz="4000" dirty="0"/>
              <a:t>پدیده ای طبیعی است که حاصل رفتار و </a:t>
            </a:r>
            <a:r>
              <a:rPr lang="fa-IR" sz="4000" dirty="0" smtClean="0"/>
              <a:t>عکس العمل </a:t>
            </a:r>
            <a:r>
              <a:rPr lang="fa-IR" sz="4000" dirty="0"/>
              <a:t>سنگ کره در برابر انرژی آزاد شده از درون زمین </a:t>
            </a:r>
            <a:r>
              <a:rPr lang="fa-IR" sz="4000" dirty="0" smtClean="0"/>
              <a:t>می باشد</a:t>
            </a:r>
            <a:r>
              <a:rPr lang="fa-IR" sz="4000" dirty="0"/>
              <a:t>.</a:t>
            </a:r>
          </a:p>
          <a:p>
            <a:r>
              <a:rPr lang="fa-IR" sz="4000" dirty="0">
                <a:solidFill>
                  <a:srgbClr val="0070C0"/>
                </a:solidFill>
              </a:rPr>
              <a:t>زمین لرزه، اثرات مختلف اجتماعی، بهداشتی، ساختمانی و... بر زندگی ما دارد.</a:t>
            </a:r>
          </a:p>
          <a:p>
            <a:r>
              <a:rPr lang="fa-IR" sz="4000" dirty="0"/>
              <a:t> </a:t>
            </a:r>
            <a:r>
              <a:rPr lang="fa-IR" sz="4000" dirty="0">
                <a:solidFill>
                  <a:srgbClr val="7030A0"/>
                </a:solidFill>
              </a:rPr>
              <a:t>به فرایند خروج مواد </a:t>
            </a:r>
            <a:r>
              <a:rPr lang="fa-IR" sz="4000" dirty="0" smtClean="0">
                <a:solidFill>
                  <a:srgbClr val="7030A0"/>
                </a:solidFill>
              </a:rPr>
              <a:t>(جامد</a:t>
            </a:r>
            <a:r>
              <a:rPr lang="fa-IR" sz="4000" dirty="0">
                <a:solidFill>
                  <a:srgbClr val="7030A0"/>
                </a:solidFill>
              </a:rPr>
              <a:t>، مایع و </a:t>
            </a:r>
            <a:r>
              <a:rPr lang="fa-IR" sz="4000" dirty="0" smtClean="0">
                <a:solidFill>
                  <a:srgbClr val="7030A0"/>
                </a:solidFill>
              </a:rPr>
              <a:t>گاز) </a:t>
            </a:r>
            <a:r>
              <a:rPr lang="fa-IR" sz="4000" dirty="0">
                <a:solidFill>
                  <a:srgbClr val="7030A0"/>
                </a:solidFill>
              </a:rPr>
              <a:t>از درون زمین، آتشفشان گفته می شود. آتشفشان ها از نظر فعالیت به سه گروه </a:t>
            </a:r>
            <a:r>
              <a:rPr lang="fa-IR" sz="4000" dirty="0" smtClean="0">
                <a:solidFill>
                  <a:srgbClr val="7030A0"/>
                </a:solidFill>
              </a:rPr>
              <a:t>فعال،نیمه فعال </a:t>
            </a:r>
            <a:r>
              <a:rPr lang="fa-IR" sz="4000" dirty="0">
                <a:solidFill>
                  <a:srgbClr val="7030A0"/>
                </a:solidFill>
              </a:rPr>
              <a:t>و غیرفعال تقسیم بندی می شوند.</a:t>
            </a:r>
            <a:endParaRPr lang="fa-IR" sz="4000" b="1" dirty="0">
              <a:solidFill>
                <a:srgbClr val="7030A0"/>
              </a:solidFill>
            </a:endParaRPr>
          </a:p>
        </p:txBody>
      </p:sp>
      <p:pic>
        <p:nvPicPr>
          <p:cNvPr id="9" name="Picture 8"/>
          <p:cNvPicPr>
            <a:picLocks noChangeAspect="1"/>
          </p:cNvPicPr>
          <p:nvPr/>
        </p:nvPicPr>
        <p:blipFill>
          <a:blip r:embed="rId2"/>
          <a:stretch>
            <a:fillRect/>
          </a:stretch>
        </p:blipFill>
        <p:spPr>
          <a:xfrm>
            <a:off x="534466" y="4497681"/>
            <a:ext cx="2042337" cy="548688"/>
          </a:xfrm>
          <a:prstGeom prst="rect">
            <a:avLst/>
          </a:prstGeom>
        </p:spPr>
      </p:pic>
    </p:spTree>
    <p:extLst>
      <p:ext uri="{BB962C8B-B14F-4D97-AF65-F5344CB8AC3E}">
        <p14:creationId xmlns:p14="http://schemas.microsoft.com/office/powerpoint/2010/main" val="123724104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500">
        <p15:prstTrans prst="drape" invX="1"/>
      </p:transition>
    </mc:Choice>
    <mc:Fallback xmlns="">
      <p:transition spd="slow">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84188" y="1790712"/>
            <a:ext cx="11233068" cy="4562788"/>
          </a:xfrm>
          <a:prstGeom prst="rect">
            <a:avLst/>
          </a:prstGeom>
          <a:noFill/>
        </p:spPr>
        <p:txBody>
          <a:bodyPr wrap="square" rtlCol="1">
            <a:spAutoFit/>
          </a:bodyPr>
          <a:lstStyle/>
          <a:p>
            <a:pPr algn="just" rtl="1">
              <a:lnSpc>
                <a:spcPct val="150000"/>
              </a:lnSpc>
            </a:pPr>
            <a:r>
              <a:rPr lang="fa-IR" sz="2800" b="1" dirty="0" smtClean="0">
                <a:cs typeface="B Nazanin" panose="00000400000000000000" pitchFamily="2" charset="-78"/>
              </a:rPr>
              <a:t>1- مقدار انرژی آزاد شده</a:t>
            </a:r>
          </a:p>
          <a:p>
            <a:pPr algn="just" rtl="1">
              <a:lnSpc>
                <a:spcPct val="150000"/>
              </a:lnSpc>
            </a:pPr>
            <a:r>
              <a:rPr lang="fa-IR" sz="2800" b="1" dirty="0" smtClean="0">
                <a:cs typeface="B Nazanin" panose="00000400000000000000" pitchFamily="2" charset="-78"/>
              </a:rPr>
              <a:t>2- نوع ساختمان زمین</a:t>
            </a:r>
          </a:p>
          <a:p>
            <a:pPr algn="just" rtl="1">
              <a:lnSpc>
                <a:spcPct val="150000"/>
              </a:lnSpc>
            </a:pPr>
            <a:r>
              <a:rPr lang="fa-IR" sz="2800" b="1" dirty="0" smtClean="0">
                <a:cs typeface="B Nazanin" panose="00000400000000000000" pitchFamily="2" charset="-78"/>
              </a:rPr>
              <a:t>3- نوع مصالح به کار رفته</a:t>
            </a:r>
          </a:p>
          <a:p>
            <a:pPr algn="just" rtl="1">
              <a:lnSpc>
                <a:spcPct val="150000"/>
              </a:lnSpc>
            </a:pPr>
            <a:r>
              <a:rPr lang="fa-IR" sz="2800" b="1" dirty="0" smtClean="0">
                <a:cs typeface="B Nazanin" panose="00000400000000000000" pitchFamily="2" charset="-78"/>
              </a:rPr>
              <a:t>4- تکنواوژی و علم به کار رفته در ساختمان</a:t>
            </a:r>
          </a:p>
          <a:p>
            <a:pPr algn="just" rtl="1">
              <a:lnSpc>
                <a:spcPct val="150000"/>
              </a:lnSpc>
            </a:pPr>
            <a:r>
              <a:rPr lang="fa-IR" sz="2800" b="1" dirty="0" smtClean="0">
                <a:cs typeface="B Nazanin" panose="00000400000000000000" pitchFamily="2" charset="-78"/>
              </a:rPr>
              <a:t>5- شکل هندسی ساختمان</a:t>
            </a:r>
          </a:p>
          <a:p>
            <a:pPr algn="just" rtl="1">
              <a:lnSpc>
                <a:spcPct val="150000"/>
              </a:lnSpc>
            </a:pPr>
            <a:r>
              <a:rPr lang="fa-IR" sz="2800" b="1" dirty="0" smtClean="0">
                <a:cs typeface="B Nazanin" panose="00000400000000000000" pitchFamily="2" charset="-78"/>
              </a:rPr>
              <a:t>6- مدت زلزله</a:t>
            </a:r>
          </a:p>
          <a:p>
            <a:pPr algn="just" rtl="1">
              <a:lnSpc>
                <a:spcPct val="150000"/>
              </a:lnSpc>
            </a:pPr>
            <a:r>
              <a:rPr lang="fa-IR" sz="2800" b="1" dirty="0" smtClean="0">
                <a:cs typeface="B Nazanin" panose="00000400000000000000" pitchFamily="2" charset="-78"/>
              </a:rPr>
              <a:t>7- دوری یا نزدیکی به محل یا کانون زلزله</a:t>
            </a:r>
            <a:endParaRPr lang="fa-IR" sz="2800" b="1" dirty="0">
              <a:cs typeface="B Nazanin" panose="00000400000000000000" pitchFamily="2" charset="-78"/>
            </a:endParaRPr>
          </a:p>
        </p:txBody>
      </p:sp>
      <p:sp>
        <p:nvSpPr>
          <p:cNvPr id="4" name="Rectangle 3"/>
          <p:cNvSpPr/>
          <p:nvPr/>
        </p:nvSpPr>
        <p:spPr>
          <a:xfrm>
            <a:off x="3390900" y="500368"/>
            <a:ext cx="5807598" cy="584775"/>
          </a:xfrm>
          <a:prstGeom prst="rect">
            <a:avLst/>
          </a:prstGeom>
        </p:spPr>
        <p:txBody>
          <a:bodyPr wrap="square">
            <a:spAutoFit/>
          </a:bodyPr>
          <a:lstStyle/>
          <a:p>
            <a:r>
              <a:rPr lang="fa-IR" sz="3200" b="1" dirty="0" smtClean="0">
                <a:solidFill>
                  <a:srgbClr val="C00000"/>
                </a:solidFill>
                <a:cs typeface="B Nazanin" pitchFamily="2" charset="-78"/>
              </a:rPr>
              <a:t>عوامل موثر بر میزان تخریب زمین لرزه</a:t>
            </a:r>
            <a:endParaRPr lang="fa-IR" sz="3200" b="1" dirty="0">
              <a:solidFill>
                <a:srgbClr val="C00000"/>
              </a:solidFill>
              <a:cs typeface="B Nazanin" pitchFamily="2" charset="-78"/>
            </a:endParaRPr>
          </a:p>
        </p:txBody>
      </p:sp>
    </p:spTree>
    <p:extLst>
      <p:ext uri="{BB962C8B-B14F-4D97-AF65-F5344CB8AC3E}">
        <p14:creationId xmlns:p14="http://schemas.microsoft.com/office/powerpoint/2010/main" val="79107890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500">
        <p15:prstTrans prst="drape" invX="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3000" fill="hold"/>
                                        <p:tgtEl>
                                          <p:spTgt spid="2"/>
                                        </p:tgtEl>
                                        <p:attrNameLst>
                                          <p:attrName>ppt_w</p:attrName>
                                        </p:attrNameLst>
                                      </p:cBhvr>
                                      <p:tavLst>
                                        <p:tav tm="0">
                                          <p:val>
                                            <p:fltVal val="0"/>
                                          </p:val>
                                        </p:tav>
                                        <p:tav tm="100000">
                                          <p:val>
                                            <p:strVal val="#ppt_w"/>
                                          </p:val>
                                        </p:tav>
                                      </p:tavLst>
                                    </p:anim>
                                    <p:anim calcmode="lin" valueType="num">
                                      <p:cBhvr>
                                        <p:cTn id="8" dur="3000" fill="hold"/>
                                        <p:tgtEl>
                                          <p:spTgt spid="2"/>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4301093" y="81550"/>
            <a:ext cx="3531736" cy="584775"/>
          </a:xfrm>
          <a:prstGeom prst="rect">
            <a:avLst/>
          </a:prstGeom>
        </p:spPr>
        <p:txBody>
          <a:bodyPr wrap="none">
            <a:spAutoFit/>
          </a:bodyPr>
          <a:lstStyle/>
          <a:p>
            <a:r>
              <a:rPr lang="fa-IR" sz="3200" b="1" dirty="0" smtClean="0">
                <a:solidFill>
                  <a:srgbClr val="0070C0"/>
                </a:solidFill>
                <a:cs typeface="B Nazanin" pitchFamily="2" charset="-78"/>
              </a:rPr>
              <a:t>اثرات ناشی از زمین لرزه</a:t>
            </a:r>
            <a:endParaRPr lang="fa-IR" sz="3200" b="1" dirty="0">
              <a:solidFill>
                <a:srgbClr val="0070C0"/>
              </a:solidFill>
              <a:cs typeface="B Nazanin" pitchFamily="2" charset="-78"/>
            </a:endParaRPr>
          </a:p>
        </p:txBody>
      </p:sp>
      <p:graphicFrame>
        <p:nvGraphicFramePr>
          <p:cNvPr id="4" name="Table 3"/>
          <p:cNvGraphicFramePr>
            <a:graphicFrameLocks noGrp="1"/>
          </p:cNvGraphicFramePr>
          <p:nvPr>
            <p:extLst/>
          </p:nvPr>
        </p:nvGraphicFramePr>
        <p:xfrm>
          <a:off x="495299" y="905014"/>
          <a:ext cx="11239501" cy="5667236"/>
        </p:xfrm>
        <a:graphic>
          <a:graphicData uri="http://schemas.openxmlformats.org/drawingml/2006/table">
            <a:tbl>
              <a:tblPr rtl="1" firstRow="1" firstCol="1" bandRow="1">
                <a:tableStyleId>{5DA37D80-6434-44D0-A028-1B22A696006F}</a:tableStyleId>
              </a:tblPr>
              <a:tblGrid>
                <a:gridCol w="3746147"/>
                <a:gridCol w="3746147"/>
                <a:gridCol w="3747207"/>
              </a:tblGrid>
              <a:tr h="563596">
                <a:tc>
                  <a:txBody>
                    <a:bodyPr/>
                    <a:lstStyle/>
                    <a:p>
                      <a:pPr marL="0" marR="0" algn="ctr" rtl="1">
                        <a:lnSpc>
                          <a:spcPct val="115000"/>
                        </a:lnSpc>
                        <a:spcBef>
                          <a:spcPts val="0"/>
                        </a:spcBef>
                        <a:spcAft>
                          <a:spcPts val="0"/>
                        </a:spcAft>
                      </a:pPr>
                      <a:r>
                        <a:rPr lang="fa-IR" sz="2400" b="1" dirty="0">
                          <a:solidFill>
                            <a:srgbClr val="C00000"/>
                          </a:solidFill>
                          <a:effectLst/>
                          <a:cs typeface="B Nazanin" panose="00000400000000000000" pitchFamily="2" charset="-78"/>
                        </a:rPr>
                        <a:t>بهداشتی</a:t>
                      </a:r>
                      <a:endParaRPr lang="en-US" sz="2400" b="1" dirty="0">
                        <a:solidFill>
                          <a:srgbClr val="C00000"/>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tc>
                <a:tc>
                  <a:txBody>
                    <a:bodyPr/>
                    <a:lstStyle/>
                    <a:p>
                      <a:pPr marL="0" marR="0" algn="ctr" rtl="1">
                        <a:lnSpc>
                          <a:spcPct val="115000"/>
                        </a:lnSpc>
                        <a:spcBef>
                          <a:spcPts val="0"/>
                        </a:spcBef>
                        <a:spcAft>
                          <a:spcPts val="0"/>
                        </a:spcAft>
                      </a:pPr>
                      <a:r>
                        <a:rPr lang="fa-IR" sz="2400" b="1" dirty="0">
                          <a:solidFill>
                            <a:srgbClr val="C00000"/>
                          </a:solidFill>
                          <a:effectLst/>
                          <a:cs typeface="B Nazanin" panose="00000400000000000000" pitchFamily="2" charset="-78"/>
                        </a:rPr>
                        <a:t>ساختمانی</a:t>
                      </a:r>
                      <a:endParaRPr lang="en-US" sz="2400" b="1" dirty="0">
                        <a:solidFill>
                          <a:srgbClr val="C00000"/>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tc>
                <a:tc>
                  <a:txBody>
                    <a:bodyPr/>
                    <a:lstStyle/>
                    <a:p>
                      <a:pPr marL="0" marR="0" algn="ctr" rtl="1">
                        <a:lnSpc>
                          <a:spcPct val="115000"/>
                        </a:lnSpc>
                        <a:spcBef>
                          <a:spcPts val="0"/>
                        </a:spcBef>
                        <a:spcAft>
                          <a:spcPts val="0"/>
                        </a:spcAft>
                      </a:pPr>
                      <a:r>
                        <a:rPr lang="fa-IR" sz="2400" b="1" dirty="0">
                          <a:solidFill>
                            <a:srgbClr val="C00000"/>
                          </a:solidFill>
                          <a:effectLst/>
                          <a:cs typeface="B Nazanin" panose="00000400000000000000" pitchFamily="2" charset="-78"/>
                        </a:rPr>
                        <a:t>اجتماعی</a:t>
                      </a:r>
                      <a:endParaRPr lang="en-US" sz="2400" b="1" dirty="0">
                        <a:solidFill>
                          <a:srgbClr val="C00000"/>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tc>
              </a:tr>
              <a:tr h="422697">
                <a:tc>
                  <a:txBody>
                    <a:bodyPr/>
                    <a:lstStyle/>
                    <a:p>
                      <a:pPr marL="0" marR="0" algn="ctr" rtl="1">
                        <a:lnSpc>
                          <a:spcPct val="115000"/>
                        </a:lnSpc>
                        <a:spcBef>
                          <a:spcPts val="0"/>
                        </a:spcBef>
                        <a:spcAft>
                          <a:spcPts val="0"/>
                        </a:spcAft>
                      </a:pPr>
                      <a:r>
                        <a:rPr lang="fa-IR" sz="1800" b="1">
                          <a:effectLst/>
                          <a:cs typeface="B Nazanin" panose="00000400000000000000" pitchFamily="2" charset="-78"/>
                        </a:rPr>
                        <a:t>آلودگی آب ها</a:t>
                      </a:r>
                      <a:endParaRPr lang="en-US" sz="1800" b="1">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tc>
                <a:tc>
                  <a:txBody>
                    <a:bodyPr/>
                    <a:lstStyle/>
                    <a:p>
                      <a:pPr marL="0" marR="0" algn="ctr" rtl="1">
                        <a:lnSpc>
                          <a:spcPct val="115000"/>
                        </a:lnSpc>
                        <a:spcBef>
                          <a:spcPts val="0"/>
                        </a:spcBef>
                        <a:spcAft>
                          <a:spcPts val="0"/>
                        </a:spcAft>
                      </a:pPr>
                      <a:r>
                        <a:rPr lang="fa-IR" sz="1800" b="1">
                          <a:effectLst/>
                          <a:cs typeface="B Nazanin" panose="00000400000000000000" pitchFamily="2" charset="-78"/>
                        </a:rPr>
                        <a:t>ریزش آوار</a:t>
                      </a:r>
                      <a:endParaRPr lang="en-US" sz="1800" b="1">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tc>
                <a:tc>
                  <a:txBody>
                    <a:bodyPr/>
                    <a:lstStyle/>
                    <a:p>
                      <a:pPr marL="0" marR="0" algn="ctr" rtl="1">
                        <a:lnSpc>
                          <a:spcPct val="115000"/>
                        </a:lnSpc>
                        <a:spcBef>
                          <a:spcPts val="0"/>
                        </a:spcBef>
                        <a:spcAft>
                          <a:spcPts val="0"/>
                        </a:spcAft>
                      </a:pPr>
                      <a:r>
                        <a:rPr lang="fa-IR" sz="1800" b="1" dirty="0">
                          <a:effectLst/>
                          <a:cs typeface="B Nazanin" panose="00000400000000000000" pitchFamily="2" charset="-78"/>
                        </a:rPr>
                        <a:t>از دست دادن عزیزان</a:t>
                      </a:r>
                      <a:endParaRPr lang="en-US" sz="1800" b="1" dirty="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tc>
              </a:tr>
              <a:tr h="422697">
                <a:tc>
                  <a:txBody>
                    <a:bodyPr/>
                    <a:lstStyle/>
                    <a:p>
                      <a:pPr marL="0" marR="0" algn="ctr" rtl="1">
                        <a:lnSpc>
                          <a:spcPct val="115000"/>
                        </a:lnSpc>
                        <a:spcBef>
                          <a:spcPts val="0"/>
                        </a:spcBef>
                        <a:spcAft>
                          <a:spcPts val="0"/>
                        </a:spcAft>
                      </a:pPr>
                      <a:r>
                        <a:rPr lang="fa-IR" sz="1800" b="1">
                          <a:effectLst/>
                          <a:cs typeface="B Nazanin" panose="00000400000000000000" pitchFamily="2" charset="-78"/>
                        </a:rPr>
                        <a:t>آلودگی مواد غذایی</a:t>
                      </a:r>
                      <a:endParaRPr lang="en-US" sz="1800" b="1">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tc>
                <a:tc>
                  <a:txBody>
                    <a:bodyPr/>
                    <a:lstStyle/>
                    <a:p>
                      <a:pPr marL="0" marR="0" algn="ctr" rtl="1">
                        <a:lnSpc>
                          <a:spcPct val="115000"/>
                        </a:lnSpc>
                        <a:spcBef>
                          <a:spcPts val="0"/>
                        </a:spcBef>
                        <a:spcAft>
                          <a:spcPts val="0"/>
                        </a:spcAft>
                      </a:pPr>
                      <a:r>
                        <a:rPr lang="fa-IR" sz="1800" b="1">
                          <a:effectLst/>
                          <a:cs typeface="B Nazanin" panose="00000400000000000000" pitchFamily="2" charset="-78"/>
                        </a:rPr>
                        <a:t>شکستن شیشه ها</a:t>
                      </a:r>
                      <a:endParaRPr lang="en-US" sz="1800" b="1">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tc>
                <a:tc>
                  <a:txBody>
                    <a:bodyPr/>
                    <a:lstStyle/>
                    <a:p>
                      <a:pPr marL="0" marR="0" algn="ctr" rtl="1">
                        <a:lnSpc>
                          <a:spcPct val="115000"/>
                        </a:lnSpc>
                        <a:spcBef>
                          <a:spcPts val="0"/>
                        </a:spcBef>
                        <a:spcAft>
                          <a:spcPts val="0"/>
                        </a:spcAft>
                      </a:pPr>
                      <a:r>
                        <a:rPr lang="fa-IR" sz="1800" b="1">
                          <a:effectLst/>
                          <a:cs typeface="B Nazanin" panose="00000400000000000000" pitchFamily="2" charset="-78"/>
                        </a:rPr>
                        <a:t>تخریب مکان های تاریخی</a:t>
                      </a:r>
                      <a:endParaRPr lang="en-US" sz="1800" b="1">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tc>
              </a:tr>
              <a:tr h="574177">
                <a:tc>
                  <a:txBody>
                    <a:bodyPr/>
                    <a:lstStyle/>
                    <a:p>
                      <a:pPr marL="0" marR="0" algn="ctr" rtl="1">
                        <a:lnSpc>
                          <a:spcPct val="115000"/>
                        </a:lnSpc>
                        <a:spcBef>
                          <a:spcPts val="0"/>
                        </a:spcBef>
                        <a:spcAft>
                          <a:spcPts val="0"/>
                        </a:spcAft>
                      </a:pPr>
                      <a:r>
                        <a:rPr lang="fa-IR" sz="1800" b="1" dirty="0">
                          <a:effectLst/>
                          <a:cs typeface="B Nazanin" panose="00000400000000000000" pitchFamily="2" charset="-78"/>
                        </a:rPr>
                        <a:t>شیوع بیماری های واگیر</a:t>
                      </a:r>
                      <a:endParaRPr lang="en-US" sz="1800" b="1" dirty="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tc>
                <a:tc>
                  <a:txBody>
                    <a:bodyPr/>
                    <a:lstStyle/>
                    <a:p>
                      <a:pPr marL="0" marR="0" algn="ctr" rtl="1">
                        <a:lnSpc>
                          <a:spcPct val="115000"/>
                        </a:lnSpc>
                        <a:spcBef>
                          <a:spcPts val="0"/>
                        </a:spcBef>
                        <a:spcAft>
                          <a:spcPts val="0"/>
                        </a:spcAft>
                      </a:pPr>
                      <a:r>
                        <a:rPr lang="fa-IR" sz="1800" b="1">
                          <a:effectLst/>
                          <a:cs typeface="B Nazanin" panose="00000400000000000000" pitchFamily="2" charset="-78"/>
                        </a:rPr>
                        <a:t>شکستن لوله های آب و گاز</a:t>
                      </a:r>
                      <a:endParaRPr lang="en-US" sz="1800" b="1">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tc>
                <a:tc>
                  <a:txBody>
                    <a:bodyPr/>
                    <a:lstStyle/>
                    <a:p>
                      <a:pPr marL="0" marR="0" algn="ctr" rtl="1">
                        <a:lnSpc>
                          <a:spcPct val="115000"/>
                        </a:lnSpc>
                        <a:spcBef>
                          <a:spcPts val="0"/>
                        </a:spcBef>
                        <a:spcAft>
                          <a:spcPts val="0"/>
                        </a:spcAft>
                      </a:pPr>
                      <a:r>
                        <a:rPr lang="fa-IR" sz="1800" b="1">
                          <a:effectLst/>
                          <a:cs typeface="B Nazanin" panose="00000400000000000000" pitchFamily="2" charset="-78"/>
                        </a:rPr>
                        <a:t>خرابی موزه ها و مراکز فرهنگی</a:t>
                      </a:r>
                      <a:endParaRPr lang="en-US" sz="1800" b="1">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tc>
              </a:tr>
              <a:tr h="504338">
                <a:tc>
                  <a:txBody>
                    <a:bodyPr/>
                    <a:lstStyle/>
                    <a:p>
                      <a:pPr marL="0" marR="0" algn="ctr" rtl="1">
                        <a:lnSpc>
                          <a:spcPct val="115000"/>
                        </a:lnSpc>
                        <a:spcBef>
                          <a:spcPts val="0"/>
                        </a:spcBef>
                        <a:spcAft>
                          <a:spcPts val="0"/>
                        </a:spcAft>
                      </a:pPr>
                      <a:r>
                        <a:rPr lang="fa-IR" sz="1800" b="1">
                          <a:effectLst/>
                          <a:cs typeface="B Nazanin" panose="00000400000000000000" pitchFamily="2" charset="-78"/>
                        </a:rPr>
                        <a:t>افزایش زباله ها</a:t>
                      </a:r>
                      <a:endParaRPr lang="en-US" sz="1800" b="1">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tc>
                <a:tc>
                  <a:txBody>
                    <a:bodyPr/>
                    <a:lstStyle/>
                    <a:p>
                      <a:pPr marL="0" marR="0" algn="ctr" rtl="1">
                        <a:lnSpc>
                          <a:spcPct val="115000"/>
                        </a:lnSpc>
                        <a:spcBef>
                          <a:spcPts val="0"/>
                        </a:spcBef>
                        <a:spcAft>
                          <a:spcPts val="0"/>
                        </a:spcAft>
                      </a:pPr>
                      <a:r>
                        <a:rPr lang="fa-IR" sz="1800" b="1" dirty="0">
                          <a:effectLst/>
                          <a:cs typeface="B Nazanin" panose="00000400000000000000" pitchFamily="2" charset="-78"/>
                        </a:rPr>
                        <a:t>شکستن سدها</a:t>
                      </a:r>
                      <a:endParaRPr lang="en-US" sz="1800" b="1" dirty="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tc>
                <a:tc>
                  <a:txBody>
                    <a:bodyPr/>
                    <a:lstStyle/>
                    <a:p>
                      <a:pPr marL="0" marR="0" algn="ctr" rtl="1">
                        <a:lnSpc>
                          <a:spcPct val="115000"/>
                        </a:lnSpc>
                        <a:spcBef>
                          <a:spcPts val="0"/>
                        </a:spcBef>
                        <a:spcAft>
                          <a:spcPts val="0"/>
                        </a:spcAft>
                      </a:pPr>
                      <a:r>
                        <a:rPr lang="fa-IR" sz="1800" b="1">
                          <a:effectLst/>
                          <a:cs typeface="B Nazanin" panose="00000400000000000000" pitchFamily="2" charset="-78"/>
                        </a:rPr>
                        <a:t>خرابی مدارس و بیمارستان ها</a:t>
                      </a:r>
                      <a:endParaRPr lang="en-US" sz="1800" b="1">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tc>
              </a:tr>
              <a:tr h="587648">
                <a:tc>
                  <a:txBody>
                    <a:bodyPr/>
                    <a:lstStyle/>
                    <a:p>
                      <a:pPr marL="0" marR="0" algn="ctr" rtl="1">
                        <a:lnSpc>
                          <a:spcPct val="115000"/>
                        </a:lnSpc>
                        <a:spcBef>
                          <a:spcPts val="0"/>
                        </a:spcBef>
                        <a:spcAft>
                          <a:spcPts val="0"/>
                        </a:spcAft>
                      </a:pPr>
                      <a:r>
                        <a:rPr lang="fa-IR" sz="1800" b="1">
                          <a:effectLst/>
                          <a:cs typeface="B Nazanin" panose="00000400000000000000" pitchFamily="2" charset="-78"/>
                        </a:rPr>
                        <a:t>افزایش جانوران ناقل بیماری</a:t>
                      </a:r>
                      <a:endParaRPr lang="en-US" sz="1800" b="1">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tc>
                <a:tc>
                  <a:txBody>
                    <a:bodyPr/>
                    <a:lstStyle/>
                    <a:p>
                      <a:pPr marL="0" marR="0" algn="ctr" rtl="1">
                        <a:lnSpc>
                          <a:spcPct val="115000"/>
                        </a:lnSpc>
                        <a:spcBef>
                          <a:spcPts val="0"/>
                        </a:spcBef>
                        <a:spcAft>
                          <a:spcPts val="0"/>
                        </a:spcAft>
                      </a:pPr>
                      <a:r>
                        <a:rPr lang="fa-IR" sz="1800" b="1">
                          <a:effectLst/>
                          <a:cs typeface="B Nazanin" panose="00000400000000000000" pitchFamily="2" charset="-78"/>
                        </a:rPr>
                        <a:t>قطع آب، برق، گاز، تلفن</a:t>
                      </a:r>
                      <a:endParaRPr lang="en-US" sz="1800" b="1">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tc>
                <a:tc>
                  <a:txBody>
                    <a:bodyPr/>
                    <a:lstStyle/>
                    <a:p>
                      <a:pPr marL="0" marR="0" algn="ctr" rtl="1">
                        <a:lnSpc>
                          <a:spcPct val="115000"/>
                        </a:lnSpc>
                        <a:spcBef>
                          <a:spcPts val="0"/>
                        </a:spcBef>
                        <a:spcAft>
                          <a:spcPts val="0"/>
                        </a:spcAft>
                      </a:pPr>
                      <a:r>
                        <a:rPr lang="fa-IR" sz="1800" b="1">
                          <a:effectLst/>
                          <a:cs typeface="B Nazanin" panose="00000400000000000000" pitchFamily="2" charset="-78"/>
                        </a:rPr>
                        <a:t>بی سرپرست شدن کودکان</a:t>
                      </a:r>
                      <a:endParaRPr lang="en-US" sz="1800" b="1">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tc>
              </a:tr>
              <a:tr h="478598">
                <a:tc>
                  <a:txBody>
                    <a:bodyPr/>
                    <a:lstStyle/>
                    <a:p>
                      <a:pPr marL="0" marR="0" algn="ctr" rtl="1">
                        <a:lnSpc>
                          <a:spcPct val="115000"/>
                        </a:lnSpc>
                        <a:spcBef>
                          <a:spcPts val="0"/>
                        </a:spcBef>
                        <a:spcAft>
                          <a:spcPts val="0"/>
                        </a:spcAft>
                      </a:pPr>
                      <a:r>
                        <a:rPr lang="fa-IR" sz="1800" b="1">
                          <a:effectLst/>
                          <a:cs typeface="B Nazanin" panose="00000400000000000000" pitchFamily="2" charset="-78"/>
                        </a:rPr>
                        <a:t>کمبود دارو و امکانات پزشکی</a:t>
                      </a:r>
                      <a:endParaRPr lang="en-US" sz="1800" b="1">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tc>
                <a:tc>
                  <a:txBody>
                    <a:bodyPr/>
                    <a:lstStyle/>
                    <a:p>
                      <a:pPr marL="0" marR="0" algn="ctr" rtl="1">
                        <a:lnSpc>
                          <a:spcPct val="115000"/>
                        </a:lnSpc>
                        <a:spcBef>
                          <a:spcPts val="0"/>
                        </a:spcBef>
                        <a:spcAft>
                          <a:spcPts val="0"/>
                        </a:spcAft>
                      </a:pPr>
                      <a:r>
                        <a:rPr lang="fa-IR" sz="1800" b="1" dirty="0">
                          <a:effectLst/>
                          <a:cs typeface="B Nazanin" panose="00000400000000000000" pitchFamily="2" charset="-78"/>
                        </a:rPr>
                        <a:t>خرابی پل ها</a:t>
                      </a:r>
                      <a:endParaRPr lang="en-US" sz="1800" b="1" dirty="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tc>
                <a:tc>
                  <a:txBody>
                    <a:bodyPr/>
                    <a:lstStyle/>
                    <a:p>
                      <a:pPr marL="0" marR="0" algn="ctr" rtl="1">
                        <a:lnSpc>
                          <a:spcPct val="115000"/>
                        </a:lnSpc>
                        <a:spcBef>
                          <a:spcPts val="0"/>
                        </a:spcBef>
                        <a:spcAft>
                          <a:spcPts val="0"/>
                        </a:spcAft>
                      </a:pPr>
                      <a:r>
                        <a:rPr lang="fa-IR" sz="1800" b="1">
                          <a:effectLst/>
                          <a:cs typeface="B Nazanin" panose="00000400000000000000" pitchFamily="2" charset="-78"/>
                        </a:rPr>
                        <a:t>بیکاری </a:t>
                      </a:r>
                      <a:endParaRPr lang="en-US" sz="1800" b="1">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tc>
              </a:tr>
              <a:tr h="422697">
                <a:tc>
                  <a:txBody>
                    <a:bodyPr/>
                    <a:lstStyle/>
                    <a:p>
                      <a:pPr marL="0" marR="0" algn="ctr" rtl="1">
                        <a:lnSpc>
                          <a:spcPct val="115000"/>
                        </a:lnSpc>
                        <a:spcBef>
                          <a:spcPts val="0"/>
                        </a:spcBef>
                        <a:spcAft>
                          <a:spcPts val="0"/>
                        </a:spcAft>
                      </a:pPr>
                      <a:r>
                        <a:rPr lang="fa-IR" sz="1800" b="1">
                          <a:effectLst/>
                          <a:cs typeface="B Nazanin" panose="00000400000000000000" pitchFamily="2" charset="-78"/>
                        </a:rPr>
                        <a:t>مشکلات روحی و روانی</a:t>
                      </a:r>
                      <a:endParaRPr lang="en-US" sz="1800" b="1">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tc>
                <a:tc>
                  <a:txBody>
                    <a:bodyPr/>
                    <a:lstStyle/>
                    <a:p>
                      <a:pPr marL="0" marR="0" algn="ctr" rtl="1">
                        <a:lnSpc>
                          <a:spcPct val="115000"/>
                        </a:lnSpc>
                        <a:spcBef>
                          <a:spcPts val="0"/>
                        </a:spcBef>
                        <a:spcAft>
                          <a:spcPts val="0"/>
                        </a:spcAft>
                      </a:pPr>
                      <a:r>
                        <a:rPr lang="fa-IR" sz="1800" b="1">
                          <a:effectLst/>
                          <a:cs typeface="B Nazanin" panose="00000400000000000000" pitchFamily="2" charset="-78"/>
                        </a:rPr>
                        <a:t>خرابی آسانسور ها</a:t>
                      </a:r>
                      <a:endParaRPr lang="en-US" sz="1800" b="1">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tc>
                <a:tc>
                  <a:txBody>
                    <a:bodyPr/>
                    <a:lstStyle/>
                    <a:p>
                      <a:pPr marL="0" marR="0" algn="ctr" rtl="1">
                        <a:lnSpc>
                          <a:spcPct val="115000"/>
                        </a:lnSpc>
                        <a:spcBef>
                          <a:spcPts val="0"/>
                        </a:spcBef>
                        <a:spcAft>
                          <a:spcPts val="0"/>
                        </a:spcAft>
                      </a:pPr>
                      <a:r>
                        <a:rPr lang="fa-IR" sz="1800" b="1" dirty="0">
                          <a:effectLst/>
                          <a:cs typeface="B Nazanin" panose="00000400000000000000" pitchFamily="2" charset="-78"/>
                        </a:rPr>
                        <a:t>بی خانمانی</a:t>
                      </a:r>
                      <a:endParaRPr lang="en-US" sz="1800" b="1" dirty="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tc>
              </a:tr>
              <a:tr h="422697">
                <a:tc rowSpan="4">
                  <a:txBody>
                    <a:bodyPr/>
                    <a:lstStyle/>
                    <a:p>
                      <a:endParaRPr lang="en-US" dirty="0"/>
                    </a:p>
                  </a:txBody>
                  <a:tcPr marL="68580" marR="68580" marT="0" marB="0" anchor="ctr"/>
                </a:tc>
                <a:tc>
                  <a:txBody>
                    <a:bodyPr/>
                    <a:lstStyle/>
                    <a:p>
                      <a:pPr marL="0" marR="0" algn="ctr" rtl="1">
                        <a:lnSpc>
                          <a:spcPct val="115000"/>
                        </a:lnSpc>
                        <a:spcBef>
                          <a:spcPts val="0"/>
                        </a:spcBef>
                        <a:spcAft>
                          <a:spcPts val="0"/>
                        </a:spcAft>
                      </a:pPr>
                      <a:r>
                        <a:rPr lang="fa-IR" sz="1800" b="1">
                          <a:effectLst/>
                          <a:cs typeface="B Nazanin" panose="00000400000000000000" pitchFamily="2" charset="-78"/>
                        </a:rPr>
                        <a:t>خرابی جادّه ها و خیابان ها</a:t>
                      </a:r>
                      <a:endParaRPr lang="en-US" sz="1800" b="1">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tc>
                <a:tc rowSpan="4">
                  <a:txBody>
                    <a:bodyPr/>
                    <a:lstStyle/>
                    <a:p>
                      <a:pPr marL="0" marR="0" algn="ctr" rtl="1">
                        <a:lnSpc>
                          <a:spcPct val="115000"/>
                        </a:lnSpc>
                        <a:spcBef>
                          <a:spcPts val="0"/>
                        </a:spcBef>
                        <a:spcAft>
                          <a:spcPts val="0"/>
                        </a:spcAft>
                      </a:pPr>
                      <a:r>
                        <a:rPr lang="fa-IR" sz="1800" b="1" dirty="0">
                          <a:effectLst/>
                          <a:cs typeface="B Nazanin" panose="00000400000000000000" pitchFamily="2" charset="-78"/>
                        </a:rPr>
                        <a:t> </a:t>
                      </a:r>
                      <a:endParaRPr lang="en-US" sz="1800" b="1" dirty="0">
                        <a:effectLst/>
                        <a:latin typeface="Calibri" panose="020F0502020204030204" pitchFamily="34" charset="0"/>
                        <a:ea typeface="Calibri" panose="020F0502020204030204" pitchFamily="34" charset="0"/>
                        <a:cs typeface="B Nazanin" panose="00000400000000000000" pitchFamily="2" charset="-78"/>
                      </a:endParaRPr>
                    </a:p>
                    <a:p>
                      <a:pPr marL="0" marR="0" algn="ctr" rtl="1">
                        <a:lnSpc>
                          <a:spcPct val="115000"/>
                        </a:lnSpc>
                        <a:spcBef>
                          <a:spcPts val="0"/>
                        </a:spcBef>
                        <a:spcAft>
                          <a:spcPts val="0"/>
                        </a:spcAft>
                      </a:pPr>
                      <a:r>
                        <a:rPr lang="fa-IR" sz="1800" b="1" dirty="0">
                          <a:effectLst/>
                          <a:cs typeface="B Nazanin" panose="00000400000000000000" pitchFamily="2" charset="-78"/>
                        </a:rPr>
                        <a:t> </a:t>
                      </a:r>
                      <a:endParaRPr lang="en-US" sz="1800" b="1" dirty="0">
                        <a:effectLst/>
                        <a:latin typeface="Calibri" panose="020F0502020204030204" pitchFamily="34" charset="0"/>
                        <a:ea typeface="Calibri" panose="020F0502020204030204" pitchFamily="34" charset="0"/>
                        <a:cs typeface="B Nazanin" panose="00000400000000000000" pitchFamily="2" charset="-78"/>
                      </a:endParaRPr>
                    </a:p>
                    <a:p>
                      <a:pPr marL="0" marR="0" algn="ctr" rtl="1">
                        <a:lnSpc>
                          <a:spcPct val="115000"/>
                        </a:lnSpc>
                        <a:spcBef>
                          <a:spcPts val="0"/>
                        </a:spcBef>
                        <a:spcAft>
                          <a:spcPts val="0"/>
                        </a:spcAft>
                      </a:pPr>
                      <a:r>
                        <a:rPr lang="fa-IR" sz="1800" b="1" dirty="0">
                          <a:effectLst/>
                          <a:cs typeface="B Nazanin" panose="00000400000000000000" pitchFamily="2" charset="-78"/>
                        </a:rPr>
                        <a:t> </a:t>
                      </a:r>
                      <a:endParaRPr lang="en-US" sz="1800" b="1" dirty="0">
                        <a:effectLst/>
                        <a:latin typeface="Calibri" panose="020F0502020204030204" pitchFamily="34" charset="0"/>
                        <a:ea typeface="Calibri" panose="020F0502020204030204" pitchFamily="34" charset="0"/>
                        <a:cs typeface="B Nazanin" panose="00000400000000000000" pitchFamily="2" charset="-78"/>
                      </a:endParaRPr>
                    </a:p>
                    <a:p>
                      <a:pPr marL="0" marR="0" algn="ctr" rtl="1">
                        <a:lnSpc>
                          <a:spcPct val="115000"/>
                        </a:lnSpc>
                        <a:spcBef>
                          <a:spcPts val="0"/>
                        </a:spcBef>
                        <a:spcAft>
                          <a:spcPts val="0"/>
                        </a:spcAft>
                      </a:pPr>
                      <a:r>
                        <a:rPr lang="fa-IR" sz="1800" b="1" dirty="0">
                          <a:effectLst/>
                          <a:cs typeface="B Nazanin" panose="00000400000000000000" pitchFamily="2" charset="-78"/>
                        </a:rPr>
                        <a:t> </a:t>
                      </a:r>
                      <a:endParaRPr lang="en-US" sz="1800" b="1" dirty="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tc>
              </a:tr>
              <a:tr h="422697">
                <a:tc vMerge="1">
                  <a:txBody>
                    <a:bodyPr/>
                    <a:lstStyle/>
                    <a:p>
                      <a:endParaRPr lang="en-US" dirty="0"/>
                    </a:p>
                  </a:txBody>
                  <a:tcPr marL="68580" marR="68580" marT="0" marB="0" anchor="ctr"/>
                </a:tc>
                <a:tc>
                  <a:txBody>
                    <a:bodyPr/>
                    <a:lstStyle/>
                    <a:p>
                      <a:pPr marL="0" marR="0" algn="ctr" rtl="1">
                        <a:lnSpc>
                          <a:spcPct val="115000"/>
                        </a:lnSpc>
                        <a:spcBef>
                          <a:spcPts val="0"/>
                        </a:spcBef>
                        <a:spcAft>
                          <a:spcPts val="0"/>
                        </a:spcAft>
                      </a:pPr>
                      <a:r>
                        <a:rPr lang="fa-IR" sz="1800" b="1">
                          <a:effectLst/>
                          <a:cs typeface="B Nazanin" panose="00000400000000000000" pitchFamily="2" charset="-78"/>
                        </a:rPr>
                        <a:t>از بین رفتن فرودگاه ها</a:t>
                      </a:r>
                      <a:endParaRPr lang="en-US" sz="1800" b="1">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tc>
                <a:tc vMerge="1">
                  <a:txBody>
                    <a:bodyPr/>
                    <a:lstStyle/>
                    <a:p>
                      <a:pPr marL="0" marR="0" algn="ctr" rtl="1">
                        <a:lnSpc>
                          <a:spcPct val="115000"/>
                        </a:lnSpc>
                        <a:spcBef>
                          <a:spcPts val="0"/>
                        </a:spcBef>
                        <a:spcAft>
                          <a:spcPts val="0"/>
                        </a:spcAft>
                      </a:pPr>
                      <a:endParaRPr lang="en-US" sz="1800" b="1" dirty="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tc>
              </a:tr>
              <a:tr h="422697">
                <a:tc vMerge="1">
                  <a:txBody>
                    <a:bodyPr/>
                    <a:lstStyle/>
                    <a:p>
                      <a:endParaRPr lang="en-US" dirty="0"/>
                    </a:p>
                  </a:txBody>
                  <a:tcPr marL="68580" marR="68580" marT="0" marB="0" anchor="ctr"/>
                </a:tc>
                <a:tc>
                  <a:txBody>
                    <a:bodyPr/>
                    <a:lstStyle/>
                    <a:p>
                      <a:pPr marL="0" marR="0" algn="ctr" rtl="1">
                        <a:lnSpc>
                          <a:spcPct val="115000"/>
                        </a:lnSpc>
                        <a:spcBef>
                          <a:spcPts val="0"/>
                        </a:spcBef>
                        <a:spcAft>
                          <a:spcPts val="0"/>
                        </a:spcAft>
                      </a:pPr>
                      <a:r>
                        <a:rPr lang="fa-IR" sz="1800" b="1">
                          <a:effectLst/>
                          <a:cs typeface="B Nazanin" panose="00000400000000000000" pitchFamily="2" charset="-78"/>
                        </a:rPr>
                        <a:t>آتش سوزی و برق گرفتگی</a:t>
                      </a:r>
                      <a:endParaRPr lang="en-US" sz="1800" b="1">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tc>
                <a:tc vMerge="1">
                  <a:txBody>
                    <a:bodyPr/>
                    <a:lstStyle/>
                    <a:p>
                      <a:pPr marL="0" marR="0" algn="ctr" rtl="1">
                        <a:lnSpc>
                          <a:spcPct val="115000"/>
                        </a:lnSpc>
                        <a:spcBef>
                          <a:spcPts val="0"/>
                        </a:spcBef>
                        <a:spcAft>
                          <a:spcPts val="0"/>
                        </a:spcAft>
                      </a:pPr>
                      <a:endParaRPr lang="en-US" sz="1800" b="1" dirty="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tc>
              </a:tr>
              <a:tr h="422697">
                <a:tc vMerge="1">
                  <a:txBody>
                    <a:bodyPr/>
                    <a:lstStyle/>
                    <a:p>
                      <a:endParaRPr lang="en-US" dirty="0"/>
                    </a:p>
                  </a:txBody>
                  <a:tcPr marL="68580" marR="68580" marT="0" marB="0" anchor="ctr"/>
                </a:tc>
                <a:tc>
                  <a:txBody>
                    <a:bodyPr/>
                    <a:lstStyle/>
                    <a:p>
                      <a:pPr marL="0" marR="0" algn="ctr" rtl="1">
                        <a:lnSpc>
                          <a:spcPct val="115000"/>
                        </a:lnSpc>
                        <a:spcBef>
                          <a:spcPts val="0"/>
                        </a:spcBef>
                        <a:spcAft>
                          <a:spcPts val="0"/>
                        </a:spcAft>
                      </a:pPr>
                      <a:r>
                        <a:rPr lang="fa-IR" sz="1800" b="1" dirty="0">
                          <a:effectLst/>
                          <a:cs typeface="B Nazanin" panose="00000400000000000000" pitchFamily="2" charset="-78"/>
                        </a:rPr>
                        <a:t>خطر انفجار</a:t>
                      </a:r>
                      <a:endParaRPr lang="en-US" sz="1800" b="1" dirty="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tc>
                <a:tc vMerge="1">
                  <a:txBody>
                    <a:bodyPr/>
                    <a:lstStyle/>
                    <a:p>
                      <a:pPr marL="0" marR="0" algn="ctr" rtl="1">
                        <a:lnSpc>
                          <a:spcPct val="115000"/>
                        </a:lnSpc>
                        <a:spcBef>
                          <a:spcPts val="0"/>
                        </a:spcBef>
                        <a:spcAft>
                          <a:spcPts val="0"/>
                        </a:spcAft>
                      </a:pPr>
                      <a:endParaRPr lang="en-US" sz="1800" b="1" dirty="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tc>
              </a:tr>
            </a:tbl>
          </a:graphicData>
        </a:graphic>
      </p:graphicFrame>
    </p:spTree>
    <p:extLst>
      <p:ext uri="{BB962C8B-B14F-4D97-AF65-F5344CB8AC3E}">
        <p14:creationId xmlns:p14="http://schemas.microsoft.com/office/powerpoint/2010/main" val="81849520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500">
        <p15:prstTrans prst="drape" invX="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600" decel="100000"/>
                                        <p:tgtEl>
                                          <p:spTgt spid="4"/>
                                        </p:tgtEl>
                                      </p:cBhvr>
                                    </p:animEffect>
                                    <p:anim calcmode="lin" valueType="num">
                                      <p:cBhvr>
                                        <p:cTn id="8" dur="1600" decel="100000" fill="hold"/>
                                        <p:tgtEl>
                                          <p:spTgt spid="4"/>
                                        </p:tgtEl>
                                        <p:attrNameLst>
                                          <p:attrName>style.rotation</p:attrName>
                                        </p:attrNameLst>
                                      </p:cBhvr>
                                      <p:tavLst>
                                        <p:tav tm="0">
                                          <p:val>
                                            <p:fltVal val="-90"/>
                                          </p:val>
                                        </p:tav>
                                        <p:tav tm="100000">
                                          <p:val>
                                            <p:fltVal val="0"/>
                                          </p:val>
                                        </p:tav>
                                      </p:tavLst>
                                    </p:anim>
                                    <p:anim calcmode="lin" valueType="num">
                                      <p:cBhvr>
                                        <p:cTn id="9" dur="1600" decel="100000" fill="hold"/>
                                        <p:tgtEl>
                                          <p:spTgt spid="4"/>
                                        </p:tgtEl>
                                        <p:attrNameLst>
                                          <p:attrName>ppt_x</p:attrName>
                                        </p:attrNameLst>
                                      </p:cBhvr>
                                      <p:tavLst>
                                        <p:tav tm="0">
                                          <p:val>
                                            <p:strVal val="#ppt_x+0.4"/>
                                          </p:val>
                                        </p:tav>
                                        <p:tav tm="100000">
                                          <p:val>
                                            <p:strVal val="#ppt_x-0.05"/>
                                          </p:val>
                                        </p:tav>
                                      </p:tavLst>
                                    </p:anim>
                                    <p:anim calcmode="lin" valueType="num">
                                      <p:cBhvr>
                                        <p:cTn id="10" dur="1600" decel="100000" fill="hold"/>
                                        <p:tgtEl>
                                          <p:spTgt spid="4"/>
                                        </p:tgtEl>
                                        <p:attrNameLst>
                                          <p:attrName>ppt_y</p:attrName>
                                        </p:attrNameLst>
                                      </p:cBhvr>
                                      <p:tavLst>
                                        <p:tav tm="0">
                                          <p:val>
                                            <p:strVal val="#ppt_y-0.4"/>
                                          </p:val>
                                        </p:tav>
                                        <p:tav tm="100000">
                                          <p:val>
                                            <p:strVal val="#ppt_y+0.1"/>
                                          </p:val>
                                        </p:tav>
                                      </p:tavLst>
                                    </p:anim>
                                    <p:anim calcmode="lin" valueType="num">
                                      <p:cBhvr>
                                        <p:cTn id="11" dur="400" accel="100000" fill="hold">
                                          <p:stCondLst>
                                            <p:cond delay="1600"/>
                                          </p:stCondLst>
                                        </p:cTn>
                                        <p:tgtEl>
                                          <p:spTgt spid="4"/>
                                        </p:tgtEl>
                                        <p:attrNameLst>
                                          <p:attrName>ppt_x</p:attrName>
                                        </p:attrNameLst>
                                      </p:cBhvr>
                                      <p:tavLst>
                                        <p:tav tm="0">
                                          <p:val>
                                            <p:strVal val="#ppt_x-0.05"/>
                                          </p:val>
                                        </p:tav>
                                        <p:tav tm="100000">
                                          <p:val>
                                            <p:strVal val="#ppt_x"/>
                                          </p:val>
                                        </p:tav>
                                      </p:tavLst>
                                    </p:anim>
                                    <p:anim calcmode="lin" valueType="num">
                                      <p:cBhvr>
                                        <p:cTn id="12" dur="400" accel="100000" fill="hold">
                                          <p:stCondLst>
                                            <p:cond delay="1600"/>
                                          </p:stCondLst>
                                        </p:cTn>
                                        <p:tgtEl>
                                          <p:spTgt spid="4"/>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42900" y="1264083"/>
            <a:ext cx="11536942" cy="5443798"/>
          </a:xfrm>
          <a:prstGeom prst="rect">
            <a:avLst/>
          </a:prstGeom>
          <a:noFill/>
        </p:spPr>
        <p:txBody>
          <a:bodyPr wrap="square" rtlCol="1">
            <a:spAutoFit/>
          </a:bodyPr>
          <a:lstStyle/>
          <a:p>
            <a:pPr algn="just" rtl="1">
              <a:lnSpc>
                <a:spcPct val="150000"/>
              </a:lnSpc>
            </a:pPr>
            <a:r>
              <a:rPr lang="fa-IR" sz="2600" b="1" dirty="0" smtClean="0">
                <a:cs typeface="B Nazanin" panose="00000400000000000000" pitchFamily="2" charset="-78"/>
              </a:rPr>
              <a:t>در هنگام بروز زلزله رعایت نکات ایمنی و داشتن خونسردی و داشتن فعالیت های انسان دوستانه بسیار مهم است . هنگام بروز زلزله به نکات زیر دقت کنید :</a:t>
            </a:r>
          </a:p>
          <a:p>
            <a:pPr algn="just" rtl="1">
              <a:lnSpc>
                <a:spcPct val="150000"/>
              </a:lnSpc>
            </a:pPr>
            <a:r>
              <a:rPr lang="fa-IR" sz="2600" b="1" dirty="0" smtClean="0">
                <a:cs typeface="B Nazanin" panose="00000400000000000000" pitchFamily="2" charset="-78"/>
              </a:rPr>
              <a:t>الف -  حفظ خونسردی و قرار گرفتن در مکان امن</a:t>
            </a:r>
          </a:p>
          <a:p>
            <a:pPr algn="just" rtl="1">
              <a:lnSpc>
                <a:spcPct val="150000"/>
              </a:lnSpc>
            </a:pPr>
            <a:r>
              <a:rPr lang="fa-IR" sz="2600" b="1" dirty="0" smtClean="0">
                <a:cs typeface="B Nazanin" panose="00000400000000000000" pitchFamily="2" charset="-78"/>
              </a:rPr>
              <a:t>ب – قطع جریان برق و بستن شیرهای اصلی گاز و آب</a:t>
            </a:r>
          </a:p>
          <a:p>
            <a:pPr algn="just" rtl="1">
              <a:lnSpc>
                <a:spcPct val="150000"/>
              </a:lnSpc>
            </a:pPr>
            <a:r>
              <a:rPr lang="fa-IR" sz="2600" b="1" dirty="0" smtClean="0">
                <a:cs typeface="B Nazanin" panose="00000400000000000000" pitchFamily="2" charset="-78"/>
              </a:rPr>
              <a:t>ج  - کمک به مصدومین و مجروحین و انتقال آنها</a:t>
            </a:r>
          </a:p>
          <a:p>
            <a:pPr algn="just" rtl="1">
              <a:lnSpc>
                <a:spcPct val="150000"/>
              </a:lnSpc>
            </a:pPr>
            <a:r>
              <a:rPr lang="fa-IR" sz="2600" b="1" dirty="0" smtClean="0">
                <a:cs typeface="B Nazanin" panose="00000400000000000000" pitchFamily="2" charset="-78"/>
              </a:rPr>
              <a:t>د – توجه به پیام ها و راهنمایی های مسئولین</a:t>
            </a:r>
          </a:p>
          <a:p>
            <a:pPr algn="just" rtl="1">
              <a:lnSpc>
                <a:spcPct val="150000"/>
              </a:lnSpc>
            </a:pPr>
            <a:r>
              <a:rPr lang="fa-IR" sz="2600" b="1" dirty="0" smtClean="0">
                <a:cs typeface="B Nazanin" panose="00000400000000000000" pitchFamily="2" charset="-78"/>
              </a:rPr>
              <a:t>و – عدم تجمع بی مورد چون ماشین های آمبولانس و امداد هرچه سریع تر به مکان های آسیب دیده برسند .</a:t>
            </a:r>
          </a:p>
          <a:p>
            <a:pPr algn="just" rtl="1">
              <a:lnSpc>
                <a:spcPct val="150000"/>
              </a:lnSpc>
            </a:pPr>
            <a:r>
              <a:rPr lang="fa-IR" sz="2600" b="1" dirty="0" smtClean="0">
                <a:cs typeface="B Nazanin" panose="00000400000000000000" pitchFamily="2" charset="-78"/>
              </a:rPr>
              <a:t>ه – دلجویی از مصیبت زدگان</a:t>
            </a:r>
            <a:endParaRPr lang="fa-IR" sz="2600" b="1" dirty="0">
              <a:cs typeface="B Nazanin" panose="00000400000000000000" pitchFamily="2" charset="-78"/>
            </a:endParaRPr>
          </a:p>
        </p:txBody>
      </p:sp>
      <p:sp>
        <p:nvSpPr>
          <p:cNvPr id="5" name="Rectangle 4"/>
          <p:cNvSpPr/>
          <p:nvPr/>
        </p:nvSpPr>
        <p:spPr>
          <a:xfrm>
            <a:off x="5539700" y="348249"/>
            <a:ext cx="1798890" cy="584775"/>
          </a:xfrm>
          <a:prstGeom prst="rect">
            <a:avLst/>
          </a:prstGeom>
        </p:spPr>
        <p:txBody>
          <a:bodyPr wrap="none">
            <a:spAutoFit/>
          </a:bodyPr>
          <a:lstStyle/>
          <a:p>
            <a:r>
              <a:rPr lang="fa-IR" sz="3200" b="1" dirty="0" smtClean="0">
                <a:solidFill>
                  <a:srgbClr val="C00000"/>
                </a:solidFill>
                <a:cs typeface="B Nazanin" pitchFamily="2" charset="-78"/>
              </a:rPr>
              <a:t>هنگام زلزله</a:t>
            </a:r>
            <a:endParaRPr lang="fa-IR" sz="3200" b="1" dirty="0">
              <a:solidFill>
                <a:srgbClr val="C00000"/>
              </a:solidFill>
              <a:cs typeface="B Nazanin" pitchFamily="2" charset="-78"/>
            </a:endParaRPr>
          </a:p>
        </p:txBody>
      </p:sp>
    </p:spTree>
    <p:extLst>
      <p:ext uri="{BB962C8B-B14F-4D97-AF65-F5344CB8AC3E}">
        <p14:creationId xmlns:p14="http://schemas.microsoft.com/office/powerpoint/2010/main" val="385652491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500">
        <p15:prstTrans prst="drape" invX="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iterate type="lt">
                                    <p:tmPct val="5000"/>
                                  </p:iterate>
                                  <p:childTnLst>
                                    <p:set>
                                      <p:cBhvr>
                                        <p:cTn id="6" dur="1" fill="hold">
                                          <p:stCondLst>
                                            <p:cond delay="0"/>
                                          </p:stCondLst>
                                        </p:cTn>
                                        <p:tgtEl>
                                          <p:spTgt spid="2"/>
                                        </p:tgtEl>
                                        <p:attrNameLst>
                                          <p:attrName>style.visibility</p:attrName>
                                        </p:attrNameLst>
                                      </p:cBhvr>
                                      <p:to>
                                        <p:strVal val="visible"/>
                                      </p:to>
                                    </p:set>
                                    <p:anim calcmode="lin" valueType="num">
                                      <p:cBhvr>
                                        <p:cTn id="7" dur="2000" fill="hold"/>
                                        <p:tgtEl>
                                          <p:spTgt spid="2"/>
                                        </p:tgtEl>
                                        <p:attrNameLst>
                                          <p:attrName>ppt_w</p:attrName>
                                        </p:attrNameLst>
                                      </p:cBhvr>
                                      <p:tavLst>
                                        <p:tav tm="0">
                                          <p:val>
                                            <p:fltVal val="0"/>
                                          </p:val>
                                        </p:tav>
                                        <p:tav tm="100000">
                                          <p:val>
                                            <p:strVal val="#ppt_w"/>
                                          </p:val>
                                        </p:tav>
                                      </p:tavLst>
                                    </p:anim>
                                    <p:anim calcmode="lin" valueType="num">
                                      <p:cBhvr>
                                        <p:cTn id="8" dur="2000" fill="hold"/>
                                        <p:tgtEl>
                                          <p:spTgt spid="2"/>
                                        </p:tgtEl>
                                        <p:attrNameLst>
                                          <p:attrName>ppt_h</p:attrName>
                                        </p:attrNameLst>
                                      </p:cBhvr>
                                      <p:tavLst>
                                        <p:tav tm="0">
                                          <p:val>
                                            <p:fltVal val="0"/>
                                          </p:val>
                                        </p:tav>
                                        <p:tav tm="100000">
                                          <p:val>
                                            <p:strVal val="#ppt_h"/>
                                          </p:val>
                                        </p:tav>
                                      </p:tavLst>
                                    </p:anim>
                                    <p:anim calcmode="lin" valueType="num">
                                      <p:cBhvr>
                                        <p:cTn id="9" dur="2000" fill="hold"/>
                                        <p:tgtEl>
                                          <p:spTgt spid="2"/>
                                        </p:tgtEl>
                                        <p:attrNameLst>
                                          <p:attrName>style.rotation</p:attrName>
                                        </p:attrNameLst>
                                      </p:cBhvr>
                                      <p:tavLst>
                                        <p:tav tm="0">
                                          <p:val>
                                            <p:fltVal val="90"/>
                                          </p:val>
                                        </p:tav>
                                        <p:tav tm="100000">
                                          <p:val>
                                            <p:fltVal val="0"/>
                                          </p:val>
                                        </p:tav>
                                      </p:tavLst>
                                    </p:anim>
                                    <p:animEffect transition="in" filter="fade">
                                      <p:cBhvr>
                                        <p:cTn id="10"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46774" y="2121333"/>
            <a:ext cx="11233068" cy="4562788"/>
          </a:xfrm>
          <a:prstGeom prst="rect">
            <a:avLst/>
          </a:prstGeom>
          <a:noFill/>
        </p:spPr>
        <p:txBody>
          <a:bodyPr wrap="square" rtlCol="1">
            <a:spAutoFit/>
          </a:bodyPr>
          <a:lstStyle/>
          <a:p>
            <a:pPr algn="just" rtl="1">
              <a:lnSpc>
                <a:spcPct val="150000"/>
              </a:lnSpc>
            </a:pPr>
            <a:r>
              <a:rPr lang="fa-IR" sz="2800" b="1" dirty="0" smtClean="0">
                <a:cs typeface="B Nazanin" panose="00000400000000000000" pitchFamily="2" charset="-78"/>
              </a:rPr>
              <a:t>در 50 سال اخیر مهم ترین زمین لرزه های ایران که تلفات بسیاری داشت ، به شرح زیر است :</a:t>
            </a:r>
          </a:p>
          <a:p>
            <a:pPr algn="just" rtl="1">
              <a:lnSpc>
                <a:spcPct val="150000"/>
              </a:lnSpc>
            </a:pPr>
            <a:endParaRPr lang="fa-IR" sz="2800" b="1" dirty="0" smtClean="0">
              <a:cs typeface="B Nazanin" panose="00000400000000000000" pitchFamily="2" charset="-78"/>
            </a:endParaRPr>
          </a:p>
          <a:p>
            <a:pPr marL="342900" indent="-342900" algn="just" rtl="1">
              <a:lnSpc>
                <a:spcPct val="150000"/>
              </a:lnSpc>
              <a:buFont typeface="Arial" panose="020B0604020202020204" pitchFamily="34" charset="0"/>
              <a:buChar char="•"/>
            </a:pPr>
            <a:r>
              <a:rPr lang="fa-IR" sz="2800" b="1" dirty="0" smtClean="0">
                <a:cs typeface="B Nazanin" panose="00000400000000000000" pitchFamily="2" charset="-78"/>
              </a:rPr>
              <a:t>مرداد سال 1391 در آذربایجان شرقی</a:t>
            </a:r>
          </a:p>
          <a:p>
            <a:pPr marL="342900" indent="-342900" algn="just" rtl="1">
              <a:lnSpc>
                <a:spcPct val="150000"/>
              </a:lnSpc>
              <a:buFont typeface="Arial" panose="020B0604020202020204" pitchFamily="34" charset="0"/>
              <a:buChar char="•"/>
            </a:pPr>
            <a:r>
              <a:rPr lang="fa-IR" sz="2800" b="1" dirty="0" smtClean="0">
                <a:cs typeface="B Nazanin" panose="00000400000000000000" pitchFamily="2" charset="-78"/>
              </a:rPr>
              <a:t>خرداد و تیر 1382 در شهر کرمان</a:t>
            </a:r>
          </a:p>
          <a:p>
            <a:pPr marL="342900" indent="-342900" algn="just" rtl="1">
              <a:lnSpc>
                <a:spcPct val="150000"/>
              </a:lnSpc>
              <a:buFont typeface="Arial" panose="020B0604020202020204" pitchFamily="34" charset="0"/>
              <a:buChar char="•"/>
            </a:pPr>
            <a:r>
              <a:rPr lang="fa-IR" sz="2800" b="1" dirty="0" smtClean="0">
                <a:cs typeface="B Nazanin" panose="00000400000000000000" pitchFamily="2" charset="-78"/>
              </a:rPr>
              <a:t>سال 1379 در زنجان و قزوین</a:t>
            </a:r>
          </a:p>
          <a:p>
            <a:pPr marL="342900" indent="-342900" algn="just" rtl="1">
              <a:lnSpc>
                <a:spcPct val="150000"/>
              </a:lnSpc>
              <a:buFont typeface="Arial" panose="020B0604020202020204" pitchFamily="34" charset="0"/>
              <a:buChar char="•"/>
            </a:pPr>
            <a:r>
              <a:rPr lang="fa-IR" sz="2800" b="1" dirty="0" smtClean="0">
                <a:cs typeface="B Nazanin" panose="00000400000000000000" pitchFamily="2" charset="-78"/>
              </a:rPr>
              <a:t>سال 1375 در بیرجند و اردبیل</a:t>
            </a:r>
          </a:p>
          <a:p>
            <a:pPr marL="342900" indent="-342900" algn="just" rtl="1">
              <a:lnSpc>
                <a:spcPct val="150000"/>
              </a:lnSpc>
              <a:buFont typeface="Arial" panose="020B0604020202020204" pitchFamily="34" charset="0"/>
              <a:buChar char="•"/>
            </a:pPr>
            <a:r>
              <a:rPr lang="fa-IR" sz="2800" b="1" dirty="0" smtClean="0">
                <a:cs typeface="B Nazanin" panose="00000400000000000000" pitchFamily="2" charset="-78"/>
              </a:rPr>
              <a:t>سال 1369 در رودبار</a:t>
            </a:r>
          </a:p>
        </p:txBody>
      </p:sp>
      <p:sp>
        <p:nvSpPr>
          <p:cNvPr id="5" name="Rectangle 4"/>
          <p:cNvSpPr/>
          <p:nvPr/>
        </p:nvSpPr>
        <p:spPr>
          <a:xfrm>
            <a:off x="5368250" y="595899"/>
            <a:ext cx="2319866" cy="584775"/>
          </a:xfrm>
          <a:prstGeom prst="rect">
            <a:avLst/>
          </a:prstGeom>
        </p:spPr>
        <p:txBody>
          <a:bodyPr wrap="none">
            <a:spAutoFit/>
          </a:bodyPr>
          <a:lstStyle/>
          <a:p>
            <a:r>
              <a:rPr lang="fa-IR" sz="3200" b="1" dirty="0" smtClean="0">
                <a:solidFill>
                  <a:srgbClr val="C00000"/>
                </a:solidFill>
                <a:cs typeface="B Nazanin" pitchFamily="2" charset="-78"/>
              </a:rPr>
              <a:t>زلزله های ایران</a:t>
            </a:r>
            <a:endParaRPr lang="fa-IR" sz="3200" b="1" dirty="0">
              <a:solidFill>
                <a:srgbClr val="C00000"/>
              </a:solidFill>
              <a:cs typeface="B Nazanin" pitchFamily="2" charset="-78"/>
            </a:endParaRPr>
          </a:p>
        </p:txBody>
      </p:sp>
      <p:sp>
        <p:nvSpPr>
          <p:cNvPr id="4" name="Rectangle 3"/>
          <p:cNvSpPr/>
          <p:nvPr/>
        </p:nvSpPr>
        <p:spPr>
          <a:xfrm>
            <a:off x="-556300" y="3229328"/>
            <a:ext cx="6096000" cy="3270126"/>
          </a:xfrm>
          <a:prstGeom prst="rect">
            <a:avLst/>
          </a:prstGeom>
        </p:spPr>
        <p:txBody>
          <a:bodyPr>
            <a:spAutoFit/>
          </a:bodyPr>
          <a:lstStyle/>
          <a:p>
            <a:pPr marL="342900" indent="-342900" algn="just" rtl="1">
              <a:lnSpc>
                <a:spcPct val="150000"/>
              </a:lnSpc>
              <a:buFont typeface="Arial" panose="020B0604020202020204" pitchFamily="34" charset="0"/>
              <a:buChar char="•"/>
            </a:pPr>
            <a:r>
              <a:rPr lang="fa-IR" sz="2800" b="1" dirty="0">
                <a:cs typeface="B Nazanin" panose="00000400000000000000" pitchFamily="2" charset="-78"/>
              </a:rPr>
              <a:t>سال 1358 در شمال شرقی </a:t>
            </a:r>
            <a:r>
              <a:rPr lang="fa-IR" sz="2800" b="1" dirty="0" smtClean="0">
                <a:cs typeface="B Nazanin" panose="00000400000000000000" pitchFamily="2" charset="-78"/>
              </a:rPr>
              <a:t>ایران</a:t>
            </a:r>
          </a:p>
          <a:p>
            <a:pPr marL="342900" indent="-342900" algn="just" rtl="1">
              <a:lnSpc>
                <a:spcPct val="150000"/>
              </a:lnSpc>
              <a:buFont typeface="Arial" panose="020B0604020202020204" pitchFamily="34" charset="0"/>
              <a:buChar char="•"/>
            </a:pPr>
            <a:r>
              <a:rPr lang="fa-IR" sz="2800" b="1" dirty="0" smtClean="0">
                <a:cs typeface="B Nazanin" panose="00000400000000000000" pitchFamily="2" charset="-78"/>
              </a:rPr>
              <a:t>سال </a:t>
            </a:r>
            <a:r>
              <a:rPr lang="fa-IR" sz="2800" b="1" dirty="0">
                <a:cs typeface="B Nazanin" panose="00000400000000000000" pitchFamily="2" charset="-78"/>
              </a:rPr>
              <a:t>1356 در </a:t>
            </a:r>
            <a:r>
              <a:rPr lang="fa-IR" sz="2800" b="1" dirty="0" smtClean="0">
                <a:cs typeface="B Nazanin" panose="00000400000000000000" pitchFamily="2" charset="-78"/>
              </a:rPr>
              <a:t>اصفهان</a:t>
            </a:r>
            <a:endParaRPr lang="fa-IR" sz="2800" b="1" dirty="0" smtClean="0">
              <a:solidFill>
                <a:prstClr val="black"/>
              </a:solidFill>
              <a:cs typeface="B Nazanin" panose="00000400000000000000" pitchFamily="2" charset="-78"/>
            </a:endParaRPr>
          </a:p>
          <a:p>
            <a:pPr marL="342900" lvl="0" indent="-342900" algn="just" rtl="1">
              <a:lnSpc>
                <a:spcPct val="150000"/>
              </a:lnSpc>
              <a:buFont typeface="Arial" panose="020B0604020202020204" pitchFamily="34" charset="0"/>
              <a:buChar char="•"/>
            </a:pPr>
            <a:r>
              <a:rPr lang="fa-IR" sz="2800" b="1" dirty="0" smtClean="0">
                <a:solidFill>
                  <a:prstClr val="black"/>
                </a:solidFill>
                <a:cs typeface="B Nazanin" panose="00000400000000000000" pitchFamily="2" charset="-78"/>
              </a:rPr>
              <a:t>سال 1347 در جنوب کشور</a:t>
            </a:r>
          </a:p>
          <a:p>
            <a:pPr marL="342900" lvl="0" indent="-342900" algn="just" rtl="1">
              <a:lnSpc>
                <a:spcPct val="150000"/>
              </a:lnSpc>
              <a:buFont typeface="Arial" panose="020B0604020202020204" pitchFamily="34" charset="0"/>
              <a:buChar char="•"/>
            </a:pPr>
            <a:r>
              <a:rPr lang="fa-IR" sz="2800" b="1" dirty="0" smtClean="0">
                <a:solidFill>
                  <a:prstClr val="black"/>
                </a:solidFill>
                <a:cs typeface="B Nazanin" panose="00000400000000000000" pitchFamily="2" charset="-78"/>
              </a:rPr>
              <a:t>سال 1341 در غرب ایران</a:t>
            </a:r>
          </a:p>
          <a:p>
            <a:pPr marL="342900" lvl="0" indent="-342900" algn="just" rtl="1">
              <a:lnSpc>
                <a:spcPct val="150000"/>
              </a:lnSpc>
              <a:buFont typeface="Arial" panose="020B0604020202020204" pitchFamily="34" charset="0"/>
              <a:buChar char="•"/>
            </a:pPr>
            <a:r>
              <a:rPr lang="fa-IR" sz="2800" b="1" dirty="0" smtClean="0">
                <a:solidFill>
                  <a:prstClr val="black"/>
                </a:solidFill>
                <a:cs typeface="B Nazanin" panose="00000400000000000000" pitchFamily="2" charset="-78"/>
              </a:rPr>
              <a:t>سال 1339 در لار</a:t>
            </a:r>
            <a:endParaRPr lang="fa-IR" sz="2800" b="1" dirty="0">
              <a:solidFill>
                <a:prstClr val="black"/>
              </a:solidFill>
              <a:cs typeface="B Nazanin" panose="00000400000000000000" pitchFamily="2" charset="-78"/>
            </a:endParaRPr>
          </a:p>
        </p:txBody>
      </p:sp>
    </p:spTree>
    <p:extLst>
      <p:ext uri="{BB962C8B-B14F-4D97-AF65-F5344CB8AC3E}">
        <p14:creationId xmlns:p14="http://schemas.microsoft.com/office/powerpoint/2010/main" val="54241427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500">
        <p15:prstTrans prst="drape" invX="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2"/>
                                        </p:tgtEl>
                                        <p:attrNameLst>
                                          <p:attrName>ppt_y</p:attrName>
                                        </p:attrNameLst>
                                      </p:cBhvr>
                                      <p:tavLst>
                                        <p:tav tm="0">
                                          <p:val>
                                            <p:strVal val="#ppt_y"/>
                                          </p:val>
                                        </p:tav>
                                        <p:tav tm="100000">
                                          <p:val>
                                            <p:strVal val="#ppt_y"/>
                                          </p:val>
                                        </p:tav>
                                      </p:tavLst>
                                    </p:anim>
                                    <p:anim calcmode="lin" valueType="num">
                                      <p:cBhvr>
                                        <p:cTn id="9" dur="50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2"/>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grpId="0" nodeType="clickEffect">
                                  <p:stCondLst>
                                    <p:cond delay="0"/>
                                  </p:stCondLst>
                                  <p:iterate type="lt">
                                    <p:tmPct val="10000"/>
                                  </p:iterate>
                                  <p:childTnLst>
                                    <p:set>
                                      <p:cBhvr>
                                        <p:cTn id="15" dur="1" fill="hold">
                                          <p:stCondLst>
                                            <p:cond delay="0"/>
                                          </p:stCondLst>
                                        </p:cTn>
                                        <p:tgtEl>
                                          <p:spTgt spid="4"/>
                                        </p:tgtEl>
                                        <p:attrNameLst>
                                          <p:attrName>style.visibility</p:attrName>
                                        </p:attrNameLst>
                                      </p:cBhvr>
                                      <p:to>
                                        <p:strVal val="visible"/>
                                      </p:to>
                                    </p:set>
                                    <p:anim calcmode="lin" valueType="num">
                                      <p:cBhvr>
                                        <p:cTn id="16" dur="500" fill="hold"/>
                                        <p:tgtEl>
                                          <p:spTgt spid="4"/>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4"/>
                                        </p:tgtEl>
                                        <p:attrNameLst>
                                          <p:attrName>ppt_y</p:attrName>
                                        </p:attrNameLst>
                                      </p:cBhvr>
                                      <p:tavLst>
                                        <p:tav tm="0">
                                          <p:val>
                                            <p:strVal val="#ppt_y"/>
                                          </p:val>
                                        </p:tav>
                                        <p:tav tm="100000">
                                          <p:val>
                                            <p:strVal val="#ppt_y"/>
                                          </p:val>
                                        </p:tav>
                                      </p:tavLst>
                                    </p:anim>
                                    <p:anim calcmode="lin" valueType="num">
                                      <p:cBhvr>
                                        <p:cTn id="18" dur="500" fill="hold"/>
                                        <p:tgtEl>
                                          <p:spTgt spid="4"/>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4"/>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52645" y="1409700"/>
            <a:ext cx="11233068" cy="4154984"/>
          </a:xfrm>
          <a:prstGeom prst="rect">
            <a:avLst/>
          </a:prstGeom>
          <a:noFill/>
        </p:spPr>
        <p:txBody>
          <a:bodyPr wrap="square" rtlCol="1">
            <a:spAutoFit/>
          </a:bodyPr>
          <a:lstStyle/>
          <a:p>
            <a:pPr algn="just" rtl="1">
              <a:lnSpc>
                <a:spcPct val="150000"/>
              </a:lnSpc>
            </a:pPr>
            <a:r>
              <a:rPr lang="fa-IR" sz="2800" b="1" dirty="0" smtClean="0">
                <a:cs typeface="B Nazanin" panose="00000400000000000000" pitchFamily="2" charset="-78"/>
              </a:rPr>
              <a:t>به فعالیتی که در آن ، مواد مذاب ( ماگما ) از درون به سطح زمین راه می یابند ،‌آتشفشان می گوییم .</a:t>
            </a:r>
          </a:p>
          <a:p>
            <a:pPr algn="just" rtl="1">
              <a:lnSpc>
                <a:spcPct val="150000"/>
              </a:lnSpc>
            </a:pPr>
            <a:endParaRPr lang="fa-IR" sz="3200" b="1" dirty="0" smtClean="0">
              <a:cs typeface="B Nazanin" panose="00000400000000000000" pitchFamily="2" charset="-78"/>
            </a:endParaRPr>
          </a:p>
          <a:p>
            <a:pPr algn="just" rtl="1">
              <a:lnSpc>
                <a:spcPct val="150000"/>
              </a:lnSpc>
            </a:pPr>
            <a:endParaRPr lang="fa-IR" sz="3200" b="1" dirty="0">
              <a:cs typeface="B Nazanin" panose="00000400000000000000" pitchFamily="2" charset="-78"/>
            </a:endParaRPr>
          </a:p>
          <a:p>
            <a:pPr algn="just" rtl="1">
              <a:lnSpc>
                <a:spcPct val="150000"/>
              </a:lnSpc>
            </a:pPr>
            <a:endParaRPr lang="fa-IR" sz="3200" b="1" dirty="0" smtClean="0">
              <a:cs typeface="B Nazanin" panose="00000400000000000000" pitchFamily="2" charset="-78"/>
            </a:endParaRPr>
          </a:p>
          <a:p>
            <a:pPr algn="just" rtl="1">
              <a:lnSpc>
                <a:spcPct val="150000"/>
              </a:lnSpc>
            </a:pPr>
            <a:r>
              <a:rPr lang="fa-IR" sz="2400" b="1" dirty="0" smtClean="0">
                <a:cs typeface="B Nazanin" panose="00000400000000000000" pitchFamily="2" charset="-78"/>
              </a:rPr>
              <a:t>ساختمان یک کوه آتشفشان </a:t>
            </a:r>
          </a:p>
        </p:txBody>
      </p:sp>
      <p:sp>
        <p:nvSpPr>
          <p:cNvPr id="5" name="Rectangle 4"/>
          <p:cNvSpPr/>
          <p:nvPr/>
        </p:nvSpPr>
        <p:spPr>
          <a:xfrm>
            <a:off x="5425400" y="443499"/>
            <a:ext cx="1946950" cy="584775"/>
          </a:xfrm>
          <a:prstGeom prst="rect">
            <a:avLst/>
          </a:prstGeom>
        </p:spPr>
        <p:txBody>
          <a:bodyPr wrap="square">
            <a:spAutoFit/>
          </a:bodyPr>
          <a:lstStyle/>
          <a:p>
            <a:r>
              <a:rPr lang="fa-IR" sz="3200" b="1" dirty="0" smtClean="0">
                <a:solidFill>
                  <a:srgbClr val="0070C0"/>
                </a:solidFill>
                <a:cs typeface="B Nazanin" pitchFamily="2" charset="-78"/>
              </a:rPr>
              <a:t>آتشفشان</a:t>
            </a:r>
            <a:endParaRPr lang="fa-IR" sz="3200" b="1" dirty="0">
              <a:solidFill>
                <a:srgbClr val="0070C0"/>
              </a:solidFill>
              <a:cs typeface="B Nazanin" pitchFamily="2" charset="-78"/>
            </a:endParaRPr>
          </a:p>
        </p:txBody>
      </p:sp>
      <p:pic>
        <p:nvPicPr>
          <p:cNvPr id="3" name="Picture 2"/>
          <p:cNvPicPr>
            <a:picLocks noChangeAspect="1"/>
          </p:cNvPicPr>
          <p:nvPr/>
        </p:nvPicPr>
        <p:blipFill rotWithShape="1">
          <a:blip r:embed="rId2"/>
          <a:srcRect/>
          <a:stretch/>
        </p:blipFill>
        <p:spPr>
          <a:xfrm>
            <a:off x="552645" y="3639564"/>
            <a:ext cx="4377502" cy="2505742"/>
          </a:xfrm>
          <a:prstGeom prst="rect">
            <a:avLst/>
          </a:prstGeom>
          <a:ln>
            <a:noFill/>
          </a:ln>
          <a:effectLst>
            <a:softEdge rad="112500"/>
          </a:effectLst>
        </p:spPr>
      </p:pic>
      <p:sp>
        <p:nvSpPr>
          <p:cNvPr id="7" name="Rectangle 6"/>
          <p:cNvSpPr/>
          <p:nvPr/>
        </p:nvSpPr>
        <p:spPr>
          <a:xfrm>
            <a:off x="6312826" y="3639564"/>
            <a:ext cx="2182008" cy="2862322"/>
          </a:xfrm>
          <a:prstGeom prst="rect">
            <a:avLst/>
          </a:prstGeom>
        </p:spPr>
        <p:txBody>
          <a:bodyPr wrap="none">
            <a:spAutoFit/>
          </a:bodyPr>
          <a:lstStyle/>
          <a:p>
            <a:pPr algn="r" rtl="1">
              <a:lnSpc>
                <a:spcPct val="250000"/>
              </a:lnSpc>
            </a:pPr>
            <a:r>
              <a:rPr lang="fa-IR" sz="2400" b="1" dirty="0" smtClean="0">
                <a:solidFill>
                  <a:prstClr val="black"/>
                </a:solidFill>
                <a:cs typeface="B Nazanin" panose="00000400000000000000" pitchFamily="2" charset="-78"/>
              </a:rPr>
              <a:t>1- مخروط یا دامنه</a:t>
            </a:r>
          </a:p>
          <a:p>
            <a:pPr algn="r" rtl="1">
              <a:lnSpc>
                <a:spcPct val="250000"/>
              </a:lnSpc>
            </a:pPr>
            <a:r>
              <a:rPr lang="fa-IR" sz="2400" b="1" dirty="0" smtClean="0">
                <a:solidFill>
                  <a:prstClr val="black"/>
                </a:solidFill>
                <a:cs typeface="B Nazanin" panose="00000400000000000000" pitchFamily="2" charset="-78"/>
              </a:rPr>
              <a:t>2- دهانه</a:t>
            </a:r>
          </a:p>
          <a:p>
            <a:pPr algn="r" rtl="1">
              <a:lnSpc>
                <a:spcPct val="250000"/>
              </a:lnSpc>
            </a:pPr>
            <a:r>
              <a:rPr lang="fa-IR" sz="2400" b="1" dirty="0" smtClean="0">
                <a:solidFill>
                  <a:prstClr val="black"/>
                </a:solidFill>
                <a:cs typeface="B Nazanin" panose="00000400000000000000" pitchFamily="2" charset="-78"/>
              </a:rPr>
              <a:t>3- دودکش یا مجرا</a:t>
            </a:r>
            <a:endParaRPr lang="en-US" dirty="0"/>
          </a:p>
        </p:txBody>
      </p:sp>
      <p:sp>
        <p:nvSpPr>
          <p:cNvPr id="8" name="Rectangle 7"/>
          <p:cNvSpPr/>
          <p:nvPr/>
        </p:nvSpPr>
        <p:spPr>
          <a:xfrm>
            <a:off x="6424882" y="4614209"/>
            <a:ext cx="771365" cy="1154162"/>
          </a:xfrm>
          <a:prstGeom prst="rect">
            <a:avLst/>
          </a:prstGeom>
        </p:spPr>
        <p:txBody>
          <a:bodyPr wrap="none">
            <a:spAutoFit/>
          </a:bodyPr>
          <a:lstStyle/>
          <a:p>
            <a:pPr>
              <a:lnSpc>
                <a:spcPct val="150000"/>
              </a:lnSpc>
            </a:pPr>
            <a:r>
              <a:rPr lang="fa-IR" sz="2400" b="1" dirty="0" smtClean="0">
                <a:cs typeface="B Nazanin" panose="00000400000000000000" pitchFamily="2" charset="-78"/>
              </a:rPr>
              <a:t>اصلی</a:t>
            </a:r>
          </a:p>
          <a:p>
            <a:pPr>
              <a:lnSpc>
                <a:spcPct val="150000"/>
              </a:lnSpc>
            </a:pPr>
            <a:r>
              <a:rPr lang="fa-IR" sz="2400" b="1" dirty="0" smtClean="0">
                <a:cs typeface="B Nazanin" panose="00000400000000000000" pitchFamily="2" charset="-78"/>
              </a:rPr>
              <a:t>فرعی</a:t>
            </a:r>
            <a:endParaRPr lang="en-US" sz="2400" b="1" dirty="0"/>
          </a:p>
        </p:txBody>
      </p:sp>
      <p:sp>
        <p:nvSpPr>
          <p:cNvPr id="9" name="Rectangle 8"/>
          <p:cNvSpPr/>
          <p:nvPr/>
        </p:nvSpPr>
        <p:spPr>
          <a:xfrm>
            <a:off x="5374131" y="5459144"/>
            <a:ext cx="771365" cy="1154162"/>
          </a:xfrm>
          <a:prstGeom prst="rect">
            <a:avLst/>
          </a:prstGeom>
        </p:spPr>
        <p:txBody>
          <a:bodyPr wrap="none">
            <a:spAutoFit/>
          </a:bodyPr>
          <a:lstStyle/>
          <a:p>
            <a:pPr>
              <a:lnSpc>
                <a:spcPct val="150000"/>
              </a:lnSpc>
            </a:pPr>
            <a:r>
              <a:rPr lang="fa-IR" sz="2400" b="1" dirty="0" smtClean="0">
                <a:cs typeface="B Nazanin" panose="00000400000000000000" pitchFamily="2" charset="-78"/>
              </a:rPr>
              <a:t>اصلی</a:t>
            </a:r>
          </a:p>
          <a:p>
            <a:pPr>
              <a:lnSpc>
                <a:spcPct val="150000"/>
              </a:lnSpc>
            </a:pPr>
            <a:r>
              <a:rPr lang="fa-IR" sz="2400" b="1" dirty="0" smtClean="0">
                <a:cs typeface="B Nazanin" panose="00000400000000000000" pitchFamily="2" charset="-78"/>
              </a:rPr>
              <a:t>فرعی</a:t>
            </a:r>
            <a:endParaRPr lang="en-US" sz="2400" dirty="0"/>
          </a:p>
        </p:txBody>
      </p:sp>
      <p:sp>
        <p:nvSpPr>
          <p:cNvPr id="10" name="Right Bracket 9"/>
          <p:cNvSpPr/>
          <p:nvPr/>
        </p:nvSpPr>
        <p:spPr>
          <a:xfrm>
            <a:off x="8184990" y="3913094"/>
            <a:ext cx="480387" cy="2588792"/>
          </a:xfrm>
          <a:prstGeom prst="rightBracket">
            <a:avLst/>
          </a:prstGeom>
          <a:noFill/>
          <a:ln w="381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1" name="Right Bracket 10"/>
          <p:cNvSpPr/>
          <p:nvPr/>
        </p:nvSpPr>
        <p:spPr>
          <a:xfrm>
            <a:off x="7178854" y="4833351"/>
            <a:ext cx="162140" cy="839277"/>
          </a:xfrm>
          <a:prstGeom prst="rightBracket">
            <a:avLst/>
          </a:prstGeom>
          <a:noFill/>
          <a:ln w="381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2" name="Right Bracket 11"/>
          <p:cNvSpPr/>
          <p:nvPr/>
        </p:nvSpPr>
        <p:spPr>
          <a:xfrm>
            <a:off x="6142283" y="5691670"/>
            <a:ext cx="162140" cy="839277"/>
          </a:xfrm>
          <a:prstGeom prst="rightBracket">
            <a:avLst/>
          </a:prstGeom>
          <a:noFill/>
          <a:ln w="381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395932992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500">
        <p15:prstTrans prst="drape" invX="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2000"/>
                                        <p:tgtEl>
                                          <p:spTgt spid="3"/>
                                        </p:tgtEl>
                                      </p:cBhvr>
                                    </p:animEffect>
                                    <p:anim calcmode="lin" valueType="num">
                                      <p:cBhvr>
                                        <p:cTn id="8" dur="2000" fill="hold"/>
                                        <p:tgtEl>
                                          <p:spTgt spid="3"/>
                                        </p:tgtEl>
                                        <p:attrNameLst>
                                          <p:attrName>ppt_x</p:attrName>
                                        </p:attrNameLst>
                                      </p:cBhvr>
                                      <p:tavLst>
                                        <p:tav tm="0">
                                          <p:val>
                                            <p:strVal val="#ppt_x"/>
                                          </p:val>
                                        </p:tav>
                                        <p:tav tm="100000">
                                          <p:val>
                                            <p:strVal val="#ppt_x"/>
                                          </p:val>
                                        </p:tav>
                                      </p:tavLst>
                                    </p:anim>
                                    <p:anim calcmode="lin" valueType="num">
                                      <p:cBhvr>
                                        <p:cTn id="9" dur="1800" decel="100000" fill="hold"/>
                                        <p:tgtEl>
                                          <p:spTgt spid="3"/>
                                        </p:tgtEl>
                                        <p:attrNameLst>
                                          <p:attrName>ppt_y</p:attrName>
                                        </p:attrNameLst>
                                      </p:cBhvr>
                                      <p:tavLst>
                                        <p:tav tm="0">
                                          <p:val>
                                            <p:strVal val="#ppt_y+1"/>
                                          </p:val>
                                        </p:tav>
                                        <p:tav tm="100000">
                                          <p:val>
                                            <p:strVal val="#ppt_y-.03"/>
                                          </p:val>
                                        </p:tav>
                                      </p:tavLst>
                                    </p:anim>
                                    <p:anim calcmode="lin" valueType="num">
                                      <p:cBhvr>
                                        <p:cTn id="10" dur="200" accel="100000" fill="hold">
                                          <p:stCondLst>
                                            <p:cond delay="1800"/>
                                          </p:stCondLst>
                                        </p:cTn>
                                        <p:tgtEl>
                                          <p:spTgt spid="3"/>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iterate type="lt">
                                    <p:tmPct val="5000"/>
                                  </p:iterate>
                                  <p:childTnLst>
                                    <p:set>
                                      <p:cBhvr>
                                        <p:cTn id="14" dur="1" fill="hold">
                                          <p:stCondLst>
                                            <p:cond delay="0"/>
                                          </p:stCondLst>
                                        </p:cTn>
                                        <p:tgtEl>
                                          <p:spTgt spid="2"/>
                                        </p:tgtEl>
                                        <p:attrNameLst>
                                          <p:attrName>style.visibility</p:attrName>
                                        </p:attrNameLst>
                                      </p:cBhvr>
                                      <p:to>
                                        <p:strVal val="visible"/>
                                      </p:to>
                                    </p:set>
                                    <p:anim calcmode="lin" valueType="num">
                                      <p:cBhvr>
                                        <p:cTn id="15" dur="1000" fill="hold"/>
                                        <p:tgtEl>
                                          <p:spTgt spid="2"/>
                                        </p:tgtEl>
                                        <p:attrNameLst>
                                          <p:attrName>ppt_w</p:attrName>
                                        </p:attrNameLst>
                                      </p:cBhvr>
                                      <p:tavLst>
                                        <p:tav tm="0">
                                          <p:val>
                                            <p:fltVal val="0"/>
                                          </p:val>
                                        </p:tav>
                                        <p:tav tm="100000">
                                          <p:val>
                                            <p:strVal val="#ppt_w"/>
                                          </p:val>
                                        </p:tav>
                                      </p:tavLst>
                                    </p:anim>
                                    <p:anim calcmode="lin" valueType="num">
                                      <p:cBhvr>
                                        <p:cTn id="16" dur="1000" fill="hold"/>
                                        <p:tgtEl>
                                          <p:spTgt spid="2"/>
                                        </p:tgtEl>
                                        <p:attrNameLst>
                                          <p:attrName>ppt_h</p:attrName>
                                        </p:attrNameLst>
                                      </p:cBhvr>
                                      <p:tavLst>
                                        <p:tav tm="0">
                                          <p:val>
                                            <p:fltVal val="0"/>
                                          </p:val>
                                        </p:tav>
                                        <p:tav tm="100000">
                                          <p:val>
                                            <p:strVal val="#ppt_h"/>
                                          </p:val>
                                        </p:tav>
                                      </p:tavLst>
                                    </p:anim>
                                    <p:anim calcmode="lin" valueType="num">
                                      <p:cBhvr>
                                        <p:cTn id="17" dur="1000" fill="hold"/>
                                        <p:tgtEl>
                                          <p:spTgt spid="2"/>
                                        </p:tgtEl>
                                        <p:attrNameLst>
                                          <p:attrName>style.rotation</p:attrName>
                                        </p:attrNameLst>
                                      </p:cBhvr>
                                      <p:tavLst>
                                        <p:tav tm="0">
                                          <p:val>
                                            <p:fltVal val="90"/>
                                          </p:val>
                                        </p:tav>
                                        <p:tav tm="100000">
                                          <p:val>
                                            <p:fltVal val="0"/>
                                          </p:val>
                                        </p:tav>
                                      </p:tavLst>
                                    </p:anim>
                                    <p:animEffect transition="in" filter="fade">
                                      <p:cBhvr>
                                        <p:cTn id="18" dur="1000"/>
                                        <p:tgtEl>
                                          <p:spTgt spid="2"/>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iterate type="lt">
                                    <p:tmPct val="5000"/>
                                  </p:iterate>
                                  <p:childTnLst>
                                    <p:set>
                                      <p:cBhvr>
                                        <p:cTn id="22" dur="1" fill="hold">
                                          <p:stCondLst>
                                            <p:cond delay="0"/>
                                          </p:stCondLst>
                                        </p:cTn>
                                        <p:tgtEl>
                                          <p:spTgt spid="7"/>
                                        </p:tgtEl>
                                        <p:attrNameLst>
                                          <p:attrName>style.visibility</p:attrName>
                                        </p:attrNameLst>
                                      </p:cBhvr>
                                      <p:to>
                                        <p:strVal val="visible"/>
                                      </p:to>
                                    </p:set>
                                    <p:anim calcmode="lin" valueType="num">
                                      <p:cBhvr>
                                        <p:cTn id="23" dur="1000" fill="hold"/>
                                        <p:tgtEl>
                                          <p:spTgt spid="7"/>
                                        </p:tgtEl>
                                        <p:attrNameLst>
                                          <p:attrName>ppt_w</p:attrName>
                                        </p:attrNameLst>
                                      </p:cBhvr>
                                      <p:tavLst>
                                        <p:tav tm="0">
                                          <p:val>
                                            <p:fltVal val="0"/>
                                          </p:val>
                                        </p:tav>
                                        <p:tav tm="100000">
                                          <p:val>
                                            <p:strVal val="#ppt_w"/>
                                          </p:val>
                                        </p:tav>
                                      </p:tavLst>
                                    </p:anim>
                                    <p:anim calcmode="lin" valueType="num">
                                      <p:cBhvr>
                                        <p:cTn id="24" dur="1000" fill="hold"/>
                                        <p:tgtEl>
                                          <p:spTgt spid="7"/>
                                        </p:tgtEl>
                                        <p:attrNameLst>
                                          <p:attrName>ppt_h</p:attrName>
                                        </p:attrNameLst>
                                      </p:cBhvr>
                                      <p:tavLst>
                                        <p:tav tm="0">
                                          <p:val>
                                            <p:fltVal val="0"/>
                                          </p:val>
                                        </p:tav>
                                        <p:tav tm="100000">
                                          <p:val>
                                            <p:strVal val="#ppt_h"/>
                                          </p:val>
                                        </p:tav>
                                      </p:tavLst>
                                    </p:anim>
                                    <p:anim calcmode="lin" valueType="num">
                                      <p:cBhvr>
                                        <p:cTn id="25" dur="1000" fill="hold"/>
                                        <p:tgtEl>
                                          <p:spTgt spid="7"/>
                                        </p:tgtEl>
                                        <p:attrNameLst>
                                          <p:attrName>style.rotation</p:attrName>
                                        </p:attrNameLst>
                                      </p:cBhvr>
                                      <p:tavLst>
                                        <p:tav tm="0">
                                          <p:val>
                                            <p:fltVal val="90"/>
                                          </p:val>
                                        </p:tav>
                                        <p:tav tm="100000">
                                          <p:val>
                                            <p:fltVal val="0"/>
                                          </p:val>
                                        </p:tav>
                                      </p:tavLst>
                                    </p:anim>
                                    <p:animEffect transition="in" filter="fade">
                                      <p:cBhvr>
                                        <p:cTn id="26" dur="1000"/>
                                        <p:tgtEl>
                                          <p:spTgt spid="7"/>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iterate type="lt">
                                    <p:tmPct val="5000"/>
                                  </p:iterate>
                                  <p:childTnLst>
                                    <p:set>
                                      <p:cBhvr>
                                        <p:cTn id="30" dur="1" fill="hold">
                                          <p:stCondLst>
                                            <p:cond delay="0"/>
                                          </p:stCondLst>
                                        </p:cTn>
                                        <p:tgtEl>
                                          <p:spTgt spid="8"/>
                                        </p:tgtEl>
                                        <p:attrNameLst>
                                          <p:attrName>style.visibility</p:attrName>
                                        </p:attrNameLst>
                                      </p:cBhvr>
                                      <p:to>
                                        <p:strVal val="visible"/>
                                      </p:to>
                                    </p:set>
                                    <p:anim calcmode="lin" valueType="num">
                                      <p:cBhvr>
                                        <p:cTn id="31" dur="1000" fill="hold"/>
                                        <p:tgtEl>
                                          <p:spTgt spid="8"/>
                                        </p:tgtEl>
                                        <p:attrNameLst>
                                          <p:attrName>ppt_w</p:attrName>
                                        </p:attrNameLst>
                                      </p:cBhvr>
                                      <p:tavLst>
                                        <p:tav tm="0">
                                          <p:val>
                                            <p:fltVal val="0"/>
                                          </p:val>
                                        </p:tav>
                                        <p:tav tm="100000">
                                          <p:val>
                                            <p:strVal val="#ppt_w"/>
                                          </p:val>
                                        </p:tav>
                                      </p:tavLst>
                                    </p:anim>
                                    <p:anim calcmode="lin" valueType="num">
                                      <p:cBhvr>
                                        <p:cTn id="32" dur="1000" fill="hold"/>
                                        <p:tgtEl>
                                          <p:spTgt spid="8"/>
                                        </p:tgtEl>
                                        <p:attrNameLst>
                                          <p:attrName>ppt_h</p:attrName>
                                        </p:attrNameLst>
                                      </p:cBhvr>
                                      <p:tavLst>
                                        <p:tav tm="0">
                                          <p:val>
                                            <p:fltVal val="0"/>
                                          </p:val>
                                        </p:tav>
                                        <p:tav tm="100000">
                                          <p:val>
                                            <p:strVal val="#ppt_h"/>
                                          </p:val>
                                        </p:tav>
                                      </p:tavLst>
                                    </p:anim>
                                    <p:anim calcmode="lin" valueType="num">
                                      <p:cBhvr>
                                        <p:cTn id="33" dur="1000" fill="hold"/>
                                        <p:tgtEl>
                                          <p:spTgt spid="8"/>
                                        </p:tgtEl>
                                        <p:attrNameLst>
                                          <p:attrName>style.rotation</p:attrName>
                                        </p:attrNameLst>
                                      </p:cBhvr>
                                      <p:tavLst>
                                        <p:tav tm="0">
                                          <p:val>
                                            <p:fltVal val="90"/>
                                          </p:val>
                                        </p:tav>
                                        <p:tav tm="100000">
                                          <p:val>
                                            <p:fltVal val="0"/>
                                          </p:val>
                                        </p:tav>
                                      </p:tavLst>
                                    </p:anim>
                                    <p:animEffect transition="in" filter="fade">
                                      <p:cBhvr>
                                        <p:cTn id="34" dur="1000"/>
                                        <p:tgtEl>
                                          <p:spTgt spid="8"/>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grpId="0" nodeType="clickEffect">
                                  <p:stCondLst>
                                    <p:cond delay="0"/>
                                  </p:stCondLst>
                                  <p:iterate type="lt">
                                    <p:tmPct val="5000"/>
                                  </p:iterate>
                                  <p:childTnLst>
                                    <p:set>
                                      <p:cBhvr>
                                        <p:cTn id="38" dur="1" fill="hold">
                                          <p:stCondLst>
                                            <p:cond delay="0"/>
                                          </p:stCondLst>
                                        </p:cTn>
                                        <p:tgtEl>
                                          <p:spTgt spid="9"/>
                                        </p:tgtEl>
                                        <p:attrNameLst>
                                          <p:attrName>style.visibility</p:attrName>
                                        </p:attrNameLst>
                                      </p:cBhvr>
                                      <p:to>
                                        <p:strVal val="visible"/>
                                      </p:to>
                                    </p:set>
                                    <p:anim calcmode="lin" valueType="num">
                                      <p:cBhvr>
                                        <p:cTn id="39" dur="1000" fill="hold"/>
                                        <p:tgtEl>
                                          <p:spTgt spid="9"/>
                                        </p:tgtEl>
                                        <p:attrNameLst>
                                          <p:attrName>ppt_w</p:attrName>
                                        </p:attrNameLst>
                                      </p:cBhvr>
                                      <p:tavLst>
                                        <p:tav tm="0">
                                          <p:val>
                                            <p:fltVal val="0"/>
                                          </p:val>
                                        </p:tav>
                                        <p:tav tm="100000">
                                          <p:val>
                                            <p:strVal val="#ppt_w"/>
                                          </p:val>
                                        </p:tav>
                                      </p:tavLst>
                                    </p:anim>
                                    <p:anim calcmode="lin" valueType="num">
                                      <p:cBhvr>
                                        <p:cTn id="40" dur="1000" fill="hold"/>
                                        <p:tgtEl>
                                          <p:spTgt spid="9"/>
                                        </p:tgtEl>
                                        <p:attrNameLst>
                                          <p:attrName>ppt_h</p:attrName>
                                        </p:attrNameLst>
                                      </p:cBhvr>
                                      <p:tavLst>
                                        <p:tav tm="0">
                                          <p:val>
                                            <p:fltVal val="0"/>
                                          </p:val>
                                        </p:tav>
                                        <p:tav tm="100000">
                                          <p:val>
                                            <p:strVal val="#ppt_h"/>
                                          </p:val>
                                        </p:tav>
                                      </p:tavLst>
                                    </p:anim>
                                    <p:anim calcmode="lin" valueType="num">
                                      <p:cBhvr>
                                        <p:cTn id="41" dur="1000" fill="hold"/>
                                        <p:tgtEl>
                                          <p:spTgt spid="9"/>
                                        </p:tgtEl>
                                        <p:attrNameLst>
                                          <p:attrName>style.rotation</p:attrName>
                                        </p:attrNameLst>
                                      </p:cBhvr>
                                      <p:tavLst>
                                        <p:tav tm="0">
                                          <p:val>
                                            <p:fltVal val="90"/>
                                          </p:val>
                                        </p:tav>
                                        <p:tav tm="100000">
                                          <p:val>
                                            <p:fltVal val="0"/>
                                          </p:val>
                                        </p:tav>
                                      </p:tavLst>
                                    </p:anim>
                                    <p:animEffect transition="in" filter="fade">
                                      <p:cBhvr>
                                        <p:cTn id="42"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7" grpId="0"/>
      <p:bldP spid="8" grpId="0"/>
      <p:bldP spid="9"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5763" y="1581151"/>
            <a:ext cx="11442812" cy="5032147"/>
          </a:xfrm>
          <a:prstGeom prst="rect">
            <a:avLst/>
          </a:prstGeom>
          <a:noFill/>
        </p:spPr>
        <p:txBody>
          <a:bodyPr wrap="square" rtlCol="1">
            <a:spAutoFit/>
          </a:bodyPr>
          <a:lstStyle/>
          <a:p>
            <a:pPr algn="just" rtl="1">
              <a:lnSpc>
                <a:spcPct val="150000"/>
              </a:lnSpc>
            </a:pPr>
            <a:r>
              <a:rPr lang="fa-IR" sz="2400" b="1" dirty="0" smtClean="0">
                <a:cs typeface="B Nazanin" panose="00000400000000000000" pitchFamily="2" charset="-78"/>
              </a:rPr>
              <a:t>آتش </a:t>
            </a:r>
            <a:r>
              <a:rPr lang="fa-IR" sz="2400" b="1" dirty="0">
                <a:cs typeface="B Nazanin" panose="00000400000000000000" pitchFamily="2" charset="-78"/>
              </a:rPr>
              <a:t>فشان ها از نظر فعالیت به سه دسته تقسیم می شوند:</a:t>
            </a:r>
          </a:p>
          <a:p>
            <a:pPr algn="just" rtl="1">
              <a:lnSpc>
                <a:spcPct val="150000"/>
              </a:lnSpc>
            </a:pPr>
            <a:r>
              <a:rPr lang="fa-IR" sz="2400" b="1" dirty="0">
                <a:cs typeface="B Nazanin" panose="00000400000000000000" pitchFamily="2" charset="-78"/>
              </a:rPr>
              <a:t>الف ) آتش فشان های فعال              ب ) آتش فشان های نیمه فعال                 ج ) آتش فشان های </a:t>
            </a:r>
            <a:r>
              <a:rPr lang="fa-IR" sz="2400" b="1" dirty="0" smtClean="0">
                <a:cs typeface="B Nazanin" panose="00000400000000000000" pitchFamily="2" charset="-78"/>
              </a:rPr>
              <a:t>خاموش</a:t>
            </a:r>
          </a:p>
          <a:p>
            <a:pPr algn="just" rtl="1">
              <a:lnSpc>
                <a:spcPct val="150000"/>
              </a:lnSpc>
            </a:pPr>
            <a:endParaRPr lang="fa-IR" sz="2400" b="1" dirty="0" smtClean="0">
              <a:cs typeface="B Nazanin" panose="00000400000000000000" pitchFamily="2" charset="-78"/>
            </a:endParaRPr>
          </a:p>
          <a:p>
            <a:pPr algn="just" rtl="1">
              <a:lnSpc>
                <a:spcPct val="150000"/>
              </a:lnSpc>
            </a:pPr>
            <a:r>
              <a:rPr lang="fa-IR" sz="2400" b="1" dirty="0" smtClean="0">
                <a:cs typeface="B Nazanin" panose="00000400000000000000" pitchFamily="2" charset="-78"/>
              </a:rPr>
              <a:t>الف</a:t>
            </a:r>
            <a:r>
              <a:rPr lang="fa-IR" sz="2400" b="1" dirty="0">
                <a:cs typeface="B Nazanin" panose="00000400000000000000" pitchFamily="2" charset="-78"/>
              </a:rPr>
              <a:t>) </a:t>
            </a:r>
            <a:r>
              <a:rPr lang="fa-IR" sz="2400" b="1" dirty="0">
                <a:solidFill>
                  <a:srgbClr val="C00000"/>
                </a:solidFill>
                <a:cs typeface="B Nazanin" panose="00000400000000000000" pitchFamily="2" charset="-78"/>
              </a:rPr>
              <a:t>آتش فشان های فعال </a:t>
            </a:r>
            <a:r>
              <a:rPr lang="fa-IR" sz="2400" b="1" dirty="0">
                <a:cs typeface="B Nazanin" panose="00000400000000000000" pitchFamily="2" charset="-78"/>
              </a:rPr>
              <a:t>: آتش فشانی است که در حال حاضر یا در سال های اخیر، موادّ آتش فشانی ( جامد، مایع و گاز ) از دهانه ی آن خارج شده است. </a:t>
            </a:r>
          </a:p>
          <a:p>
            <a:pPr algn="just" rtl="1">
              <a:lnSpc>
                <a:spcPct val="150000"/>
              </a:lnSpc>
            </a:pPr>
            <a:r>
              <a:rPr lang="fa-IR" sz="2400" b="1" dirty="0">
                <a:cs typeface="B Nazanin" panose="00000400000000000000" pitchFamily="2" charset="-78"/>
              </a:rPr>
              <a:t>ب) </a:t>
            </a:r>
            <a:r>
              <a:rPr lang="fa-IR" sz="2400" b="1" dirty="0">
                <a:solidFill>
                  <a:srgbClr val="C00000"/>
                </a:solidFill>
                <a:cs typeface="B Nazanin" panose="00000400000000000000" pitchFamily="2" charset="-78"/>
              </a:rPr>
              <a:t>آتش فشان های نیمه فعال </a:t>
            </a:r>
            <a:r>
              <a:rPr lang="fa-IR" sz="2400" b="1" dirty="0">
                <a:cs typeface="B Nazanin" panose="00000400000000000000" pitchFamily="2" charset="-78"/>
              </a:rPr>
              <a:t>: در این نوع آتش فشان ها، هم اکنون فقط گاز از دهانه ی آن ها خارج می شود؛ مانند دماوند و </a:t>
            </a:r>
            <a:r>
              <a:rPr lang="fa-IR" sz="2400" b="1" dirty="0" smtClean="0">
                <a:cs typeface="B Nazanin" panose="00000400000000000000" pitchFamily="2" charset="-78"/>
              </a:rPr>
              <a:t>تفتان . </a:t>
            </a:r>
            <a:r>
              <a:rPr lang="fa-IR" sz="2400" b="1" dirty="0">
                <a:cs typeface="B Nazanin" panose="00000400000000000000" pitchFamily="2" charset="-78"/>
              </a:rPr>
              <a:t>مهم ترین گازهای آتش فشان ها عبارتند از بخار آب، کربن دی اکسید و غیره</a:t>
            </a:r>
            <a:r>
              <a:rPr lang="fa-IR" sz="2400" b="1" dirty="0" smtClean="0">
                <a:cs typeface="B Nazanin" panose="00000400000000000000" pitchFamily="2" charset="-78"/>
              </a:rPr>
              <a:t>.</a:t>
            </a:r>
            <a:endParaRPr lang="fa-IR" sz="2400" b="1" dirty="0">
              <a:cs typeface="B Nazanin" panose="00000400000000000000" pitchFamily="2" charset="-78"/>
            </a:endParaRPr>
          </a:p>
          <a:p>
            <a:pPr algn="just" rtl="1">
              <a:lnSpc>
                <a:spcPct val="150000"/>
              </a:lnSpc>
            </a:pPr>
            <a:r>
              <a:rPr lang="fa-IR" sz="2400" b="1" dirty="0">
                <a:cs typeface="B Nazanin" panose="00000400000000000000" pitchFamily="2" charset="-78"/>
              </a:rPr>
              <a:t>ج) </a:t>
            </a:r>
            <a:r>
              <a:rPr lang="fa-IR" sz="2400" b="1" dirty="0">
                <a:solidFill>
                  <a:srgbClr val="C00000"/>
                </a:solidFill>
                <a:cs typeface="B Nazanin" panose="00000400000000000000" pitchFamily="2" charset="-78"/>
              </a:rPr>
              <a:t>آتش فشان های خاموش </a:t>
            </a:r>
            <a:r>
              <a:rPr lang="fa-IR" sz="2400" b="1" dirty="0">
                <a:cs typeface="B Nazanin" panose="00000400000000000000" pitchFamily="2" charset="-78"/>
              </a:rPr>
              <a:t>: این نوع آتش فشان ها در حال حاضر هیچ نوع فعالیتی ندارند و در گذشته ی دور فعال بوده اند؛ مانند سهند، سبلان و </a:t>
            </a:r>
            <a:r>
              <a:rPr lang="fa-IR" sz="2400" b="1" dirty="0" smtClean="0">
                <a:cs typeface="B Nazanin" panose="00000400000000000000" pitchFamily="2" charset="-78"/>
              </a:rPr>
              <a:t>الوند</a:t>
            </a:r>
            <a:endParaRPr lang="fa-IR" sz="2400" b="1" dirty="0">
              <a:cs typeface="B Nazanin" panose="00000400000000000000" pitchFamily="2" charset="-78"/>
            </a:endParaRPr>
          </a:p>
        </p:txBody>
      </p:sp>
      <p:sp>
        <p:nvSpPr>
          <p:cNvPr id="4" name="Rectangle 3"/>
          <p:cNvSpPr/>
          <p:nvPr/>
        </p:nvSpPr>
        <p:spPr>
          <a:xfrm>
            <a:off x="4987250" y="348249"/>
            <a:ext cx="2281394" cy="584775"/>
          </a:xfrm>
          <a:prstGeom prst="rect">
            <a:avLst/>
          </a:prstGeom>
        </p:spPr>
        <p:txBody>
          <a:bodyPr wrap="none">
            <a:spAutoFit/>
          </a:bodyPr>
          <a:lstStyle/>
          <a:p>
            <a:r>
              <a:rPr lang="fa-IR" sz="3200" b="1" dirty="0" smtClean="0">
                <a:solidFill>
                  <a:srgbClr val="C00000"/>
                </a:solidFill>
                <a:cs typeface="B Nazanin" pitchFamily="2" charset="-78"/>
              </a:rPr>
              <a:t>انواع آتشفشان</a:t>
            </a:r>
            <a:endParaRPr lang="fa-IR" sz="3200" b="1" dirty="0">
              <a:solidFill>
                <a:srgbClr val="C00000"/>
              </a:solidFill>
              <a:cs typeface="B Nazanin" pitchFamily="2" charset="-78"/>
            </a:endParaRPr>
          </a:p>
        </p:txBody>
      </p:sp>
    </p:spTree>
    <p:extLst>
      <p:ext uri="{BB962C8B-B14F-4D97-AF65-F5344CB8AC3E}">
        <p14:creationId xmlns:p14="http://schemas.microsoft.com/office/powerpoint/2010/main" val="14177233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500">
        <p15:prstTrans prst="drape" invX="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edge">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4660110" y="586374"/>
            <a:ext cx="3449983" cy="584775"/>
          </a:xfrm>
          <a:prstGeom prst="rect">
            <a:avLst/>
          </a:prstGeom>
        </p:spPr>
        <p:txBody>
          <a:bodyPr wrap="none">
            <a:spAutoFit/>
          </a:bodyPr>
          <a:lstStyle/>
          <a:p>
            <a:pPr algn="ctr"/>
            <a:r>
              <a:rPr lang="fa-IR" sz="3200" b="1" dirty="0" smtClean="0">
                <a:solidFill>
                  <a:srgbClr val="0070C0"/>
                </a:solidFill>
                <a:cs typeface="B Nazanin" pitchFamily="2" charset="-78"/>
              </a:rPr>
              <a:t>مزایا و معایب آتشفشان</a:t>
            </a:r>
            <a:endParaRPr lang="fa-IR" sz="3200" b="1" dirty="0">
              <a:solidFill>
                <a:srgbClr val="0070C0"/>
              </a:solidFill>
              <a:cs typeface="B Nazanin" pitchFamily="2" charset="-78"/>
            </a:endParaRPr>
          </a:p>
        </p:txBody>
      </p:sp>
      <p:graphicFrame>
        <p:nvGraphicFramePr>
          <p:cNvPr id="3" name="Table 2"/>
          <p:cNvGraphicFramePr>
            <a:graphicFrameLocks noGrp="1"/>
          </p:cNvGraphicFramePr>
          <p:nvPr>
            <p:extLst/>
          </p:nvPr>
        </p:nvGraphicFramePr>
        <p:xfrm>
          <a:off x="342900" y="1981202"/>
          <a:ext cx="11563350" cy="4648197"/>
        </p:xfrm>
        <a:graphic>
          <a:graphicData uri="http://schemas.openxmlformats.org/drawingml/2006/table">
            <a:tbl>
              <a:tblPr rtl="1" firstRow="1" firstCol="1" bandRow="1">
                <a:tableStyleId>{5DA37D80-6434-44D0-A028-1B22A696006F}</a:tableStyleId>
              </a:tblPr>
              <a:tblGrid>
                <a:gridCol w="5896779"/>
                <a:gridCol w="5666571"/>
              </a:tblGrid>
              <a:tr h="523020">
                <a:tc>
                  <a:txBody>
                    <a:bodyPr/>
                    <a:lstStyle/>
                    <a:p>
                      <a:pPr marL="0" marR="0" algn="ctr" rtl="1">
                        <a:lnSpc>
                          <a:spcPct val="115000"/>
                        </a:lnSpc>
                        <a:spcBef>
                          <a:spcPts val="0"/>
                        </a:spcBef>
                        <a:spcAft>
                          <a:spcPts val="0"/>
                        </a:spcAft>
                      </a:pPr>
                      <a:r>
                        <a:rPr lang="fa-IR" sz="2400" b="1" dirty="0">
                          <a:solidFill>
                            <a:srgbClr val="C00000"/>
                          </a:solidFill>
                          <a:effectLst/>
                          <a:cs typeface="B Nazanin" panose="00000400000000000000" pitchFamily="2" charset="-78"/>
                        </a:rPr>
                        <a:t>فواید آتش فشان ها</a:t>
                      </a:r>
                      <a:endParaRPr lang="en-US" sz="1800" b="1" dirty="0">
                        <a:solidFill>
                          <a:srgbClr val="C00000"/>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tc>
                <a:tc>
                  <a:txBody>
                    <a:bodyPr/>
                    <a:lstStyle/>
                    <a:p>
                      <a:pPr marL="0" marR="0" algn="ctr" rtl="1">
                        <a:lnSpc>
                          <a:spcPct val="115000"/>
                        </a:lnSpc>
                        <a:spcBef>
                          <a:spcPts val="0"/>
                        </a:spcBef>
                        <a:spcAft>
                          <a:spcPts val="0"/>
                        </a:spcAft>
                      </a:pPr>
                      <a:r>
                        <a:rPr lang="fa-IR" sz="2400" b="1" dirty="0">
                          <a:solidFill>
                            <a:srgbClr val="C00000"/>
                          </a:solidFill>
                          <a:effectLst/>
                          <a:cs typeface="B Nazanin" panose="00000400000000000000" pitchFamily="2" charset="-78"/>
                        </a:rPr>
                        <a:t>ضررهای آتش فشان ها</a:t>
                      </a:r>
                      <a:endParaRPr lang="en-US" sz="1800" b="1" dirty="0">
                        <a:solidFill>
                          <a:srgbClr val="C00000"/>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tc>
              </a:tr>
              <a:tr h="458353">
                <a:tc>
                  <a:txBody>
                    <a:bodyPr/>
                    <a:lstStyle/>
                    <a:p>
                      <a:pPr marL="0" marR="0" algn="ctr" rtl="1">
                        <a:lnSpc>
                          <a:spcPct val="115000"/>
                        </a:lnSpc>
                        <a:spcBef>
                          <a:spcPts val="0"/>
                        </a:spcBef>
                        <a:spcAft>
                          <a:spcPts val="0"/>
                        </a:spcAft>
                      </a:pPr>
                      <a:r>
                        <a:rPr lang="fa-IR" sz="2000" b="1">
                          <a:effectLst/>
                          <a:cs typeface="B Nazanin" panose="00000400000000000000" pitchFamily="2" charset="-78"/>
                        </a:rPr>
                        <a:t>تشکیل سرزمین ها و جزایر جدید</a:t>
                      </a:r>
                      <a:endParaRPr lang="en-US" sz="1600" b="1">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tc>
                <a:tc>
                  <a:txBody>
                    <a:bodyPr/>
                    <a:lstStyle/>
                    <a:p>
                      <a:pPr marL="0" marR="0" algn="ctr" rtl="1">
                        <a:lnSpc>
                          <a:spcPct val="115000"/>
                        </a:lnSpc>
                        <a:spcBef>
                          <a:spcPts val="0"/>
                        </a:spcBef>
                        <a:spcAft>
                          <a:spcPts val="0"/>
                        </a:spcAft>
                      </a:pPr>
                      <a:r>
                        <a:rPr lang="fa-IR" sz="2000" b="1" dirty="0">
                          <a:effectLst/>
                          <a:cs typeface="B Nazanin" panose="00000400000000000000" pitchFamily="2" charset="-78"/>
                        </a:rPr>
                        <a:t>انتشار گازهای سمی</a:t>
                      </a:r>
                      <a:endParaRPr lang="en-US" sz="1600" b="1" dirty="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tc>
              </a:tr>
              <a:tr h="916706">
                <a:tc>
                  <a:txBody>
                    <a:bodyPr/>
                    <a:lstStyle/>
                    <a:p>
                      <a:pPr marL="0" marR="0" algn="ctr" rtl="1">
                        <a:lnSpc>
                          <a:spcPct val="115000"/>
                        </a:lnSpc>
                        <a:spcBef>
                          <a:spcPts val="0"/>
                        </a:spcBef>
                        <a:spcAft>
                          <a:spcPts val="0"/>
                        </a:spcAft>
                      </a:pPr>
                      <a:r>
                        <a:rPr lang="fa-IR" sz="2000" b="1">
                          <a:effectLst/>
                          <a:cs typeface="B Nazanin" panose="00000400000000000000" pitchFamily="2" charset="-78"/>
                        </a:rPr>
                        <a:t>تشکیل خاک مرغوب و حاصلخیز برای کشاورزی</a:t>
                      </a:r>
                      <a:endParaRPr lang="en-US" sz="1600" b="1">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tc>
                <a:tc>
                  <a:txBody>
                    <a:bodyPr/>
                    <a:lstStyle/>
                    <a:p>
                      <a:pPr marL="0" marR="0" algn="ctr" rtl="1">
                        <a:lnSpc>
                          <a:spcPct val="115000"/>
                        </a:lnSpc>
                        <a:spcBef>
                          <a:spcPts val="0"/>
                        </a:spcBef>
                        <a:spcAft>
                          <a:spcPts val="0"/>
                        </a:spcAft>
                      </a:pPr>
                      <a:r>
                        <a:rPr lang="fa-IR" sz="2000" b="1" dirty="0">
                          <a:effectLst/>
                          <a:cs typeface="B Nazanin" panose="00000400000000000000" pitchFamily="2" charset="-78"/>
                        </a:rPr>
                        <a:t>ریزش باران های اسیدی</a:t>
                      </a:r>
                      <a:endParaRPr lang="en-US" sz="1600" b="1" dirty="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tc>
              </a:tr>
              <a:tr h="916706">
                <a:tc>
                  <a:txBody>
                    <a:bodyPr/>
                    <a:lstStyle/>
                    <a:p>
                      <a:pPr marL="0" marR="0" algn="ctr" rtl="1">
                        <a:lnSpc>
                          <a:spcPct val="115000"/>
                        </a:lnSpc>
                        <a:spcBef>
                          <a:spcPts val="0"/>
                        </a:spcBef>
                        <a:spcAft>
                          <a:spcPts val="0"/>
                        </a:spcAft>
                      </a:pPr>
                      <a:r>
                        <a:rPr lang="fa-IR" sz="2000" b="1">
                          <a:effectLst/>
                          <a:cs typeface="B Nazanin" panose="00000400000000000000" pitchFamily="2" charset="-78"/>
                        </a:rPr>
                        <a:t>تشکیل مصالح ساختمانی مثل پوکه ی معدنی</a:t>
                      </a:r>
                      <a:endParaRPr lang="en-US" sz="1600" b="1">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tc>
                <a:tc>
                  <a:txBody>
                    <a:bodyPr/>
                    <a:lstStyle/>
                    <a:p>
                      <a:pPr marL="0" marR="0" algn="ctr" rtl="1">
                        <a:lnSpc>
                          <a:spcPct val="115000"/>
                        </a:lnSpc>
                        <a:spcBef>
                          <a:spcPts val="0"/>
                        </a:spcBef>
                        <a:spcAft>
                          <a:spcPts val="0"/>
                        </a:spcAft>
                      </a:pPr>
                      <a:r>
                        <a:rPr lang="fa-IR" sz="2000" b="1" dirty="0">
                          <a:effectLst/>
                          <a:cs typeface="B Nazanin" panose="00000400000000000000" pitchFamily="2" charset="-78"/>
                        </a:rPr>
                        <a:t>ایجاد سونامی</a:t>
                      </a:r>
                      <a:endParaRPr lang="en-US" sz="1600" b="1" dirty="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tc>
              </a:tr>
              <a:tr h="458353">
                <a:tc>
                  <a:txBody>
                    <a:bodyPr/>
                    <a:lstStyle/>
                    <a:p>
                      <a:pPr marL="0" marR="0" algn="ctr" rtl="1">
                        <a:lnSpc>
                          <a:spcPct val="115000"/>
                        </a:lnSpc>
                        <a:spcBef>
                          <a:spcPts val="0"/>
                        </a:spcBef>
                        <a:spcAft>
                          <a:spcPts val="0"/>
                        </a:spcAft>
                      </a:pPr>
                      <a:r>
                        <a:rPr lang="fa-IR" sz="2000" b="1">
                          <a:effectLst/>
                          <a:cs typeface="B Nazanin" panose="00000400000000000000" pitchFamily="2" charset="-78"/>
                        </a:rPr>
                        <a:t>تشکیل دریاچه </a:t>
                      </a:r>
                      <a:endParaRPr lang="en-US" sz="1600" b="1">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tc>
                <a:tc>
                  <a:txBody>
                    <a:bodyPr/>
                    <a:lstStyle/>
                    <a:p>
                      <a:pPr marL="0" marR="0" algn="ctr" rtl="1">
                        <a:lnSpc>
                          <a:spcPct val="115000"/>
                        </a:lnSpc>
                        <a:spcBef>
                          <a:spcPts val="0"/>
                        </a:spcBef>
                        <a:spcAft>
                          <a:spcPts val="0"/>
                        </a:spcAft>
                      </a:pPr>
                      <a:r>
                        <a:rPr lang="fa-IR" sz="2000" b="1">
                          <a:effectLst/>
                          <a:cs typeface="B Nazanin" panose="00000400000000000000" pitchFamily="2" charset="-78"/>
                        </a:rPr>
                        <a:t>انفجار کوه ها</a:t>
                      </a:r>
                      <a:endParaRPr lang="en-US" sz="1600" b="1">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tc>
              </a:tr>
              <a:tr h="458353">
                <a:tc>
                  <a:txBody>
                    <a:bodyPr/>
                    <a:lstStyle/>
                    <a:p>
                      <a:pPr marL="0" marR="0" algn="ctr" rtl="1">
                        <a:lnSpc>
                          <a:spcPct val="115000"/>
                        </a:lnSpc>
                        <a:spcBef>
                          <a:spcPts val="0"/>
                        </a:spcBef>
                        <a:spcAft>
                          <a:spcPts val="0"/>
                        </a:spcAft>
                      </a:pPr>
                      <a:r>
                        <a:rPr lang="fa-IR" sz="2000" b="1">
                          <a:effectLst/>
                          <a:cs typeface="B Nazanin" panose="00000400000000000000" pitchFamily="2" charset="-78"/>
                        </a:rPr>
                        <a:t>توسعه ی گردشگری</a:t>
                      </a:r>
                      <a:endParaRPr lang="en-US" sz="1600" b="1">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tc>
                <a:tc>
                  <a:txBody>
                    <a:bodyPr/>
                    <a:lstStyle/>
                    <a:p>
                      <a:pPr marL="0" marR="0" algn="ctr" rtl="1">
                        <a:lnSpc>
                          <a:spcPct val="115000"/>
                        </a:lnSpc>
                        <a:spcBef>
                          <a:spcPts val="0"/>
                        </a:spcBef>
                        <a:spcAft>
                          <a:spcPts val="0"/>
                        </a:spcAft>
                      </a:pPr>
                      <a:r>
                        <a:rPr lang="fa-IR" sz="2000" b="1">
                          <a:effectLst/>
                          <a:cs typeface="B Nazanin" panose="00000400000000000000" pitchFamily="2" charset="-78"/>
                        </a:rPr>
                        <a:t>ایجاد زمین لرزه</a:t>
                      </a:r>
                      <a:endParaRPr lang="en-US" sz="1600" b="1">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tc>
              </a:tr>
              <a:tr h="458353">
                <a:tc>
                  <a:txBody>
                    <a:bodyPr/>
                    <a:lstStyle/>
                    <a:p>
                      <a:pPr marL="0" marR="0" algn="ctr" rtl="1">
                        <a:lnSpc>
                          <a:spcPct val="115000"/>
                        </a:lnSpc>
                        <a:spcBef>
                          <a:spcPts val="0"/>
                        </a:spcBef>
                        <a:spcAft>
                          <a:spcPts val="0"/>
                        </a:spcAft>
                      </a:pPr>
                      <a:r>
                        <a:rPr lang="fa-IR" sz="2000" b="1">
                          <a:effectLst/>
                          <a:cs typeface="B Nazanin" panose="00000400000000000000" pitchFamily="2" charset="-78"/>
                        </a:rPr>
                        <a:t>مطالعه ی ساختمان درونی زمین</a:t>
                      </a:r>
                      <a:endParaRPr lang="en-US" sz="1600" b="1">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tc>
                <a:tc>
                  <a:txBody>
                    <a:bodyPr/>
                    <a:lstStyle/>
                    <a:p>
                      <a:pPr marL="0" marR="0" algn="ctr" rtl="1">
                        <a:lnSpc>
                          <a:spcPct val="115000"/>
                        </a:lnSpc>
                        <a:spcBef>
                          <a:spcPts val="0"/>
                        </a:spcBef>
                        <a:spcAft>
                          <a:spcPts val="0"/>
                        </a:spcAft>
                      </a:pPr>
                      <a:r>
                        <a:rPr lang="fa-IR" sz="2000" b="1">
                          <a:effectLst/>
                          <a:cs typeface="B Nazanin" panose="00000400000000000000" pitchFamily="2" charset="-78"/>
                        </a:rPr>
                        <a:t>تغییرات آب هوایی</a:t>
                      </a:r>
                      <a:endParaRPr lang="en-US" sz="1600" b="1">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tc>
              </a:tr>
              <a:tr h="458353">
                <a:tc>
                  <a:txBody>
                    <a:bodyPr/>
                    <a:lstStyle/>
                    <a:p>
                      <a:pPr marL="0" marR="0" algn="ctr" rtl="1">
                        <a:lnSpc>
                          <a:spcPct val="115000"/>
                        </a:lnSpc>
                        <a:spcBef>
                          <a:spcPts val="0"/>
                        </a:spcBef>
                        <a:spcAft>
                          <a:spcPts val="0"/>
                        </a:spcAft>
                      </a:pPr>
                      <a:r>
                        <a:rPr lang="fa-IR" sz="2000" b="1" dirty="0">
                          <a:effectLst/>
                          <a:cs typeface="B Nazanin" panose="00000400000000000000" pitchFamily="2" charset="-78"/>
                        </a:rPr>
                        <a:t>چشمه های آب گرم معدنی</a:t>
                      </a:r>
                      <a:endParaRPr lang="en-US" sz="1600" b="1" dirty="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tc>
                <a:tc>
                  <a:txBody>
                    <a:bodyPr/>
                    <a:lstStyle/>
                    <a:p>
                      <a:pPr marL="0" marR="0" algn="ctr" rtl="1">
                        <a:lnSpc>
                          <a:spcPct val="115000"/>
                        </a:lnSpc>
                        <a:spcBef>
                          <a:spcPts val="0"/>
                        </a:spcBef>
                        <a:spcAft>
                          <a:spcPts val="0"/>
                        </a:spcAft>
                      </a:pPr>
                      <a:r>
                        <a:rPr lang="fa-IR" sz="2000" b="1" dirty="0">
                          <a:effectLst/>
                          <a:cs typeface="B Nazanin" panose="00000400000000000000" pitchFamily="2" charset="-78"/>
                        </a:rPr>
                        <a:t>ریزش خاکستر</a:t>
                      </a:r>
                      <a:endParaRPr lang="en-US" sz="1600" b="1" dirty="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tc>
              </a:tr>
            </a:tbl>
          </a:graphicData>
        </a:graphic>
      </p:graphicFrame>
    </p:spTree>
    <p:extLst>
      <p:ext uri="{BB962C8B-B14F-4D97-AF65-F5344CB8AC3E}">
        <p14:creationId xmlns:p14="http://schemas.microsoft.com/office/powerpoint/2010/main" val="23429179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500">
        <p15:prstTrans prst="drape" invX="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870">
                                          <p:stCondLst>
                                            <p:cond delay="0"/>
                                          </p:stCondLst>
                                        </p:cTn>
                                        <p:tgtEl>
                                          <p:spTgt spid="3"/>
                                        </p:tgtEl>
                                      </p:cBhvr>
                                    </p:animEffect>
                                    <p:anim calcmode="lin" valueType="num">
                                      <p:cBhvr>
                                        <p:cTn id="8" dur="2733"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9" dur="996"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10" dur="996" tmFilter="0, 0; 0.125,0.2665; 0.25,0.4; 0.375,0.465; 0.5,0.5;  0.625,0.535; 0.75,0.6; 0.875,0.7335; 1,1">
                                          <p:stCondLst>
                                            <p:cond delay="996"/>
                                          </p:stCondLst>
                                        </p:cTn>
                                        <p:tgtEl>
                                          <p:spTgt spid="3"/>
                                        </p:tgtEl>
                                        <p:attrNameLst>
                                          <p:attrName>ppt_y</p:attrName>
                                        </p:attrNameLst>
                                      </p:cBhvr>
                                      <p:tavLst>
                                        <p:tav tm="0" fmla="#ppt_y-sin(pi*$)/9">
                                          <p:val>
                                            <p:fltVal val="0"/>
                                          </p:val>
                                        </p:tav>
                                        <p:tav tm="100000">
                                          <p:val>
                                            <p:fltVal val="1"/>
                                          </p:val>
                                        </p:tav>
                                      </p:tavLst>
                                    </p:anim>
                                    <p:anim calcmode="lin" valueType="num">
                                      <p:cBhvr>
                                        <p:cTn id="11" dur="498" tmFilter="0, 0; 0.125,0.2665; 0.25,0.4; 0.375,0.465; 0.5,0.5;  0.625,0.535; 0.75,0.6; 0.875,0.7335; 1,1">
                                          <p:stCondLst>
                                            <p:cond delay="1986"/>
                                          </p:stCondLst>
                                        </p:cTn>
                                        <p:tgtEl>
                                          <p:spTgt spid="3"/>
                                        </p:tgtEl>
                                        <p:attrNameLst>
                                          <p:attrName>ppt_y</p:attrName>
                                        </p:attrNameLst>
                                      </p:cBhvr>
                                      <p:tavLst>
                                        <p:tav tm="0" fmla="#ppt_y-sin(pi*$)/27">
                                          <p:val>
                                            <p:fltVal val="0"/>
                                          </p:val>
                                        </p:tav>
                                        <p:tav tm="100000">
                                          <p:val>
                                            <p:fltVal val="1"/>
                                          </p:val>
                                        </p:tav>
                                      </p:tavLst>
                                    </p:anim>
                                    <p:anim calcmode="lin" valueType="num">
                                      <p:cBhvr>
                                        <p:cTn id="12" dur="246" tmFilter="0, 0; 0.125,0.2665; 0.25,0.4; 0.375,0.465; 0.5,0.5;  0.625,0.535; 0.75,0.6; 0.875,0.7335; 1,1">
                                          <p:stCondLst>
                                            <p:cond delay="2484"/>
                                          </p:stCondLst>
                                        </p:cTn>
                                        <p:tgtEl>
                                          <p:spTgt spid="3"/>
                                        </p:tgtEl>
                                        <p:attrNameLst>
                                          <p:attrName>ppt_y</p:attrName>
                                        </p:attrNameLst>
                                      </p:cBhvr>
                                      <p:tavLst>
                                        <p:tav tm="0" fmla="#ppt_y-sin(pi*$)/81">
                                          <p:val>
                                            <p:fltVal val="0"/>
                                          </p:val>
                                        </p:tav>
                                        <p:tav tm="100000">
                                          <p:val>
                                            <p:fltVal val="1"/>
                                          </p:val>
                                        </p:tav>
                                      </p:tavLst>
                                    </p:anim>
                                    <p:animScale>
                                      <p:cBhvr>
                                        <p:cTn id="13" dur="39">
                                          <p:stCondLst>
                                            <p:cond delay="975"/>
                                          </p:stCondLst>
                                        </p:cTn>
                                        <p:tgtEl>
                                          <p:spTgt spid="3"/>
                                        </p:tgtEl>
                                      </p:cBhvr>
                                      <p:to x="100000" y="60000"/>
                                    </p:animScale>
                                    <p:animScale>
                                      <p:cBhvr>
                                        <p:cTn id="14" dur="249" decel="50000">
                                          <p:stCondLst>
                                            <p:cond delay="1014"/>
                                          </p:stCondLst>
                                        </p:cTn>
                                        <p:tgtEl>
                                          <p:spTgt spid="3"/>
                                        </p:tgtEl>
                                      </p:cBhvr>
                                      <p:to x="100000" y="100000"/>
                                    </p:animScale>
                                    <p:animScale>
                                      <p:cBhvr>
                                        <p:cTn id="15" dur="39">
                                          <p:stCondLst>
                                            <p:cond delay="1968"/>
                                          </p:stCondLst>
                                        </p:cTn>
                                        <p:tgtEl>
                                          <p:spTgt spid="3"/>
                                        </p:tgtEl>
                                      </p:cBhvr>
                                      <p:to x="100000" y="80000"/>
                                    </p:animScale>
                                    <p:animScale>
                                      <p:cBhvr>
                                        <p:cTn id="16" dur="249" decel="50000">
                                          <p:stCondLst>
                                            <p:cond delay="2007"/>
                                          </p:stCondLst>
                                        </p:cTn>
                                        <p:tgtEl>
                                          <p:spTgt spid="3"/>
                                        </p:tgtEl>
                                      </p:cBhvr>
                                      <p:to x="100000" y="100000"/>
                                    </p:animScale>
                                    <p:animScale>
                                      <p:cBhvr>
                                        <p:cTn id="17" dur="39">
                                          <p:stCondLst>
                                            <p:cond delay="2463"/>
                                          </p:stCondLst>
                                        </p:cTn>
                                        <p:tgtEl>
                                          <p:spTgt spid="3"/>
                                        </p:tgtEl>
                                      </p:cBhvr>
                                      <p:to x="100000" y="90000"/>
                                    </p:animScale>
                                    <p:animScale>
                                      <p:cBhvr>
                                        <p:cTn id="18" dur="249" decel="50000">
                                          <p:stCondLst>
                                            <p:cond delay="2502"/>
                                          </p:stCondLst>
                                        </p:cTn>
                                        <p:tgtEl>
                                          <p:spTgt spid="3"/>
                                        </p:tgtEl>
                                      </p:cBhvr>
                                      <p:to x="100000" y="100000"/>
                                    </p:animScale>
                                    <p:animScale>
                                      <p:cBhvr>
                                        <p:cTn id="19" dur="39">
                                          <p:stCondLst>
                                            <p:cond delay="2712"/>
                                          </p:stCondLst>
                                        </p:cTn>
                                        <p:tgtEl>
                                          <p:spTgt spid="3"/>
                                        </p:tgtEl>
                                      </p:cBhvr>
                                      <p:to x="100000" y="95000"/>
                                    </p:animScale>
                                    <p:animScale>
                                      <p:cBhvr>
                                        <p:cTn id="20" dur="249" decel="50000">
                                          <p:stCondLst>
                                            <p:cond delay="2751"/>
                                          </p:stCondLst>
                                        </p:cTn>
                                        <p:tgtEl>
                                          <p:spTgt spid="3"/>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8789" y="262616"/>
            <a:ext cx="11436521" cy="6370975"/>
          </a:xfrm>
          <a:prstGeom prst="rect">
            <a:avLst/>
          </a:prstGeom>
          <a:noFill/>
        </p:spPr>
        <p:txBody>
          <a:bodyPr wrap="square" rtlCol="1">
            <a:spAutoFit/>
          </a:bodyPr>
          <a:lstStyle/>
          <a:p>
            <a:r>
              <a:rPr lang="fa-IR" sz="4000" dirty="0">
                <a:solidFill>
                  <a:srgbClr val="FF0000"/>
                </a:solidFill>
                <a:cs typeface="B Titr" panose="00000700000000000000" pitchFamily="2" charset="-78"/>
              </a:rPr>
              <a:t>اهداف</a:t>
            </a:r>
            <a:r>
              <a:rPr lang="fa-IR" sz="3200" b="1" dirty="0"/>
              <a:t>/ </a:t>
            </a:r>
            <a:r>
              <a:rPr lang="fa-IR" sz="4000" dirty="0">
                <a:solidFill>
                  <a:srgbClr val="FF0000"/>
                </a:solidFill>
                <a:cs typeface="B Titr" panose="00000700000000000000" pitchFamily="2" charset="-78"/>
              </a:rPr>
              <a:t>پیامدها</a:t>
            </a:r>
            <a:r>
              <a:rPr lang="fa-IR" sz="4000" dirty="0" smtClean="0">
                <a:solidFill>
                  <a:srgbClr val="FF0000"/>
                </a:solidFill>
                <a:cs typeface="B Titr" panose="00000700000000000000" pitchFamily="2" charset="-78"/>
              </a:rPr>
              <a:t>:</a:t>
            </a:r>
            <a:endParaRPr lang="fa-IR" sz="4000" dirty="0">
              <a:solidFill>
                <a:srgbClr val="FF0000"/>
              </a:solidFill>
              <a:cs typeface="B Titr" panose="00000700000000000000" pitchFamily="2" charset="-78"/>
            </a:endParaRPr>
          </a:p>
          <a:p>
            <a:r>
              <a:rPr lang="fa-IR" sz="3200" b="1" dirty="0" smtClean="0">
                <a:solidFill>
                  <a:srgbClr val="00B050"/>
                </a:solidFill>
              </a:rPr>
              <a:t> </a:t>
            </a:r>
            <a:r>
              <a:rPr lang="fa-IR" sz="3200" dirty="0">
                <a:solidFill>
                  <a:srgbClr val="00B050"/>
                </a:solidFill>
              </a:rPr>
              <a:t>در پایان این درس انتظار می رود دانش آموزان بتوانند</a:t>
            </a:r>
            <a:r>
              <a:rPr lang="fa-IR" sz="3200" dirty="0" smtClean="0">
                <a:solidFill>
                  <a:srgbClr val="00B050"/>
                </a:solidFill>
              </a:rPr>
              <a:t>:</a:t>
            </a:r>
          </a:p>
          <a:p>
            <a:endParaRPr lang="fa-IR" sz="3200" dirty="0" smtClean="0">
              <a:solidFill>
                <a:srgbClr val="00B050"/>
              </a:solidFill>
            </a:endParaRPr>
          </a:p>
          <a:p>
            <a:r>
              <a:rPr lang="fa-IR" sz="3200" dirty="0" smtClean="0"/>
              <a:t>1- پدیده های </a:t>
            </a:r>
            <a:r>
              <a:rPr lang="fa-IR" sz="3200" dirty="0"/>
              <a:t>طبیعی مانند </a:t>
            </a:r>
            <a:r>
              <a:rPr lang="fa-IR" sz="3200" dirty="0" smtClean="0"/>
              <a:t>زمین لرزه </a:t>
            </a:r>
            <a:r>
              <a:rPr lang="fa-IR" sz="3200" dirty="0"/>
              <a:t>و آتشفشان را بشناسند.</a:t>
            </a:r>
          </a:p>
          <a:p>
            <a:r>
              <a:rPr lang="fa-IR" sz="3200" dirty="0" smtClean="0">
                <a:solidFill>
                  <a:srgbClr val="7030A0"/>
                </a:solidFill>
              </a:rPr>
              <a:t>2- </a:t>
            </a:r>
            <a:r>
              <a:rPr lang="fa-IR" sz="3200" dirty="0">
                <a:solidFill>
                  <a:srgbClr val="7030A0"/>
                </a:solidFill>
              </a:rPr>
              <a:t>اثرات هریک از </a:t>
            </a:r>
            <a:r>
              <a:rPr lang="fa-IR" sz="3200" dirty="0" smtClean="0">
                <a:solidFill>
                  <a:srgbClr val="7030A0"/>
                </a:solidFill>
              </a:rPr>
              <a:t>پدیده های </a:t>
            </a:r>
            <a:r>
              <a:rPr lang="fa-IR" sz="3200" dirty="0">
                <a:solidFill>
                  <a:srgbClr val="7030A0"/>
                </a:solidFill>
              </a:rPr>
              <a:t>طبیعی مانند </a:t>
            </a:r>
            <a:r>
              <a:rPr lang="fa-IR" sz="3200" dirty="0" smtClean="0">
                <a:solidFill>
                  <a:srgbClr val="7030A0"/>
                </a:solidFill>
              </a:rPr>
              <a:t>زمین لرزه </a:t>
            </a:r>
            <a:r>
              <a:rPr lang="fa-IR" sz="3200" dirty="0">
                <a:solidFill>
                  <a:srgbClr val="7030A0"/>
                </a:solidFill>
              </a:rPr>
              <a:t>و آتشفشان در زندگی خود را بیان کنند.</a:t>
            </a:r>
          </a:p>
          <a:p>
            <a:r>
              <a:rPr lang="fa-IR" sz="3200" dirty="0" smtClean="0">
                <a:solidFill>
                  <a:srgbClr val="00B0F0"/>
                </a:solidFill>
              </a:rPr>
              <a:t>3- </a:t>
            </a:r>
            <a:r>
              <a:rPr lang="fa-IR" sz="3200" dirty="0">
                <a:solidFill>
                  <a:srgbClr val="00B0F0"/>
                </a:solidFill>
              </a:rPr>
              <a:t>چگونه زیستن در کنار پدیده های طبیعی فوق </a:t>
            </a:r>
            <a:r>
              <a:rPr lang="fa-IR" sz="3200" dirty="0" smtClean="0">
                <a:solidFill>
                  <a:srgbClr val="00B0F0"/>
                </a:solidFill>
              </a:rPr>
              <a:t>(شناخت </a:t>
            </a:r>
            <a:r>
              <a:rPr lang="fa-IR" sz="3200" dirty="0">
                <a:solidFill>
                  <a:srgbClr val="00B0F0"/>
                </a:solidFill>
              </a:rPr>
              <a:t>مکا نهای امن و ناامن، مراقبت از خود، کمک </a:t>
            </a:r>
            <a:r>
              <a:rPr lang="fa-IR" sz="3200" dirty="0" smtClean="0">
                <a:solidFill>
                  <a:srgbClr val="00B0F0"/>
                </a:solidFill>
              </a:rPr>
              <a:t>به همنوع </a:t>
            </a:r>
            <a:r>
              <a:rPr lang="fa-IR" sz="3200" dirty="0">
                <a:solidFill>
                  <a:srgbClr val="00B0F0"/>
                </a:solidFill>
              </a:rPr>
              <a:t>و</a:t>
            </a:r>
            <a:r>
              <a:rPr lang="fa-IR" sz="3200" dirty="0" smtClean="0">
                <a:solidFill>
                  <a:srgbClr val="00B0F0"/>
                </a:solidFill>
              </a:rPr>
              <a:t>....) </a:t>
            </a:r>
            <a:r>
              <a:rPr lang="fa-IR" sz="3200" dirty="0">
                <a:solidFill>
                  <a:srgbClr val="00B0F0"/>
                </a:solidFill>
              </a:rPr>
              <a:t>را بیان کنند.</a:t>
            </a:r>
          </a:p>
          <a:p>
            <a:r>
              <a:rPr lang="fa-IR" sz="4000" dirty="0">
                <a:solidFill>
                  <a:srgbClr val="FF0000"/>
                </a:solidFill>
                <a:cs typeface="B Titr" panose="00000700000000000000" pitchFamily="2" charset="-78"/>
              </a:rPr>
              <a:t>مواد و وسایل آموزشی</a:t>
            </a:r>
            <a:r>
              <a:rPr lang="fa-IR" sz="4000" dirty="0" smtClean="0">
                <a:solidFill>
                  <a:srgbClr val="FF0000"/>
                </a:solidFill>
                <a:cs typeface="B Titr" panose="00000700000000000000" pitchFamily="2" charset="-78"/>
              </a:rPr>
              <a:t>:</a:t>
            </a:r>
          </a:p>
          <a:p>
            <a:r>
              <a:rPr lang="fa-IR" sz="4000" dirty="0" smtClean="0">
                <a:solidFill>
                  <a:srgbClr val="FF0000"/>
                </a:solidFill>
                <a:cs typeface="B Titr" panose="00000700000000000000" pitchFamily="2" charset="-78"/>
              </a:rPr>
              <a:t> </a:t>
            </a:r>
            <a:r>
              <a:rPr lang="fa-IR" sz="3200" dirty="0"/>
              <a:t>تخم مرغ </a:t>
            </a:r>
            <a:r>
              <a:rPr lang="fa-IR" sz="3200" dirty="0" smtClean="0"/>
              <a:t>آب پز </a:t>
            </a:r>
            <a:r>
              <a:rPr lang="fa-IR" sz="3200" dirty="0"/>
              <a:t>با پوست، چند قطعه چوب خشک و تر </a:t>
            </a:r>
            <a:r>
              <a:rPr lang="fa-IR" sz="3200" dirty="0" smtClean="0"/>
              <a:t>(هریک </a:t>
            </a:r>
            <a:r>
              <a:rPr lang="fa-IR" sz="3200" dirty="0"/>
              <a:t>حدود 40 سانتی </a:t>
            </a:r>
            <a:r>
              <a:rPr lang="fa-IR" sz="3200" dirty="0" smtClean="0"/>
              <a:t>متر)،</a:t>
            </a:r>
            <a:r>
              <a:rPr lang="fa-IR" sz="3200" dirty="0"/>
              <a:t>چاقو،</a:t>
            </a:r>
          </a:p>
          <a:p>
            <a:r>
              <a:rPr lang="fa-IR" sz="3200" dirty="0"/>
              <a:t>خاک رس،آمونیم دی کرومات،کبریت،جوش شیرین، سرکه ، لیوان</a:t>
            </a:r>
            <a:endParaRPr lang="fa-IR" sz="3200" dirty="0">
              <a:solidFill>
                <a:srgbClr val="00B050"/>
              </a:solidFill>
            </a:endParaRPr>
          </a:p>
        </p:txBody>
      </p:sp>
      <p:pic>
        <p:nvPicPr>
          <p:cNvPr id="9" name="Picture 8"/>
          <p:cNvPicPr>
            <a:picLocks noChangeAspect="1"/>
          </p:cNvPicPr>
          <p:nvPr/>
        </p:nvPicPr>
        <p:blipFill>
          <a:blip r:embed="rId2"/>
          <a:stretch>
            <a:fillRect/>
          </a:stretch>
        </p:blipFill>
        <p:spPr>
          <a:xfrm>
            <a:off x="534466" y="4497681"/>
            <a:ext cx="2042337" cy="548688"/>
          </a:xfrm>
          <a:prstGeom prst="rect">
            <a:avLst/>
          </a:prstGeom>
        </p:spPr>
      </p:pic>
    </p:spTree>
    <p:extLst>
      <p:ext uri="{BB962C8B-B14F-4D97-AF65-F5344CB8AC3E}">
        <p14:creationId xmlns:p14="http://schemas.microsoft.com/office/powerpoint/2010/main" val="310443836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500">
        <p15:prstTrans prst="drape" invX="1"/>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8789" y="262616"/>
            <a:ext cx="11436521" cy="1200329"/>
          </a:xfrm>
          <a:prstGeom prst="rect">
            <a:avLst/>
          </a:prstGeom>
          <a:noFill/>
        </p:spPr>
        <p:txBody>
          <a:bodyPr wrap="square" rtlCol="1">
            <a:spAutoFit/>
          </a:bodyPr>
          <a:lstStyle/>
          <a:p>
            <a:r>
              <a:rPr lang="fa-IR" sz="4000" dirty="0" smtClean="0">
                <a:solidFill>
                  <a:srgbClr val="FF0000"/>
                </a:solidFill>
                <a:cs typeface="B Titr" panose="00000700000000000000" pitchFamily="2" charset="-78"/>
              </a:rPr>
              <a:t>نقشه مفهومی درس:</a:t>
            </a:r>
            <a:endParaRPr lang="fa-IR" sz="4000" dirty="0">
              <a:solidFill>
                <a:srgbClr val="FF0000"/>
              </a:solidFill>
              <a:cs typeface="B Titr" panose="00000700000000000000" pitchFamily="2" charset="-78"/>
            </a:endParaRPr>
          </a:p>
          <a:p>
            <a:r>
              <a:rPr lang="fa-IR" sz="3200" b="1" dirty="0" smtClean="0">
                <a:solidFill>
                  <a:srgbClr val="00B050"/>
                </a:solidFill>
              </a:rPr>
              <a:t> </a:t>
            </a:r>
            <a:endParaRPr lang="fa-IR" sz="3200" dirty="0">
              <a:solidFill>
                <a:srgbClr val="00B050"/>
              </a:solidFill>
            </a:endParaRPr>
          </a:p>
        </p:txBody>
      </p:sp>
      <p:pic>
        <p:nvPicPr>
          <p:cNvPr id="9" name="Picture 8"/>
          <p:cNvPicPr>
            <a:picLocks noChangeAspect="1"/>
          </p:cNvPicPr>
          <p:nvPr/>
        </p:nvPicPr>
        <p:blipFill>
          <a:blip r:embed="rId2"/>
          <a:stretch>
            <a:fillRect/>
          </a:stretch>
        </p:blipFill>
        <p:spPr>
          <a:xfrm>
            <a:off x="534466" y="4497681"/>
            <a:ext cx="2042337" cy="548688"/>
          </a:xfrm>
          <a:prstGeom prst="rect">
            <a:avLst/>
          </a:prstGeom>
        </p:spPr>
      </p:pic>
      <p:graphicFrame>
        <p:nvGraphicFramePr>
          <p:cNvPr id="3" name="Diagram 2"/>
          <p:cNvGraphicFramePr/>
          <p:nvPr>
            <p:extLst>
              <p:ext uri="{D42A27DB-BD31-4B8C-83A1-F6EECF244321}">
                <p14:modId xmlns:p14="http://schemas.microsoft.com/office/powerpoint/2010/main" val="3961997594"/>
              </p:ext>
            </p:extLst>
          </p:nvPr>
        </p:nvGraphicFramePr>
        <p:xfrm>
          <a:off x="244699" y="1068946"/>
          <a:ext cx="11526591" cy="506938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cxnSp>
        <p:nvCxnSpPr>
          <p:cNvPr id="8" name="Straight Connector 7"/>
          <p:cNvCxnSpPr/>
          <p:nvPr/>
        </p:nvCxnSpPr>
        <p:spPr>
          <a:xfrm>
            <a:off x="5164428" y="2884868"/>
            <a:ext cx="0" cy="553791"/>
          </a:xfrm>
          <a:prstGeom prst="line">
            <a:avLst/>
          </a:prstGeom>
        </p:spPr>
        <p:style>
          <a:lnRef idx="3">
            <a:schemeClr val="dk1"/>
          </a:lnRef>
          <a:fillRef idx="0">
            <a:schemeClr val="dk1"/>
          </a:fillRef>
          <a:effectRef idx="2">
            <a:schemeClr val="dk1"/>
          </a:effectRef>
          <a:fontRef idx="minor">
            <a:schemeClr val="tx1"/>
          </a:fontRef>
        </p:style>
      </p:cxnSp>
      <p:cxnSp>
        <p:nvCxnSpPr>
          <p:cNvPr id="11" name="Straight Connector 10"/>
          <p:cNvCxnSpPr/>
          <p:nvPr/>
        </p:nvCxnSpPr>
        <p:spPr>
          <a:xfrm flipH="1">
            <a:off x="4198513" y="3438659"/>
            <a:ext cx="965915" cy="0"/>
          </a:xfrm>
          <a:prstGeom prst="line">
            <a:avLst/>
          </a:prstGeom>
        </p:spPr>
        <p:style>
          <a:lnRef idx="1">
            <a:schemeClr val="dk1"/>
          </a:lnRef>
          <a:fillRef idx="0">
            <a:schemeClr val="dk1"/>
          </a:fillRef>
          <a:effectRef idx="0">
            <a:schemeClr val="dk1"/>
          </a:effectRef>
          <a:fontRef idx="minor">
            <a:schemeClr val="tx1"/>
          </a:fontRef>
        </p:style>
      </p:cxnSp>
      <p:cxnSp>
        <p:nvCxnSpPr>
          <p:cNvPr id="13" name="Straight Connector 12"/>
          <p:cNvCxnSpPr/>
          <p:nvPr/>
        </p:nvCxnSpPr>
        <p:spPr>
          <a:xfrm>
            <a:off x="5164428" y="3438659"/>
            <a:ext cx="862885" cy="0"/>
          </a:xfrm>
          <a:prstGeom prst="line">
            <a:avLst/>
          </a:prstGeom>
        </p:spPr>
        <p:style>
          <a:lnRef idx="1">
            <a:schemeClr val="dk1"/>
          </a:lnRef>
          <a:fillRef idx="0">
            <a:schemeClr val="dk1"/>
          </a:fillRef>
          <a:effectRef idx="0">
            <a:schemeClr val="dk1"/>
          </a:effectRef>
          <a:fontRef idx="minor">
            <a:schemeClr val="tx1"/>
          </a:fontRef>
        </p:style>
      </p:cxnSp>
      <p:cxnSp>
        <p:nvCxnSpPr>
          <p:cNvPr id="15" name="Straight Connector 14"/>
          <p:cNvCxnSpPr/>
          <p:nvPr/>
        </p:nvCxnSpPr>
        <p:spPr>
          <a:xfrm>
            <a:off x="2794715" y="4224270"/>
            <a:ext cx="12879" cy="273411"/>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H="1">
            <a:off x="1030310" y="4497681"/>
            <a:ext cx="173864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3361386" y="4497681"/>
            <a:ext cx="0" cy="396291"/>
          </a:xfrm>
          <a:prstGeom prst="line">
            <a:avLst/>
          </a:prstGeom>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2176530" y="4497681"/>
            <a:ext cx="0" cy="344775"/>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a:off x="1030310" y="4497681"/>
            <a:ext cx="0" cy="254623"/>
          </a:xfrm>
          <a:prstGeom prst="line">
            <a:avLst/>
          </a:prstGeom>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a:off x="7006107" y="4224270"/>
            <a:ext cx="0" cy="273411"/>
          </a:xfrm>
          <a:prstGeom prst="line">
            <a:avLst/>
          </a:prstGeom>
        </p:spPr>
        <p:style>
          <a:lnRef idx="1">
            <a:schemeClr val="dk1"/>
          </a:lnRef>
          <a:fillRef idx="0">
            <a:schemeClr val="dk1"/>
          </a:fillRef>
          <a:effectRef idx="0">
            <a:schemeClr val="dk1"/>
          </a:effectRef>
          <a:fontRef idx="minor">
            <a:schemeClr val="tx1"/>
          </a:fontRef>
        </p:style>
      </p:cxnSp>
      <p:cxnSp>
        <p:nvCxnSpPr>
          <p:cNvPr id="31" name="Straight Connector 30"/>
          <p:cNvCxnSpPr/>
          <p:nvPr/>
        </p:nvCxnSpPr>
        <p:spPr>
          <a:xfrm flipH="1">
            <a:off x="6027313" y="4497681"/>
            <a:ext cx="927279"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027313" y="4497681"/>
            <a:ext cx="0" cy="254623"/>
          </a:xfrm>
          <a:prstGeom prst="line">
            <a:avLst/>
          </a:prstGeom>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7006107" y="4497681"/>
            <a:ext cx="837127"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a:off x="7830355" y="4497681"/>
            <a:ext cx="12879" cy="254623"/>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a:off x="2807594" y="4497681"/>
            <a:ext cx="55379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1" name="Elbow Connector 40"/>
          <p:cNvCxnSpPr/>
          <p:nvPr/>
        </p:nvCxnSpPr>
        <p:spPr>
          <a:xfrm>
            <a:off x="8319752" y="5046369"/>
            <a:ext cx="914400" cy="914400"/>
          </a:xfrm>
          <a:prstGeom prst="bentConnector3">
            <a:avLst/>
          </a:prstGeom>
        </p:spPr>
        <p:style>
          <a:lnRef idx="1">
            <a:schemeClr val="accent1"/>
          </a:lnRef>
          <a:fillRef idx="0">
            <a:schemeClr val="accent1"/>
          </a:fillRef>
          <a:effectRef idx="0">
            <a:schemeClr val="accent1"/>
          </a:effectRef>
          <a:fontRef idx="minor">
            <a:schemeClr val="tx1"/>
          </a:fontRef>
        </p:style>
      </p:cxnSp>
      <p:cxnSp>
        <p:nvCxnSpPr>
          <p:cNvPr id="43" name="Elbow Connector 42"/>
          <p:cNvCxnSpPr/>
          <p:nvPr/>
        </p:nvCxnSpPr>
        <p:spPr>
          <a:xfrm>
            <a:off x="9051701" y="2981459"/>
            <a:ext cx="914400" cy="914400"/>
          </a:xfrm>
          <a:prstGeom prst="bentConnector3">
            <a:avLst>
              <a:gd name="adj1" fmla="val -27465"/>
            </a:avLst>
          </a:prstGeom>
        </p:spPr>
        <p:style>
          <a:lnRef idx="1">
            <a:schemeClr val="accent1"/>
          </a:lnRef>
          <a:fillRef idx="0">
            <a:schemeClr val="accent1"/>
          </a:fillRef>
          <a:effectRef idx="0">
            <a:schemeClr val="accent1"/>
          </a:effectRef>
          <a:fontRef idx="minor">
            <a:schemeClr val="tx1"/>
          </a:fontRef>
        </p:style>
      </p:cxnSp>
      <p:cxnSp>
        <p:nvCxnSpPr>
          <p:cNvPr id="45" name="Elbow Connector 44"/>
          <p:cNvCxnSpPr/>
          <p:nvPr/>
        </p:nvCxnSpPr>
        <p:spPr>
          <a:xfrm>
            <a:off x="9051701" y="4466823"/>
            <a:ext cx="914400" cy="914400"/>
          </a:xfrm>
          <a:prstGeom prst="bentConnector3">
            <a:avLst>
              <a:gd name="adj1" fmla="val -27465"/>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2610168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500">
        <p15:prstTrans prst="drape" invX="1"/>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8789" y="262616"/>
            <a:ext cx="11436521" cy="2185214"/>
          </a:xfrm>
          <a:prstGeom prst="rect">
            <a:avLst/>
          </a:prstGeom>
          <a:noFill/>
        </p:spPr>
        <p:txBody>
          <a:bodyPr wrap="square" rtlCol="1">
            <a:spAutoFit/>
          </a:bodyPr>
          <a:lstStyle/>
          <a:p>
            <a:r>
              <a:rPr lang="fa-IR" sz="4000" dirty="0" smtClean="0">
                <a:solidFill>
                  <a:srgbClr val="FF0000"/>
                </a:solidFill>
                <a:cs typeface="B Titr" panose="00000700000000000000" pitchFamily="2" charset="-78"/>
              </a:rPr>
              <a:t>دانستنی های معلم:</a:t>
            </a:r>
            <a:endParaRPr lang="fa-IR" sz="4000" dirty="0">
              <a:solidFill>
                <a:srgbClr val="FF0000"/>
              </a:solidFill>
              <a:cs typeface="B Titr" panose="00000700000000000000" pitchFamily="2" charset="-78"/>
            </a:endParaRPr>
          </a:p>
          <a:p>
            <a:r>
              <a:rPr lang="fa-IR" sz="3200" b="1" dirty="0" smtClean="0">
                <a:solidFill>
                  <a:srgbClr val="00B050"/>
                </a:solidFill>
              </a:rPr>
              <a:t> </a:t>
            </a:r>
            <a:r>
              <a:rPr lang="fa-IR" sz="3200" dirty="0"/>
              <a:t>زمین لرزه، لرزش زمین است که بر اثر </a:t>
            </a:r>
            <a:r>
              <a:rPr lang="fa-IR" sz="3200" dirty="0" smtClean="0"/>
              <a:t>رهاشدن </a:t>
            </a:r>
            <a:r>
              <a:rPr lang="fa-IR" sz="3200" dirty="0"/>
              <a:t>سریع انرژی رخ </a:t>
            </a:r>
            <a:r>
              <a:rPr lang="fa-IR" sz="3200" dirty="0" smtClean="0"/>
              <a:t>می دهد.        </a:t>
            </a:r>
            <a:r>
              <a:rPr lang="fa-IR" sz="3200" dirty="0">
                <a:solidFill>
                  <a:srgbClr val="00B0F0"/>
                </a:solidFill>
              </a:rPr>
              <a:t>این انرژی مانند حرکت امواج آب ناشی از </a:t>
            </a:r>
            <a:r>
              <a:rPr lang="fa-IR" sz="3200" dirty="0" smtClean="0">
                <a:solidFill>
                  <a:srgbClr val="00B0F0"/>
                </a:solidFill>
              </a:rPr>
              <a:t>افتادن سنگ</a:t>
            </a:r>
            <a:r>
              <a:rPr lang="fa-IR" sz="3200" dirty="0">
                <a:solidFill>
                  <a:srgbClr val="00B0F0"/>
                </a:solidFill>
              </a:rPr>
              <a:t>، منتشر </a:t>
            </a:r>
            <a:r>
              <a:rPr lang="fa-IR" sz="3200" dirty="0" smtClean="0">
                <a:solidFill>
                  <a:srgbClr val="00B0F0"/>
                </a:solidFill>
              </a:rPr>
              <a:t>می شود</a:t>
            </a:r>
            <a:r>
              <a:rPr lang="fa-IR" sz="3200" dirty="0">
                <a:solidFill>
                  <a:srgbClr val="00B0F0"/>
                </a:solidFill>
              </a:rPr>
              <a:t>. </a:t>
            </a:r>
            <a:r>
              <a:rPr lang="fa-IR" sz="3200" dirty="0" smtClean="0"/>
              <a:t>( </a:t>
            </a:r>
            <a:r>
              <a:rPr lang="fa-IR" sz="3200" dirty="0"/>
              <a:t>شکل </a:t>
            </a:r>
            <a:r>
              <a:rPr lang="fa-IR" sz="3200" dirty="0" smtClean="0"/>
              <a:t>زیر)</a:t>
            </a:r>
          </a:p>
          <a:p>
            <a:r>
              <a:rPr lang="fa-IR" sz="3200" dirty="0">
                <a:solidFill>
                  <a:srgbClr val="C00000"/>
                </a:solidFill>
              </a:rPr>
              <a:t>علت آزاد شدن انرژی، شکستن ورق های سنگ کره می باشد.</a:t>
            </a:r>
            <a:endParaRPr lang="fa-IR" sz="3200" dirty="0">
              <a:solidFill>
                <a:srgbClr val="C00000"/>
              </a:solidFill>
              <a:cs typeface="2  Baran" panose="00000400000000000000" pitchFamily="2" charset="-78"/>
            </a:endParaRPr>
          </a:p>
        </p:txBody>
      </p:sp>
      <p:pic>
        <p:nvPicPr>
          <p:cNvPr id="9" name="Picture 8"/>
          <p:cNvPicPr>
            <a:picLocks noChangeAspect="1"/>
          </p:cNvPicPr>
          <p:nvPr/>
        </p:nvPicPr>
        <p:blipFill>
          <a:blip r:embed="rId2"/>
          <a:stretch>
            <a:fillRect/>
          </a:stretch>
        </p:blipFill>
        <p:spPr>
          <a:xfrm>
            <a:off x="534466" y="4497681"/>
            <a:ext cx="2042337" cy="548688"/>
          </a:xfrm>
          <a:prstGeom prst="rect">
            <a:avLst/>
          </a:prstGeom>
        </p:spPr>
      </p:pic>
      <p:pic>
        <p:nvPicPr>
          <p:cNvPr id="3" name="Picture 2"/>
          <p:cNvPicPr>
            <a:picLocks noChangeAspect="1"/>
          </p:cNvPicPr>
          <p:nvPr/>
        </p:nvPicPr>
        <p:blipFill>
          <a:blip r:embed="rId3"/>
          <a:stretch>
            <a:fillRect/>
          </a:stretch>
        </p:blipFill>
        <p:spPr>
          <a:xfrm>
            <a:off x="1970469" y="2930540"/>
            <a:ext cx="8590208" cy="3161167"/>
          </a:xfrm>
          <a:prstGeom prst="rect">
            <a:avLst/>
          </a:prstGeom>
        </p:spPr>
      </p:pic>
      <p:sp>
        <p:nvSpPr>
          <p:cNvPr id="4" name="Rectangle 3"/>
          <p:cNvSpPr/>
          <p:nvPr/>
        </p:nvSpPr>
        <p:spPr>
          <a:xfrm>
            <a:off x="3792755" y="6091707"/>
            <a:ext cx="3679212" cy="369332"/>
          </a:xfrm>
          <a:prstGeom prst="rect">
            <a:avLst/>
          </a:prstGeom>
        </p:spPr>
        <p:txBody>
          <a:bodyPr wrap="none">
            <a:spAutoFit/>
          </a:bodyPr>
          <a:lstStyle/>
          <a:p>
            <a:r>
              <a:rPr lang="fa-IR" b="1" dirty="0">
                <a:latin typeface="Amuzeh-New-Bold"/>
              </a:rPr>
              <a:t>چگونگی آزاد شدن انرژی از کانون زمین لرزه</a:t>
            </a:r>
            <a:endParaRPr lang="en-US" dirty="0"/>
          </a:p>
        </p:txBody>
      </p:sp>
    </p:spTree>
    <p:extLst>
      <p:ext uri="{BB962C8B-B14F-4D97-AF65-F5344CB8AC3E}">
        <p14:creationId xmlns:p14="http://schemas.microsoft.com/office/powerpoint/2010/main" val="153359010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500">
        <p15:prstTrans prst="drape" invX="1"/>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8789" y="262616"/>
            <a:ext cx="11436521" cy="3354765"/>
          </a:xfrm>
          <a:prstGeom prst="rect">
            <a:avLst/>
          </a:prstGeom>
          <a:noFill/>
        </p:spPr>
        <p:txBody>
          <a:bodyPr wrap="square" rtlCol="1">
            <a:spAutoFit/>
          </a:bodyPr>
          <a:lstStyle/>
          <a:p>
            <a:r>
              <a:rPr lang="fa-IR" sz="4000" dirty="0" smtClean="0">
                <a:solidFill>
                  <a:srgbClr val="FF0000"/>
                </a:solidFill>
                <a:cs typeface="B Titr" panose="00000700000000000000" pitchFamily="2" charset="-78"/>
              </a:rPr>
              <a:t>دانستنی های معلم:</a:t>
            </a:r>
            <a:endParaRPr lang="fa-IR" sz="4000" dirty="0">
              <a:solidFill>
                <a:srgbClr val="FF0000"/>
              </a:solidFill>
              <a:cs typeface="B Titr" panose="00000700000000000000" pitchFamily="2" charset="-78"/>
            </a:endParaRPr>
          </a:p>
          <a:p>
            <a:r>
              <a:rPr lang="fa-IR" sz="3200" b="1" dirty="0" smtClean="0">
                <a:solidFill>
                  <a:srgbClr val="00B050"/>
                </a:solidFill>
              </a:rPr>
              <a:t> </a:t>
            </a:r>
            <a:r>
              <a:rPr lang="fa-IR" sz="2800" b="1" dirty="0">
                <a:solidFill>
                  <a:srgbClr val="0070C0"/>
                </a:solidFill>
              </a:rPr>
              <a:t>کانون زمین لرزه: </a:t>
            </a:r>
            <a:r>
              <a:rPr lang="fa-IR" sz="2800" dirty="0"/>
              <a:t>به محل آزادشدن انرژی در عمق زمین، </a:t>
            </a:r>
            <a:r>
              <a:rPr lang="fa-IR" sz="2800" dirty="0" smtClean="0"/>
              <a:t>کانون( </a:t>
            </a:r>
            <a:r>
              <a:rPr lang="en-US" sz="2800" dirty="0" smtClean="0"/>
              <a:t>Focus </a:t>
            </a:r>
            <a:r>
              <a:rPr lang="fa-IR" sz="2800" dirty="0"/>
              <a:t>)</a:t>
            </a:r>
            <a:r>
              <a:rPr lang="fa-IR" sz="2800" dirty="0" smtClean="0"/>
              <a:t>گفته </a:t>
            </a:r>
            <a:r>
              <a:rPr lang="fa-IR" sz="2800" dirty="0"/>
              <a:t>م یشود. عمق کانونی زمین لرزه ها با </a:t>
            </a:r>
            <a:r>
              <a:rPr lang="fa-IR" sz="2800" dirty="0" smtClean="0"/>
              <a:t>یکدیگرمتفاوت </a:t>
            </a:r>
            <a:r>
              <a:rPr lang="fa-IR" sz="2800" dirty="0"/>
              <a:t>است. به طوری که از چند کیلومتر تا حدود 700 کیلومتر درون زمین متغیر است.زمین لرزه هایی که عمق کانونی آنها </a:t>
            </a:r>
            <a:r>
              <a:rPr lang="fa-IR" sz="2800" dirty="0" smtClean="0"/>
              <a:t>بیشتراست، تخریب کمتری دارند.</a:t>
            </a:r>
          </a:p>
          <a:p>
            <a:endParaRPr lang="fa-IR" sz="2800" dirty="0" smtClean="0"/>
          </a:p>
          <a:p>
            <a:r>
              <a:rPr lang="fa-IR" sz="2800" b="1" dirty="0" smtClean="0">
                <a:solidFill>
                  <a:srgbClr val="0070C0"/>
                </a:solidFill>
              </a:rPr>
              <a:t>مرکز </a:t>
            </a:r>
            <a:r>
              <a:rPr lang="fa-IR" sz="2800" b="1" dirty="0">
                <a:solidFill>
                  <a:srgbClr val="0070C0"/>
                </a:solidFill>
              </a:rPr>
              <a:t>سطحی </a:t>
            </a:r>
            <a:r>
              <a:rPr lang="fa-IR" sz="2800" b="1" dirty="0" smtClean="0">
                <a:solidFill>
                  <a:srgbClr val="0070C0"/>
                </a:solidFill>
              </a:rPr>
              <a:t>زمین لرزه</a:t>
            </a:r>
            <a:r>
              <a:rPr lang="fa-IR" sz="2800" b="1" dirty="0">
                <a:solidFill>
                  <a:srgbClr val="0070C0"/>
                </a:solidFill>
              </a:rPr>
              <a:t>: </a:t>
            </a:r>
            <a:r>
              <a:rPr lang="fa-IR" sz="2800" dirty="0"/>
              <a:t>به نقطه ای که مستقیماً در بالای کانون در سطح زمین واقع شده است، مرکز سطحی </a:t>
            </a:r>
            <a:r>
              <a:rPr lang="fa-IR" sz="2800" dirty="0" smtClean="0"/>
              <a:t>( </a:t>
            </a:r>
            <a:r>
              <a:rPr lang="en-US" sz="2800" dirty="0" smtClean="0"/>
              <a:t>Epicenter</a:t>
            </a:r>
            <a:r>
              <a:rPr lang="fa-IR" sz="2800" dirty="0" smtClean="0"/>
              <a:t> )زمین لرزه گفته می شود. </a:t>
            </a:r>
            <a:endParaRPr lang="fa-IR" sz="2800" dirty="0">
              <a:solidFill>
                <a:srgbClr val="0070C0"/>
              </a:solidFill>
              <a:cs typeface="2  Baran" panose="00000400000000000000" pitchFamily="2" charset="-78"/>
            </a:endParaRPr>
          </a:p>
        </p:txBody>
      </p:sp>
      <p:pic>
        <p:nvPicPr>
          <p:cNvPr id="9" name="Picture 8"/>
          <p:cNvPicPr>
            <a:picLocks noChangeAspect="1"/>
          </p:cNvPicPr>
          <p:nvPr/>
        </p:nvPicPr>
        <p:blipFill>
          <a:blip r:embed="rId2"/>
          <a:stretch>
            <a:fillRect/>
          </a:stretch>
        </p:blipFill>
        <p:spPr>
          <a:xfrm>
            <a:off x="534466" y="4497681"/>
            <a:ext cx="2042337" cy="548688"/>
          </a:xfrm>
          <a:prstGeom prst="rect">
            <a:avLst/>
          </a:prstGeom>
        </p:spPr>
      </p:pic>
      <p:pic>
        <p:nvPicPr>
          <p:cNvPr id="3" name="Picture 2"/>
          <p:cNvPicPr>
            <a:picLocks noChangeAspect="1"/>
          </p:cNvPicPr>
          <p:nvPr/>
        </p:nvPicPr>
        <p:blipFill>
          <a:blip r:embed="rId3"/>
          <a:stretch>
            <a:fillRect/>
          </a:stretch>
        </p:blipFill>
        <p:spPr>
          <a:xfrm>
            <a:off x="2826954" y="3800983"/>
            <a:ext cx="6040190" cy="2159532"/>
          </a:xfrm>
          <a:prstGeom prst="rect">
            <a:avLst/>
          </a:prstGeom>
        </p:spPr>
      </p:pic>
      <p:sp>
        <p:nvSpPr>
          <p:cNvPr id="4" name="Rectangle 3"/>
          <p:cNvSpPr/>
          <p:nvPr/>
        </p:nvSpPr>
        <p:spPr>
          <a:xfrm>
            <a:off x="3966386" y="6144118"/>
            <a:ext cx="2816797" cy="369332"/>
          </a:xfrm>
          <a:prstGeom prst="rect">
            <a:avLst/>
          </a:prstGeom>
        </p:spPr>
        <p:txBody>
          <a:bodyPr wrap="none">
            <a:spAutoFit/>
          </a:bodyPr>
          <a:lstStyle/>
          <a:p>
            <a:r>
              <a:rPr lang="fa-IR" b="1" dirty="0">
                <a:latin typeface="Amuzeh-New-Bold"/>
              </a:rPr>
              <a:t>نحوه شکستن ورقه های سنگ کره</a:t>
            </a:r>
            <a:endParaRPr lang="en-US" dirty="0"/>
          </a:p>
        </p:txBody>
      </p:sp>
    </p:spTree>
    <p:extLst>
      <p:ext uri="{BB962C8B-B14F-4D97-AF65-F5344CB8AC3E}">
        <p14:creationId xmlns:p14="http://schemas.microsoft.com/office/powerpoint/2010/main" val="102353337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500">
        <p15:prstTrans prst="drape" invX="1"/>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8789" y="262616"/>
            <a:ext cx="11436521" cy="2923877"/>
          </a:xfrm>
          <a:prstGeom prst="rect">
            <a:avLst/>
          </a:prstGeom>
          <a:noFill/>
        </p:spPr>
        <p:txBody>
          <a:bodyPr wrap="square" rtlCol="1">
            <a:spAutoFit/>
          </a:bodyPr>
          <a:lstStyle/>
          <a:p>
            <a:r>
              <a:rPr lang="fa-IR" sz="4000" dirty="0" smtClean="0">
                <a:solidFill>
                  <a:srgbClr val="FF0000"/>
                </a:solidFill>
                <a:cs typeface="B Titr" panose="00000700000000000000" pitchFamily="2" charset="-78"/>
              </a:rPr>
              <a:t>دانستنی های معلم:</a:t>
            </a:r>
            <a:endParaRPr lang="fa-IR" sz="4000" dirty="0">
              <a:solidFill>
                <a:srgbClr val="FF0000"/>
              </a:solidFill>
              <a:cs typeface="B Titr" panose="00000700000000000000" pitchFamily="2" charset="-78"/>
            </a:endParaRPr>
          </a:p>
          <a:p>
            <a:r>
              <a:rPr lang="fa-IR" sz="3200" b="1" dirty="0" smtClean="0">
                <a:solidFill>
                  <a:srgbClr val="00B050"/>
                </a:solidFill>
              </a:rPr>
              <a:t> </a:t>
            </a:r>
            <a:r>
              <a:rPr lang="fa-IR" sz="2800" dirty="0"/>
              <a:t>برای بیان شدت و بزرگی زمین لرزه ها از دو مقیاس زیر استفاده می شود:</a:t>
            </a:r>
            <a:endParaRPr lang="fa-IR" sz="2800" dirty="0">
              <a:solidFill>
                <a:srgbClr val="0070C0"/>
              </a:solidFill>
              <a:cs typeface="2  Baran" panose="00000400000000000000" pitchFamily="2" charset="-78"/>
            </a:endParaRPr>
          </a:p>
          <a:p>
            <a:r>
              <a:rPr lang="fa-IR" sz="2800" b="1" dirty="0" smtClean="0"/>
              <a:t>الف) </a:t>
            </a:r>
            <a:r>
              <a:rPr lang="fa-IR" sz="2800" b="1" dirty="0"/>
              <a:t>مقیاس مرکالی: </a:t>
            </a:r>
            <a:r>
              <a:rPr lang="fa-IR" sz="2800" dirty="0"/>
              <a:t>این مقیاس براساس میزان </a:t>
            </a:r>
            <a:r>
              <a:rPr lang="fa-IR" sz="2800" dirty="0" smtClean="0"/>
              <a:t>خرابی های </a:t>
            </a:r>
            <a:r>
              <a:rPr lang="fa-IR" sz="2800" dirty="0"/>
              <a:t>ایجادشده تعیین </a:t>
            </a:r>
            <a:r>
              <a:rPr lang="fa-IR" sz="2800" dirty="0" smtClean="0"/>
              <a:t>می گردد.و </a:t>
            </a:r>
            <a:r>
              <a:rPr lang="fa-IR" sz="2800" dirty="0"/>
              <a:t>بین 1 تا 12 درجه بندی شده که </a:t>
            </a:r>
            <a:r>
              <a:rPr lang="fa-IR" sz="2800" dirty="0" smtClean="0"/>
              <a:t>بیانگرشدت </a:t>
            </a:r>
            <a:r>
              <a:rPr lang="fa-IR" sz="2800" dirty="0"/>
              <a:t>زمین لرزه است</a:t>
            </a:r>
            <a:r>
              <a:rPr lang="fa-IR" sz="2800" dirty="0" smtClean="0"/>
              <a:t>.</a:t>
            </a:r>
          </a:p>
          <a:p>
            <a:r>
              <a:rPr lang="fa-IR" sz="2800" b="1" dirty="0" smtClean="0"/>
              <a:t>ب) </a:t>
            </a:r>
            <a:r>
              <a:rPr lang="fa-IR" sz="2800" b="1" dirty="0"/>
              <a:t>مقیاس ریشتر: </a:t>
            </a:r>
            <a:r>
              <a:rPr lang="fa-IR" sz="2800" dirty="0"/>
              <a:t>این مقیاس براساس انرژی آزادشده تعیین می گردد و معمولاً بین 1 تا 10 درجه بندی می شود که </a:t>
            </a:r>
            <a:r>
              <a:rPr lang="fa-IR" sz="2800" dirty="0" smtClean="0"/>
              <a:t>بیانگربزرگی </a:t>
            </a:r>
            <a:r>
              <a:rPr lang="fa-IR" sz="2800" dirty="0"/>
              <a:t>زمین لرزه است.</a:t>
            </a:r>
            <a:endParaRPr lang="fa-IR" sz="2800" dirty="0">
              <a:solidFill>
                <a:srgbClr val="0070C0"/>
              </a:solidFill>
              <a:cs typeface="2  Baran" panose="00000400000000000000" pitchFamily="2" charset="-78"/>
            </a:endParaRPr>
          </a:p>
        </p:txBody>
      </p:sp>
      <p:pic>
        <p:nvPicPr>
          <p:cNvPr id="9" name="Picture 8"/>
          <p:cNvPicPr>
            <a:picLocks noChangeAspect="1"/>
          </p:cNvPicPr>
          <p:nvPr/>
        </p:nvPicPr>
        <p:blipFill>
          <a:blip r:embed="rId2"/>
          <a:stretch>
            <a:fillRect/>
          </a:stretch>
        </p:blipFill>
        <p:spPr>
          <a:xfrm>
            <a:off x="534466" y="4497681"/>
            <a:ext cx="2042337" cy="548688"/>
          </a:xfrm>
          <a:prstGeom prst="rect">
            <a:avLst/>
          </a:prstGeom>
        </p:spPr>
      </p:pic>
    </p:spTree>
    <p:extLst>
      <p:ext uri="{BB962C8B-B14F-4D97-AF65-F5344CB8AC3E}">
        <p14:creationId xmlns:p14="http://schemas.microsoft.com/office/powerpoint/2010/main" val="392803721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500">
        <p15:prstTrans prst="drape" invX="1"/>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p:cNvPicPr>
            <a:picLocks noChangeAspect="1"/>
          </p:cNvPicPr>
          <p:nvPr/>
        </p:nvPicPr>
        <p:blipFill>
          <a:blip r:embed="rId2"/>
          <a:stretch>
            <a:fillRect/>
          </a:stretch>
        </p:blipFill>
        <p:spPr>
          <a:xfrm>
            <a:off x="534466" y="4497681"/>
            <a:ext cx="2042337" cy="548688"/>
          </a:xfrm>
          <a:prstGeom prst="rect">
            <a:avLst/>
          </a:prstGeom>
        </p:spPr>
      </p:pic>
      <p:sp>
        <p:nvSpPr>
          <p:cNvPr id="4" name="TextBox 3"/>
          <p:cNvSpPr txBox="1"/>
          <p:nvPr/>
        </p:nvSpPr>
        <p:spPr>
          <a:xfrm>
            <a:off x="534466" y="386366"/>
            <a:ext cx="11270694" cy="1384995"/>
          </a:xfrm>
          <a:prstGeom prst="rect">
            <a:avLst/>
          </a:prstGeom>
          <a:noFill/>
        </p:spPr>
        <p:txBody>
          <a:bodyPr wrap="square" rtlCol="0">
            <a:spAutoFit/>
          </a:bodyPr>
          <a:lstStyle/>
          <a:p>
            <a:r>
              <a:rPr lang="fa-IR" sz="2800" dirty="0">
                <a:solidFill>
                  <a:srgbClr val="FF0000"/>
                </a:solidFill>
                <a:cs typeface="B Titr" panose="00000700000000000000" pitchFamily="2" charset="-78"/>
              </a:rPr>
              <a:t>دانستنی های معلم:</a:t>
            </a:r>
          </a:p>
          <a:p>
            <a:r>
              <a:rPr lang="fa-IR" sz="2000" b="1" dirty="0" smtClean="0">
                <a:solidFill>
                  <a:srgbClr val="00B050"/>
                </a:solidFill>
              </a:rPr>
              <a:t>                                           </a:t>
            </a:r>
            <a:r>
              <a:rPr lang="fa-IR" b="1" dirty="0" smtClean="0"/>
              <a:t>جدول </a:t>
            </a:r>
            <a:r>
              <a:rPr lang="fa-IR" b="1" dirty="0"/>
              <a:t>رده بندی شدت مرکالی (اصلا ح شده) </a:t>
            </a:r>
            <a:r>
              <a:rPr lang="en-US" b="1" dirty="0" smtClean="0"/>
              <a:t>MMI</a:t>
            </a:r>
            <a:endParaRPr lang="fa-IR" b="1" dirty="0" smtClean="0"/>
          </a:p>
          <a:p>
            <a:endParaRPr lang="fa-IR" b="1" dirty="0"/>
          </a:p>
          <a:p>
            <a:endParaRPr lang="en-US" dirty="0"/>
          </a:p>
        </p:txBody>
      </p:sp>
      <p:graphicFrame>
        <p:nvGraphicFramePr>
          <p:cNvPr id="3" name="Table 2"/>
          <p:cNvGraphicFramePr>
            <a:graphicFrameLocks noGrp="1"/>
          </p:cNvGraphicFramePr>
          <p:nvPr>
            <p:extLst>
              <p:ext uri="{D42A27DB-BD31-4B8C-83A1-F6EECF244321}">
                <p14:modId xmlns:p14="http://schemas.microsoft.com/office/powerpoint/2010/main" val="3645304465"/>
              </p:ext>
            </p:extLst>
          </p:nvPr>
        </p:nvGraphicFramePr>
        <p:xfrm>
          <a:off x="218941" y="1378038"/>
          <a:ext cx="11616744" cy="5088802"/>
        </p:xfrm>
        <a:graphic>
          <a:graphicData uri="http://schemas.openxmlformats.org/drawingml/2006/table">
            <a:tbl>
              <a:tblPr firstRow="1" bandRow="1">
                <a:tableStyleId>{5C22544A-7EE6-4342-B048-85BDC9FD1C3A}</a:tableStyleId>
              </a:tblPr>
              <a:tblGrid>
                <a:gridCol w="9438014"/>
                <a:gridCol w="1124385"/>
                <a:gridCol w="1054345"/>
              </a:tblGrid>
              <a:tr h="735308">
                <a:tc>
                  <a:txBody>
                    <a:bodyPr/>
                    <a:lstStyle/>
                    <a:p>
                      <a:pPr algn="ctr"/>
                      <a:r>
                        <a:rPr lang="fa-IR" dirty="0" smtClean="0"/>
                        <a:t>تاثیر</a:t>
                      </a:r>
                      <a:endParaRPr lang="en-US" dirty="0"/>
                    </a:p>
                  </a:txBody>
                  <a:tcPr/>
                </a:tc>
                <a:tc>
                  <a:txBody>
                    <a:bodyPr/>
                    <a:lstStyle/>
                    <a:p>
                      <a:pPr algn="ctr"/>
                      <a:r>
                        <a:rPr lang="fa-IR" dirty="0" smtClean="0"/>
                        <a:t>شدت (مرکالی)</a:t>
                      </a:r>
                      <a:endParaRPr lang="en-US" dirty="0"/>
                    </a:p>
                  </a:txBody>
                  <a:tcPr/>
                </a:tc>
                <a:tc>
                  <a:txBody>
                    <a:bodyPr/>
                    <a:lstStyle/>
                    <a:p>
                      <a:pPr algn="ctr"/>
                      <a:r>
                        <a:rPr lang="fa-IR" dirty="0" smtClean="0"/>
                        <a:t>بزرگی (ریشتر)</a:t>
                      </a:r>
                      <a:endParaRPr lang="en-US" dirty="0"/>
                    </a:p>
                  </a:txBody>
                  <a:tcPr/>
                </a:tc>
              </a:tr>
              <a:tr h="426012">
                <a:tc>
                  <a:txBody>
                    <a:bodyPr/>
                    <a:lstStyle/>
                    <a:p>
                      <a:r>
                        <a:rPr lang="fa-IR" sz="1600" b="0" i="0" u="none" strike="noStrike" kern="1200" baseline="0" dirty="0" smtClean="0">
                          <a:solidFill>
                            <a:schemeClr val="dk1"/>
                          </a:solidFill>
                          <a:latin typeface="+mn-lt"/>
                          <a:ea typeface="+mn-ea"/>
                          <a:cs typeface="+mn-cs"/>
                        </a:rPr>
                        <a:t>احساس نمی شود.</a:t>
                      </a:r>
                      <a:endParaRPr lang="en-US" sz="1600" dirty="0"/>
                    </a:p>
                  </a:txBody>
                  <a:tcPr/>
                </a:tc>
                <a:tc>
                  <a:txBody>
                    <a:bodyPr/>
                    <a:lstStyle/>
                    <a:p>
                      <a:r>
                        <a:rPr lang="en-US" dirty="0" smtClean="0"/>
                        <a:t>1</a:t>
                      </a:r>
                      <a:endParaRPr lang="en-US" dirty="0"/>
                    </a:p>
                  </a:txBody>
                  <a:tcPr/>
                </a:tc>
                <a:tc>
                  <a:txBody>
                    <a:bodyPr/>
                    <a:lstStyle/>
                    <a:p>
                      <a:r>
                        <a:rPr lang="fa-IR" dirty="0" smtClean="0"/>
                        <a:t>1</a:t>
                      </a:r>
                      <a:endParaRPr lang="en-US" dirty="0"/>
                    </a:p>
                  </a:txBody>
                  <a:tcPr/>
                </a:tc>
              </a:tr>
              <a:tr h="426012">
                <a:tc>
                  <a:txBody>
                    <a:bodyPr/>
                    <a:lstStyle/>
                    <a:p>
                      <a:pPr marL="0" algn="r" defTabSz="914400" rtl="1" eaLnBrk="1" latinLnBrk="0" hangingPunct="1"/>
                      <a:r>
                        <a:rPr lang="fa-IR" sz="1600" b="0" i="0" u="none" strike="noStrike" kern="1200" baseline="0" dirty="0" smtClean="0">
                          <a:solidFill>
                            <a:schemeClr val="dk1"/>
                          </a:solidFill>
                          <a:latin typeface="+mn-lt"/>
                          <a:ea typeface="+mn-ea"/>
                          <a:cs typeface="+mn-cs"/>
                        </a:rPr>
                        <a:t>توسط شخص در حال استراحت یا در طبقات بالای ساختمان احساس می شود.</a:t>
                      </a:r>
                      <a:endParaRPr lang="en-US" sz="1600" b="0" i="0" u="none" strike="noStrike" kern="1200" baseline="0" dirty="0">
                        <a:solidFill>
                          <a:schemeClr val="dk1"/>
                        </a:solidFill>
                        <a:latin typeface="+mn-lt"/>
                        <a:ea typeface="+mn-ea"/>
                        <a:cs typeface="+mn-cs"/>
                      </a:endParaRPr>
                    </a:p>
                  </a:txBody>
                  <a:tcPr/>
                </a:tc>
                <a:tc>
                  <a:txBody>
                    <a:bodyPr/>
                    <a:lstStyle/>
                    <a:p>
                      <a:r>
                        <a:rPr lang="en-US" dirty="0" smtClean="0"/>
                        <a:t>2</a:t>
                      </a:r>
                      <a:endParaRPr lang="en-US" dirty="0"/>
                    </a:p>
                  </a:txBody>
                  <a:tcPr/>
                </a:tc>
                <a:tc>
                  <a:txBody>
                    <a:bodyPr/>
                    <a:lstStyle/>
                    <a:p>
                      <a:r>
                        <a:rPr lang="fa-IR" dirty="0" smtClean="0"/>
                        <a:t>2</a:t>
                      </a:r>
                      <a:endParaRPr lang="en-US" dirty="0"/>
                    </a:p>
                  </a:txBody>
                  <a:tcPr/>
                </a:tc>
              </a:tr>
              <a:tr h="665279">
                <a:tc>
                  <a:txBody>
                    <a:bodyPr/>
                    <a:lstStyle/>
                    <a:p>
                      <a:pPr marL="0" algn="r" defTabSz="914400" rtl="1" eaLnBrk="1" latinLnBrk="0" hangingPunct="1"/>
                      <a:r>
                        <a:rPr lang="fa-IR" sz="1600" b="0" i="0" u="none" strike="noStrike" kern="1200" baseline="0" dirty="0" smtClean="0">
                          <a:solidFill>
                            <a:schemeClr val="dk1"/>
                          </a:solidFill>
                          <a:latin typeface="+mn-lt"/>
                          <a:ea typeface="+mn-ea"/>
                          <a:cs typeface="+mn-cs"/>
                        </a:rPr>
                        <a:t>در داخل ساختمان احساس می شود .اشیای آویزان تکان می خورند و ارتعاشی مثل گذر کامیون های سبک دارند .مدت لرزش قابل برآورد است .ممکن است زلزله به حساب نیاید</a:t>
                      </a:r>
                      <a:endParaRPr lang="en-US" sz="1600" b="0" i="0" u="none" strike="noStrike" kern="1200" baseline="0" dirty="0">
                        <a:solidFill>
                          <a:schemeClr val="dk1"/>
                        </a:solidFill>
                        <a:latin typeface="+mn-lt"/>
                        <a:ea typeface="+mn-ea"/>
                        <a:cs typeface="+mn-cs"/>
                      </a:endParaRPr>
                    </a:p>
                  </a:txBody>
                  <a:tcPr/>
                </a:tc>
                <a:tc>
                  <a:txBody>
                    <a:bodyPr/>
                    <a:lstStyle/>
                    <a:p>
                      <a:r>
                        <a:rPr lang="en-US" dirty="0" smtClean="0"/>
                        <a:t>3</a:t>
                      </a:r>
                      <a:endParaRPr lang="en-US" dirty="0"/>
                    </a:p>
                  </a:txBody>
                  <a:tcPr/>
                </a:tc>
                <a:tc>
                  <a:txBody>
                    <a:bodyPr/>
                    <a:lstStyle/>
                    <a:p>
                      <a:r>
                        <a:rPr lang="fa-IR" dirty="0" smtClean="0"/>
                        <a:t>3</a:t>
                      </a:r>
                      <a:endParaRPr lang="en-US" dirty="0"/>
                    </a:p>
                  </a:txBody>
                  <a:tcPr/>
                </a:tc>
              </a:tr>
              <a:tr h="945397">
                <a:tc>
                  <a:txBody>
                    <a:bodyPr/>
                    <a:lstStyle/>
                    <a:p>
                      <a:pPr marL="0" algn="r" defTabSz="914400" rtl="1" eaLnBrk="1" latinLnBrk="0" hangingPunct="1"/>
                      <a:r>
                        <a:rPr lang="fa-IR" sz="1600" b="0" i="0" u="none" strike="noStrike" kern="1200" baseline="0" dirty="0" smtClean="0">
                          <a:solidFill>
                            <a:schemeClr val="dk1"/>
                          </a:solidFill>
                          <a:latin typeface="+mn-lt"/>
                          <a:ea typeface="+mn-ea"/>
                          <a:cs typeface="+mn-cs"/>
                        </a:rPr>
                        <a:t>اشیای آویزان تاب می خورند .ارتعاشی مثل گذر کامیون های سنگین یا احساس ضربتی مثل برخورد یک توپ سنگین به دیواردارد .ماشین های پارک شده تکان می خورند .پنجره ها ،بشقاب ها و درها به صدا درمی آیند .شیشه ها به صدا درمی آیند .ظروف سفالی به هم می خورند .در حد فوقانی </a:t>
                      </a:r>
                      <a:r>
                        <a:rPr lang="en-US" sz="1600" b="0" i="0" u="none" strike="noStrike" kern="1200" baseline="0" dirty="0" smtClean="0">
                          <a:solidFill>
                            <a:schemeClr val="dk1"/>
                          </a:solidFill>
                          <a:latin typeface="+mn-lt"/>
                          <a:ea typeface="+mn-ea"/>
                          <a:cs typeface="+mn-cs"/>
                        </a:rPr>
                        <a:t>IV </a:t>
                      </a:r>
                      <a:r>
                        <a:rPr lang="fa-IR" sz="1600" b="0" i="0" u="none" strike="noStrike" kern="1200" baseline="0" dirty="0" smtClean="0">
                          <a:solidFill>
                            <a:schemeClr val="dk1"/>
                          </a:solidFill>
                          <a:latin typeface="+mn-lt"/>
                          <a:ea typeface="+mn-ea"/>
                          <a:cs typeface="+mn-cs"/>
                        </a:rPr>
                        <a:t>دیوارهای چوبی و قاب ها ترک برمی دارند.</a:t>
                      </a:r>
                      <a:endParaRPr lang="en-US" sz="1600" b="0" i="0" u="none" strike="noStrike" kern="1200" baseline="0" dirty="0">
                        <a:solidFill>
                          <a:schemeClr val="dk1"/>
                        </a:solidFill>
                        <a:latin typeface="+mn-lt"/>
                        <a:ea typeface="+mn-ea"/>
                        <a:cs typeface="+mn-cs"/>
                      </a:endParaRPr>
                    </a:p>
                  </a:txBody>
                  <a:tcPr/>
                </a:tc>
                <a:tc>
                  <a:txBody>
                    <a:bodyPr/>
                    <a:lstStyle/>
                    <a:p>
                      <a:r>
                        <a:rPr lang="en-US" dirty="0" smtClean="0"/>
                        <a:t>4</a:t>
                      </a:r>
                      <a:endParaRPr lang="en-US" dirty="0"/>
                    </a:p>
                  </a:txBody>
                  <a:tcPr/>
                </a:tc>
                <a:tc>
                  <a:txBody>
                    <a:bodyPr/>
                    <a:lstStyle/>
                    <a:p>
                      <a:r>
                        <a:rPr lang="fa-IR" dirty="0" smtClean="0"/>
                        <a:t>4</a:t>
                      </a:r>
                      <a:endParaRPr lang="en-US" dirty="0"/>
                    </a:p>
                  </a:txBody>
                  <a:tcPr/>
                </a:tc>
              </a:tr>
              <a:tr h="945397">
                <a:tc>
                  <a:txBody>
                    <a:bodyPr/>
                    <a:lstStyle/>
                    <a:p>
                      <a:r>
                        <a:rPr lang="fa-IR" sz="1600" b="0" i="0" u="none" strike="noStrike" kern="1200" baseline="0" dirty="0" smtClean="0">
                          <a:solidFill>
                            <a:schemeClr val="dk1"/>
                          </a:solidFill>
                          <a:latin typeface="+mn-lt"/>
                          <a:ea typeface="+mn-ea"/>
                          <a:cs typeface="+mn-cs"/>
                        </a:rPr>
                        <a:t>در خارج ساختمان احساس م یشود. جهت آن قابل برآورد است. افراد از خواب بیدار م یشوند. مایعات به حرکت در م یآیند و برخی از آنها به خارج ظرف خود می ریزند. اشیای ناپایدار کوچک جابه جا یا واژگون میشوند. درها تکان میخورند و باز و بسته میشوند.ساعت های آونگی متوقف شده، به حرکت آمده یا سرعتشان تغییر میکند.</a:t>
                      </a:r>
                      <a:endParaRPr lang="en-US" sz="1600" b="0" i="0" u="none" strike="noStrike" kern="1200" baseline="0" dirty="0">
                        <a:solidFill>
                          <a:schemeClr val="dk1"/>
                        </a:solidFill>
                        <a:latin typeface="+mn-lt"/>
                        <a:ea typeface="+mn-ea"/>
                        <a:cs typeface="+mn-cs"/>
                      </a:endParaRPr>
                    </a:p>
                  </a:txBody>
                  <a:tcPr/>
                </a:tc>
                <a:tc>
                  <a:txBody>
                    <a:bodyPr/>
                    <a:lstStyle/>
                    <a:p>
                      <a:r>
                        <a:rPr lang="en-US" dirty="0" smtClean="0"/>
                        <a:t>5</a:t>
                      </a:r>
                      <a:endParaRPr lang="en-US" dirty="0"/>
                    </a:p>
                  </a:txBody>
                  <a:tcPr/>
                </a:tc>
                <a:tc>
                  <a:txBody>
                    <a:bodyPr/>
                    <a:lstStyle/>
                    <a:p>
                      <a:r>
                        <a:rPr lang="fa-IR" dirty="0" smtClean="0"/>
                        <a:t>5</a:t>
                      </a:r>
                      <a:endParaRPr lang="en-US" dirty="0"/>
                    </a:p>
                  </a:txBody>
                  <a:tcPr/>
                </a:tc>
              </a:tr>
              <a:tr h="945397">
                <a:tc>
                  <a:txBody>
                    <a:bodyPr/>
                    <a:lstStyle/>
                    <a:p>
                      <a:r>
                        <a:rPr lang="fa-IR" sz="1600" b="0" i="0" u="none" strike="noStrike" kern="1200" baseline="0" dirty="0" smtClean="0">
                          <a:solidFill>
                            <a:schemeClr val="dk1"/>
                          </a:solidFill>
                          <a:latin typeface="+mn-lt"/>
                          <a:ea typeface="+mn-ea"/>
                          <a:cs typeface="+mn-cs"/>
                        </a:rPr>
                        <a:t>توسط همه احساس میشود. با وحشت از ساختمان ها خارج میشوند. به طور نامتعادل حرکت میکنند. پنجر هها، بشقاب ها و ظروف شیشه ای می شکنند. اشیاء، کتاب ها و چیزهای دیگر از قفسه ها به خارج میریزند. عکس ها از دیوارها فرومی افتند. مبل ها جابه جا شده یا واژگون میشوند. زنگ های کوچک کلیساها و مدارس به صدا در میآیند. درختان و بوته ها تکان میخورند.</a:t>
                      </a:r>
                      <a:endParaRPr lang="en-US" sz="1600" b="0" i="0" u="none" strike="noStrike" kern="1200" baseline="0" dirty="0">
                        <a:solidFill>
                          <a:schemeClr val="dk1"/>
                        </a:solidFill>
                        <a:latin typeface="+mn-lt"/>
                        <a:ea typeface="+mn-ea"/>
                        <a:cs typeface="+mn-cs"/>
                      </a:endParaRPr>
                    </a:p>
                  </a:txBody>
                  <a:tcPr/>
                </a:tc>
                <a:tc>
                  <a:txBody>
                    <a:bodyPr/>
                    <a:lstStyle/>
                    <a:p>
                      <a:r>
                        <a:rPr lang="en-US" dirty="0" smtClean="0"/>
                        <a:t>6</a:t>
                      </a:r>
                      <a:endParaRPr lang="en-US" dirty="0"/>
                    </a:p>
                  </a:txBody>
                  <a:tcPr/>
                </a:tc>
                <a:tc>
                  <a:txBody>
                    <a:bodyPr/>
                    <a:lstStyle/>
                    <a:p>
                      <a:r>
                        <a:rPr lang="fa-IR" dirty="0" smtClean="0"/>
                        <a:t>5</a:t>
                      </a:r>
                      <a:endParaRPr lang="en-US" dirty="0"/>
                    </a:p>
                  </a:txBody>
                  <a:tcPr/>
                </a:tc>
              </a:tr>
            </a:tbl>
          </a:graphicData>
        </a:graphic>
      </p:graphicFrame>
    </p:spTree>
    <p:extLst>
      <p:ext uri="{BB962C8B-B14F-4D97-AF65-F5344CB8AC3E}">
        <p14:creationId xmlns:p14="http://schemas.microsoft.com/office/powerpoint/2010/main" val="66520500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500">
        <p15:prstTrans prst="drape" invX="1"/>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p:cNvPicPr>
            <a:picLocks noChangeAspect="1"/>
          </p:cNvPicPr>
          <p:nvPr/>
        </p:nvPicPr>
        <p:blipFill>
          <a:blip r:embed="rId2"/>
          <a:stretch>
            <a:fillRect/>
          </a:stretch>
        </p:blipFill>
        <p:spPr>
          <a:xfrm>
            <a:off x="534466" y="4497681"/>
            <a:ext cx="2042337" cy="548688"/>
          </a:xfrm>
          <a:prstGeom prst="rect">
            <a:avLst/>
          </a:prstGeom>
        </p:spPr>
      </p:pic>
      <p:sp>
        <p:nvSpPr>
          <p:cNvPr id="4" name="TextBox 3"/>
          <p:cNvSpPr txBox="1"/>
          <p:nvPr/>
        </p:nvSpPr>
        <p:spPr>
          <a:xfrm>
            <a:off x="534466" y="154546"/>
            <a:ext cx="11270694" cy="1384995"/>
          </a:xfrm>
          <a:prstGeom prst="rect">
            <a:avLst/>
          </a:prstGeom>
          <a:noFill/>
        </p:spPr>
        <p:txBody>
          <a:bodyPr wrap="square" rtlCol="0">
            <a:spAutoFit/>
          </a:bodyPr>
          <a:lstStyle/>
          <a:p>
            <a:r>
              <a:rPr lang="fa-IR" sz="2800" dirty="0">
                <a:solidFill>
                  <a:srgbClr val="FF0000"/>
                </a:solidFill>
                <a:cs typeface="B Titr" panose="00000700000000000000" pitchFamily="2" charset="-78"/>
              </a:rPr>
              <a:t>دانستنی های معلم:</a:t>
            </a:r>
          </a:p>
          <a:p>
            <a:r>
              <a:rPr lang="fa-IR" sz="2000" b="1" dirty="0" smtClean="0">
                <a:solidFill>
                  <a:srgbClr val="00B050"/>
                </a:solidFill>
              </a:rPr>
              <a:t>                                           </a:t>
            </a:r>
            <a:r>
              <a:rPr lang="fa-IR" b="1" dirty="0" smtClean="0"/>
              <a:t>جدول </a:t>
            </a:r>
            <a:r>
              <a:rPr lang="fa-IR" b="1" dirty="0"/>
              <a:t>رده بندی شدت مرکالی (اصلا ح شده) </a:t>
            </a:r>
            <a:r>
              <a:rPr lang="en-US" b="1" dirty="0" smtClean="0"/>
              <a:t>MMI</a:t>
            </a:r>
            <a:endParaRPr lang="fa-IR" b="1" dirty="0" smtClean="0"/>
          </a:p>
          <a:p>
            <a:endParaRPr lang="fa-IR" b="1" dirty="0"/>
          </a:p>
          <a:p>
            <a:endParaRPr lang="en-US" dirty="0"/>
          </a:p>
        </p:txBody>
      </p:sp>
      <p:graphicFrame>
        <p:nvGraphicFramePr>
          <p:cNvPr id="3" name="Table 2"/>
          <p:cNvGraphicFramePr>
            <a:graphicFrameLocks noGrp="1"/>
          </p:cNvGraphicFramePr>
          <p:nvPr>
            <p:extLst>
              <p:ext uri="{D42A27DB-BD31-4B8C-83A1-F6EECF244321}">
                <p14:modId xmlns:p14="http://schemas.microsoft.com/office/powerpoint/2010/main" val="4220081191"/>
              </p:ext>
            </p:extLst>
          </p:nvPr>
        </p:nvGraphicFramePr>
        <p:xfrm>
          <a:off x="218941" y="1030309"/>
          <a:ext cx="11616744" cy="5721432"/>
        </p:xfrm>
        <a:graphic>
          <a:graphicData uri="http://schemas.openxmlformats.org/drawingml/2006/table">
            <a:tbl>
              <a:tblPr firstRow="1" bandRow="1">
                <a:tableStyleId>{5C22544A-7EE6-4342-B048-85BDC9FD1C3A}</a:tableStyleId>
              </a:tblPr>
              <a:tblGrid>
                <a:gridCol w="9438014"/>
                <a:gridCol w="1124385"/>
                <a:gridCol w="1054345"/>
              </a:tblGrid>
              <a:tr h="722725">
                <a:tc>
                  <a:txBody>
                    <a:bodyPr/>
                    <a:lstStyle/>
                    <a:p>
                      <a:pPr algn="ctr"/>
                      <a:r>
                        <a:rPr lang="fa-IR" dirty="0" smtClean="0"/>
                        <a:t>تاثیر</a:t>
                      </a:r>
                      <a:endParaRPr lang="en-US" dirty="0"/>
                    </a:p>
                  </a:txBody>
                  <a:tcPr/>
                </a:tc>
                <a:tc>
                  <a:txBody>
                    <a:bodyPr/>
                    <a:lstStyle/>
                    <a:p>
                      <a:pPr algn="ctr"/>
                      <a:r>
                        <a:rPr lang="fa-IR" dirty="0" smtClean="0"/>
                        <a:t>شدت (مرکالی)</a:t>
                      </a:r>
                      <a:endParaRPr lang="en-US" dirty="0"/>
                    </a:p>
                  </a:txBody>
                  <a:tcPr/>
                </a:tc>
                <a:tc>
                  <a:txBody>
                    <a:bodyPr/>
                    <a:lstStyle/>
                    <a:p>
                      <a:pPr algn="ctr"/>
                      <a:r>
                        <a:rPr lang="fa-IR" dirty="0" smtClean="0"/>
                        <a:t>بزرگی (ریشتر)</a:t>
                      </a:r>
                      <a:endParaRPr lang="en-US" dirty="0"/>
                    </a:p>
                  </a:txBody>
                  <a:tcPr/>
                </a:tc>
              </a:tr>
              <a:tr h="1204542">
                <a:tc>
                  <a:txBody>
                    <a:bodyPr/>
                    <a:lstStyle/>
                    <a:p>
                      <a:r>
                        <a:rPr lang="fa-IR" sz="1600" b="0" i="0" u="none" strike="noStrike" kern="1200" baseline="0" dirty="0" smtClean="0">
                          <a:solidFill>
                            <a:schemeClr val="dk1"/>
                          </a:solidFill>
                          <a:latin typeface="+mn-lt"/>
                          <a:ea typeface="+mn-ea"/>
                          <a:cs typeface="+mn-cs"/>
                        </a:rPr>
                        <a:t>ایستادن مشکل میشود. توسط رانندگان وسایل نقلیه احساس میشود. اشیای آویزان شدیدا نوسان میکنند. مبل ها و وسایل چوبی میشکنند. دودکش های ضعیف در محل اتصالشان به سقف می شکنند. قطعات گچ، آجرهای سست، سنگ و کاشی سقوط میکنند،امواج آب در سطح حوض ها و آبگیرها گل آلود میشود. لغزش ها و حفرات کوچکی در سواحل شنی و ماس ها ایجاد میشود.زنگ های بزرگ کلیساها به صدا در میآیند. نهرهای آبیاری صدمه می بینند.</a:t>
                      </a:r>
                      <a:endParaRPr lang="en-US" sz="1600" b="0" i="0" u="none" strike="noStrike" kern="1200" baseline="0" dirty="0">
                        <a:solidFill>
                          <a:schemeClr val="dk1"/>
                        </a:solidFill>
                        <a:latin typeface="+mn-lt"/>
                        <a:ea typeface="+mn-ea"/>
                        <a:cs typeface="+mn-cs"/>
                      </a:endParaRPr>
                    </a:p>
                  </a:txBody>
                  <a:tcPr/>
                </a:tc>
                <a:tc>
                  <a:txBody>
                    <a:bodyPr/>
                    <a:lstStyle/>
                    <a:p>
                      <a:r>
                        <a:rPr lang="en-US" dirty="0" smtClean="0"/>
                        <a:t>7</a:t>
                      </a:r>
                      <a:endParaRPr lang="en-US" dirty="0"/>
                    </a:p>
                  </a:txBody>
                  <a:tcPr/>
                </a:tc>
                <a:tc>
                  <a:txBody>
                    <a:bodyPr/>
                    <a:lstStyle/>
                    <a:p>
                      <a:r>
                        <a:rPr lang="fa-IR" dirty="0" smtClean="0"/>
                        <a:t>6</a:t>
                      </a:r>
                      <a:endParaRPr lang="en-US" dirty="0"/>
                    </a:p>
                  </a:txBody>
                  <a:tcPr/>
                </a:tc>
              </a:tr>
              <a:tr h="1204542">
                <a:tc>
                  <a:txBody>
                    <a:bodyPr/>
                    <a:lstStyle/>
                    <a:p>
                      <a:r>
                        <a:rPr lang="fa-IR" sz="1600" b="0" i="0" u="none" strike="noStrike" kern="1200" baseline="0" dirty="0" smtClean="0">
                          <a:solidFill>
                            <a:schemeClr val="dk1"/>
                          </a:solidFill>
                          <a:latin typeface="+mn-lt"/>
                          <a:ea typeface="+mn-ea"/>
                          <a:cs typeface="+mn-cs"/>
                        </a:rPr>
                        <a:t>هدایت وسایل نقلیه مشکل می شود. گچ کاری ها و برخی از دیوارها فرو می ریزند. دودکش ها و بناهای یادبود، برج ها و مخازن مرتفع می چرخند و فرو می ریزند. دیوارهای جداکننده ای که محکم نباشند از محل خود خارج میشوند. شمع های فرسوده شده می شکنند. شاخه های درختان می شکنند. میزان دما و جریان آب چشمه ها و چاه ها تغییر می کند . در زمین های مرطوب ودامنه های پرشیب ترک هایی ایجاد می شود.</a:t>
                      </a:r>
                    </a:p>
                  </a:txBody>
                  <a:tcPr/>
                </a:tc>
                <a:tc>
                  <a:txBody>
                    <a:bodyPr/>
                    <a:lstStyle/>
                    <a:p>
                      <a:r>
                        <a:rPr lang="en-US" dirty="0" smtClean="0"/>
                        <a:t>8</a:t>
                      </a:r>
                      <a:endParaRPr lang="en-US" dirty="0"/>
                    </a:p>
                  </a:txBody>
                  <a:tcPr/>
                </a:tc>
                <a:tc>
                  <a:txBody>
                    <a:bodyPr/>
                    <a:lstStyle/>
                    <a:p>
                      <a:r>
                        <a:rPr lang="fa-IR" dirty="0" smtClean="0"/>
                        <a:t>6</a:t>
                      </a:r>
                      <a:endParaRPr lang="en-US" dirty="0"/>
                    </a:p>
                  </a:txBody>
                  <a:tcPr/>
                </a:tc>
              </a:tr>
              <a:tr h="770490">
                <a:tc>
                  <a:txBody>
                    <a:bodyPr/>
                    <a:lstStyle/>
                    <a:p>
                      <a:r>
                        <a:rPr lang="fa-IR" sz="1600" b="0" i="0" u="none" strike="noStrike" kern="1200" baseline="0" dirty="0" smtClean="0">
                          <a:solidFill>
                            <a:schemeClr val="dk1"/>
                          </a:solidFill>
                          <a:latin typeface="+mn-lt"/>
                          <a:ea typeface="+mn-ea"/>
                          <a:cs typeface="+mn-cs"/>
                        </a:rPr>
                        <a:t>عموم مردم احساس وحشت می کنند. ساختمان های پیش ساخته، اگر خوب به هم متصل نشده باشند، از محل پی جابه جا میشوند.مخازن شدیدا صدمه میبینند. لول ههای زیرزمینی میبرند. ترک های آشکاری در زمین ایجاد می شود. در زمین های آبرفتی، ماسه و گل به خارج فوران میکنند.</a:t>
                      </a:r>
                      <a:endParaRPr lang="en-US" sz="1600" b="0" i="0" u="none" strike="noStrike" kern="1200" baseline="0" dirty="0">
                        <a:solidFill>
                          <a:schemeClr val="dk1"/>
                        </a:solidFill>
                        <a:latin typeface="+mn-lt"/>
                        <a:ea typeface="+mn-ea"/>
                        <a:cs typeface="+mn-cs"/>
                      </a:endParaRPr>
                    </a:p>
                  </a:txBody>
                  <a:tcPr/>
                </a:tc>
                <a:tc>
                  <a:txBody>
                    <a:bodyPr/>
                    <a:lstStyle/>
                    <a:p>
                      <a:r>
                        <a:rPr lang="en-US" dirty="0" smtClean="0"/>
                        <a:t>9</a:t>
                      </a:r>
                      <a:endParaRPr lang="en-US" dirty="0"/>
                    </a:p>
                  </a:txBody>
                  <a:tcPr/>
                </a:tc>
                <a:tc>
                  <a:txBody>
                    <a:bodyPr/>
                    <a:lstStyle/>
                    <a:p>
                      <a:r>
                        <a:rPr lang="fa-IR" dirty="0" smtClean="0"/>
                        <a:t>7</a:t>
                      </a:r>
                      <a:endParaRPr lang="en-US" dirty="0"/>
                    </a:p>
                  </a:txBody>
                  <a:tcPr/>
                </a:tc>
              </a:tr>
              <a:tr h="929219">
                <a:tc>
                  <a:txBody>
                    <a:bodyPr/>
                    <a:lstStyle/>
                    <a:p>
                      <a:pPr marL="0" algn="r" defTabSz="914400" rtl="1" eaLnBrk="1" latinLnBrk="0" hangingPunct="1"/>
                      <a:r>
                        <a:rPr lang="fa-IR" sz="1600" b="0" i="0" u="none" strike="noStrike" kern="1200" baseline="0" dirty="0" smtClean="0">
                          <a:solidFill>
                            <a:schemeClr val="dk1"/>
                          </a:solidFill>
                          <a:latin typeface="+mn-lt"/>
                          <a:ea typeface="+mn-ea"/>
                          <a:cs typeface="+mn-cs"/>
                        </a:rPr>
                        <a:t>پی بناهای معمولی و پیش ساخته تخریب می شود .برخی از سازه های چوبی با کیفیت و پل ها تخریب می شوند .سدها و خاکریزهاصدمه می بینند .زمین لرزه های بزرگ به وقوع می پیوندد. آب از ساحل کانال ها، رودخانه ها ،دریاچه ها و غیره به خارج می ریزد.ماسه و گل در سواحل و زمین های هموار به طور افقی جابه جا می شوند. ریل های را ه آهن کمی خم می شوند.</a:t>
                      </a:r>
                      <a:endParaRPr lang="en-US" sz="1600" b="0" i="0" u="none" strike="noStrike" kern="1200" baseline="0" dirty="0">
                        <a:solidFill>
                          <a:schemeClr val="dk1"/>
                        </a:solidFill>
                        <a:latin typeface="+mn-lt"/>
                        <a:ea typeface="+mn-ea"/>
                        <a:cs typeface="+mn-cs"/>
                      </a:endParaRPr>
                    </a:p>
                  </a:txBody>
                  <a:tcPr/>
                </a:tc>
                <a:tc>
                  <a:txBody>
                    <a:bodyPr/>
                    <a:lstStyle/>
                    <a:p>
                      <a:r>
                        <a:rPr lang="en-US" dirty="0" smtClean="0"/>
                        <a:t>10</a:t>
                      </a:r>
                      <a:endParaRPr lang="en-US" dirty="0"/>
                    </a:p>
                  </a:txBody>
                  <a:tcPr/>
                </a:tc>
                <a:tc>
                  <a:txBody>
                    <a:bodyPr/>
                    <a:lstStyle/>
                    <a:p>
                      <a:r>
                        <a:rPr lang="fa-IR" dirty="0" smtClean="0"/>
                        <a:t>8</a:t>
                      </a:r>
                      <a:endParaRPr lang="en-US" dirty="0"/>
                    </a:p>
                  </a:txBody>
                  <a:tcPr/>
                </a:tc>
              </a:tr>
              <a:tr h="418722">
                <a:tc>
                  <a:txBody>
                    <a:bodyPr/>
                    <a:lstStyle/>
                    <a:p>
                      <a:pPr marL="0" algn="r" defTabSz="914400" rtl="1" eaLnBrk="1" latinLnBrk="0" hangingPunct="1"/>
                      <a:r>
                        <a:rPr lang="fa-IR" sz="1600" b="0" i="0" u="none" strike="noStrike" kern="1200" baseline="0" dirty="0" smtClean="0">
                          <a:solidFill>
                            <a:schemeClr val="dk1"/>
                          </a:solidFill>
                          <a:latin typeface="+mn-lt"/>
                          <a:ea typeface="+mn-ea"/>
                          <a:cs typeface="+mn-cs"/>
                        </a:rPr>
                        <a:t>ریل ها به شدت خم می شوند .خطوط لوله زیرزمینی کاملاً از سرویس خارج می شوند.</a:t>
                      </a:r>
                      <a:endParaRPr lang="en-US" sz="1600" b="0" i="0" u="none" strike="noStrike" kern="1200" baseline="0" dirty="0">
                        <a:solidFill>
                          <a:schemeClr val="dk1"/>
                        </a:solidFill>
                        <a:latin typeface="+mn-lt"/>
                        <a:ea typeface="+mn-ea"/>
                        <a:cs typeface="+mn-cs"/>
                      </a:endParaRPr>
                    </a:p>
                  </a:txBody>
                  <a:tcPr/>
                </a:tc>
                <a:tc>
                  <a:txBody>
                    <a:bodyPr/>
                    <a:lstStyle/>
                    <a:p>
                      <a:r>
                        <a:rPr lang="en-US" dirty="0" smtClean="0"/>
                        <a:t>11</a:t>
                      </a:r>
                      <a:endParaRPr lang="en-US" dirty="0"/>
                    </a:p>
                  </a:txBody>
                  <a:tcPr/>
                </a:tc>
                <a:tc>
                  <a:txBody>
                    <a:bodyPr/>
                    <a:lstStyle/>
                    <a:p>
                      <a:r>
                        <a:rPr lang="fa-IR" dirty="0" smtClean="0"/>
                        <a:t>6</a:t>
                      </a:r>
                      <a:endParaRPr lang="en-US" dirty="0"/>
                    </a:p>
                  </a:txBody>
                  <a:tcPr/>
                </a:tc>
              </a:tr>
              <a:tr h="418722">
                <a:tc>
                  <a:txBody>
                    <a:bodyPr/>
                    <a:lstStyle/>
                    <a:p>
                      <a:pPr marL="0" algn="r" defTabSz="914400" rtl="1" eaLnBrk="1" latinLnBrk="0" hangingPunct="1"/>
                      <a:r>
                        <a:rPr lang="fa-IR" sz="1600" b="0" i="0" u="none" strike="noStrike" kern="1200" baseline="0" dirty="0" smtClean="0">
                          <a:solidFill>
                            <a:schemeClr val="dk1"/>
                          </a:solidFill>
                          <a:latin typeface="+mn-lt"/>
                          <a:ea typeface="+mn-ea"/>
                          <a:cs typeface="+mn-cs"/>
                        </a:rPr>
                        <a:t>خسارت تقریبا به طور کامل است .تود ه های سنگی بزرگ جابه جا می شوند .اشیاء به هوا پرتاب می شوند.</a:t>
                      </a:r>
                      <a:endParaRPr lang="en-US" sz="1600" b="0" i="0" u="none" strike="noStrike" kern="1200" baseline="0" dirty="0">
                        <a:solidFill>
                          <a:schemeClr val="dk1"/>
                        </a:solidFill>
                        <a:latin typeface="+mn-lt"/>
                        <a:ea typeface="+mn-ea"/>
                        <a:cs typeface="+mn-cs"/>
                      </a:endParaRPr>
                    </a:p>
                  </a:txBody>
                  <a:tcPr/>
                </a:tc>
                <a:tc>
                  <a:txBody>
                    <a:bodyPr/>
                    <a:lstStyle/>
                    <a:p>
                      <a:r>
                        <a:rPr lang="en-US" dirty="0" smtClean="0"/>
                        <a:t>12</a:t>
                      </a:r>
                      <a:endParaRPr lang="en-US" dirty="0"/>
                    </a:p>
                  </a:txBody>
                  <a:tcPr/>
                </a:tc>
                <a:tc>
                  <a:txBody>
                    <a:bodyPr/>
                    <a:lstStyle/>
                    <a:p>
                      <a:r>
                        <a:rPr lang="fa-IR" dirty="0" smtClean="0"/>
                        <a:t>10</a:t>
                      </a:r>
                      <a:endParaRPr lang="en-US" dirty="0"/>
                    </a:p>
                  </a:txBody>
                  <a:tcPr/>
                </a:tc>
              </a:tr>
            </a:tbl>
          </a:graphicData>
        </a:graphic>
      </p:graphicFrame>
    </p:spTree>
    <p:extLst>
      <p:ext uri="{BB962C8B-B14F-4D97-AF65-F5344CB8AC3E}">
        <p14:creationId xmlns:p14="http://schemas.microsoft.com/office/powerpoint/2010/main" val="325279922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500">
        <p15:prstTrans prst="drape" invX="1"/>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551</TotalTime>
  <Words>2233</Words>
  <Application>Microsoft Office PowerPoint</Application>
  <PresentationFormat>Widescreen</PresentationFormat>
  <Paragraphs>230</Paragraphs>
  <Slides>26</Slides>
  <Notes>0</Notes>
  <HiddenSlides>0</HiddenSlides>
  <MMClips>0</MMClips>
  <ScaleCrop>false</ScaleCrop>
  <HeadingPairs>
    <vt:vector size="8" baseType="variant">
      <vt:variant>
        <vt:lpstr>Fonts Used</vt:lpstr>
      </vt:variant>
      <vt:variant>
        <vt:i4>8</vt:i4>
      </vt:variant>
      <vt:variant>
        <vt:lpstr>Theme</vt:lpstr>
      </vt:variant>
      <vt:variant>
        <vt:i4>1</vt:i4>
      </vt:variant>
      <vt:variant>
        <vt:lpstr>Embedded OLE Servers</vt:lpstr>
      </vt:variant>
      <vt:variant>
        <vt:i4>1</vt:i4>
      </vt:variant>
      <vt:variant>
        <vt:lpstr>Slide Titles</vt:lpstr>
      </vt:variant>
      <vt:variant>
        <vt:i4>26</vt:i4>
      </vt:variant>
    </vt:vector>
  </HeadingPairs>
  <TitlesOfParts>
    <vt:vector size="36" baseType="lpstr">
      <vt:lpstr>2  Baran</vt:lpstr>
      <vt:lpstr>Amuzeh-New-Bold</vt:lpstr>
      <vt:lpstr>Arial</vt:lpstr>
      <vt:lpstr>B Nazanin</vt:lpstr>
      <vt:lpstr>B Titr</vt:lpstr>
      <vt:lpstr>Calibri</vt:lpstr>
      <vt:lpstr>Calibri Light</vt:lpstr>
      <vt:lpstr>Times New Roman</vt:lpstr>
      <vt:lpstr>Office Theme</vt:lpstr>
      <vt:lpstr>Equation</vt:lpstr>
      <vt:lpstr>علوم ششم ابتدایی-  درس 5  زمین پویا</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اگر دو تکه چوب ،‌یکی خشک و دیگری خیس داشته باشید ، چوب خشک براحتی می شکند  و در اثر شکستن آن ، انرژی آزاد شده را کاملا حس می کنید .  </vt:lpstr>
      <vt:lpstr>زمین لرزه ، لرزش زمین است که بر اثر رها شدن سریع انرژی رخ می دهد .  زمین لرزه وقتی اتفاق می افتد که سنگ کره ی زمین به صورت امواج لرزه ای از داخل زمین به سطح آن می رسند و باعث تغییراتی در سطح زمین می شوند .</vt:lpstr>
      <vt:lpstr>PowerPoint Presentation</vt:lpstr>
      <vt:lpstr>اگر با انگشت خود به سفیده ی تخم مرغ پخته شده ای فشار بیاورید و همین فشار را به پوسته ی آن وارد کنید ، مشاهده می کنید که پوسته می شکند اما سفیده فرو رفته و مجددا به حالت اول بر کی گردد .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علوم ششم</dc:title>
  <dc:creator>Hp</dc:creator>
  <cp:lastModifiedBy>Administrator</cp:lastModifiedBy>
  <cp:revision>52</cp:revision>
  <dcterms:created xsi:type="dcterms:W3CDTF">2019-11-12T03:18:40Z</dcterms:created>
  <dcterms:modified xsi:type="dcterms:W3CDTF">2020-05-04T17:55:04Z</dcterms:modified>
</cp:coreProperties>
</file>