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78" r:id="rId3"/>
    <p:sldId id="279" r:id="rId4"/>
    <p:sldId id="280" r:id="rId5"/>
    <p:sldId id="281" r:id="rId6"/>
    <p:sldId id="282" r:id="rId7"/>
    <p:sldId id="283" r:id="rId8"/>
    <p:sldId id="266" r:id="rId9"/>
    <p:sldId id="258" r:id="rId10"/>
    <p:sldId id="260" r:id="rId11"/>
    <p:sldId id="261" r:id="rId12"/>
    <p:sldId id="262"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8A87A34-81AB-432B-8DAE-1953F412C126}" type="datetimeFigureOut">
              <a:rPr lang="en-US" smtClean="0"/>
              <a:t>4/18/2020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22F896-40B5-4ADD-8801-0D06FADFA095}" type="slidenum">
              <a:rPr lang="en-US" smtClean="0"/>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87918405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974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8A87A34-81AB-432B-8DAE-1953F412C126}" type="datetimeFigureOut">
              <a:rPr lang="en-US" smtClean="0"/>
              <a:pPr/>
              <a:t>4/18/2020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22F896-40B5-4ADD-8801-0D06FADFA09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2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119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8A87A34-81AB-432B-8DAE-1953F412C126}" type="datetimeFigureOut">
              <a:rPr lang="en-US" smtClean="0"/>
              <a:t>4/18/2020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72458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547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128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19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202790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8A87A34-81AB-432B-8DAE-1953F412C126}" type="datetimeFigureOut">
              <a:rPr lang="en-US" smtClean="0"/>
              <a:pPr/>
              <a:t>4/18/2020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201839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5734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8A87A34-81AB-432B-8DAE-1953F412C126}" type="datetimeFigureOut">
              <a:rPr lang="en-US" smtClean="0"/>
              <a:pPr/>
              <a:t>4/18/2020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22F896-40B5-4ADD-8801-0D06FADFA09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1612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762974" y="1680593"/>
            <a:ext cx="6658377" cy="3682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715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004391"/>
          </a:xfrm>
        </p:spPr>
        <p:txBody>
          <a:bodyPr>
            <a:normAutofit/>
          </a:bodyPr>
          <a:lstStyle/>
          <a:p>
            <a:pPr algn="r"/>
            <a:r>
              <a:rPr lang="fa-IR" sz="3600" dirty="0">
                <a:solidFill>
                  <a:srgbClr val="FF0000"/>
                </a:solidFill>
                <a:cs typeface="B Titr" panose="00000700000000000000" pitchFamily="2" charset="-78"/>
              </a:rPr>
              <a:t>جمع آوری </a:t>
            </a:r>
            <a:r>
              <a:rPr lang="fa-IR" sz="3600" dirty="0" smtClean="0">
                <a:solidFill>
                  <a:srgbClr val="FF0000"/>
                </a:solidFill>
                <a:cs typeface="B Titr" panose="00000700000000000000" pitchFamily="2" charset="-78"/>
              </a:rPr>
              <a:t>اطلاعات:</a:t>
            </a:r>
            <a:endParaRPr lang="fa-IR" sz="3600" dirty="0">
              <a:solidFill>
                <a:srgbClr val="FF0000"/>
              </a:solidFill>
              <a:cs typeface="B Titr" panose="00000700000000000000" pitchFamily="2" charset="-78"/>
            </a:endParaRPr>
          </a:p>
        </p:txBody>
      </p:sp>
      <p:sp>
        <p:nvSpPr>
          <p:cNvPr id="4" name="Rectangle 3"/>
          <p:cNvSpPr/>
          <p:nvPr/>
        </p:nvSpPr>
        <p:spPr>
          <a:xfrm>
            <a:off x="626534" y="2332841"/>
            <a:ext cx="11222566" cy="2677656"/>
          </a:xfrm>
          <a:prstGeom prst="rect">
            <a:avLst/>
          </a:prstGeom>
        </p:spPr>
        <p:txBody>
          <a:bodyPr wrap="square">
            <a:spAutoFit/>
          </a:bodyPr>
          <a:lstStyle/>
          <a:p>
            <a:pPr algn="r" rtl="1">
              <a:lnSpc>
                <a:spcPct val="150000"/>
              </a:lnSpc>
            </a:pPr>
            <a:r>
              <a:rPr lang="fa-IR" sz="2800" dirty="0">
                <a:latin typeface="IRANSans" panose="02040503050201020203" pitchFamily="18" charset="-78"/>
                <a:cs typeface="IRANSans" panose="02040503050201020203" pitchFamily="18" charset="-78"/>
              </a:rPr>
              <a:t>از مواد طبیعی و مصنوعی محیط زندگی خود فهرستی تهیه کنید و به کلاس گزارش دهید</a:t>
            </a:r>
            <a:r>
              <a:rPr lang="fa-IR" sz="2800" dirty="0">
                <a:latin typeface="IRANSans" panose="02040503050201020203" pitchFamily="18" charset="-78"/>
                <a:cs typeface="IRANSans" panose="02040503050201020203" pitchFamily="18" charset="-78"/>
              </a:rPr>
              <a:t>.</a:t>
            </a:r>
          </a:p>
          <a:p>
            <a:pPr algn="r" rtl="1">
              <a:lnSpc>
                <a:spcPct val="150000"/>
              </a:lnSpc>
            </a:pPr>
            <a:endParaRPr lang="fa-IR" sz="2800" dirty="0">
              <a:latin typeface="IRANSans" panose="02040503050201020203" pitchFamily="18" charset="-78"/>
              <a:cs typeface="IRANSans" panose="02040503050201020203" pitchFamily="18" charset="-78"/>
            </a:endParaRPr>
          </a:p>
          <a:p>
            <a:pPr algn="r" rtl="1">
              <a:lnSpc>
                <a:spcPct val="150000"/>
              </a:lnSpc>
            </a:pPr>
            <a:r>
              <a:rPr lang="fa-IR" sz="2800" dirty="0">
                <a:latin typeface="IRANSans" panose="02040503050201020203" pitchFamily="18" charset="-78"/>
                <a:cs typeface="IRANSans" panose="02040503050201020203" pitchFamily="18" charset="-78"/>
              </a:rPr>
              <a:t>مواد طبیعی: طلا خالص - سنگ آهن - سنگ‌های معدنی - پشم - پنبه - آب - هوا - کوه</a:t>
            </a:r>
          </a:p>
          <a:p>
            <a:pPr algn="r" rtl="1">
              <a:lnSpc>
                <a:spcPct val="150000"/>
              </a:lnSpc>
            </a:pPr>
            <a:r>
              <a:rPr lang="fa-IR" sz="2800" dirty="0">
                <a:latin typeface="IRANSans" panose="02040503050201020203" pitchFamily="18" charset="-78"/>
                <a:cs typeface="IRANSans" panose="02040503050201020203" pitchFamily="18" charset="-78"/>
              </a:rPr>
              <a:t>مواد مصنوعی: کاغذ - لباس - ظروف کریستالی - پلاستیک - دارو - شیشه - سیم برق</a:t>
            </a:r>
            <a:endParaRPr lang="fa-IR" sz="2800" dirty="0">
              <a:latin typeface="IRANSans" panose="02040503050201020203" pitchFamily="18" charset="-78"/>
              <a:cs typeface="IRANSans" panose="02040503050201020203"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900" y="244896"/>
            <a:ext cx="2344869" cy="3285704"/>
          </a:xfrm>
          <a:prstGeom prst="rect">
            <a:avLst/>
          </a:prstGeom>
        </p:spPr>
      </p:pic>
      <p:sp>
        <p:nvSpPr>
          <p:cNvPr id="7" name="Rectangle 6"/>
          <p:cNvSpPr/>
          <p:nvPr/>
        </p:nvSpPr>
        <p:spPr>
          <a:xfrm>
            <a:off x="2184400" y="5724436"/>
            <a:ext cx="8669866" cy="923330"/>
          </a:xfrm>
          <a:prstGeom prst="rect">
            <a:avLst/>
          </a:prstGeom>
        </p:spPr>
        <p:txBody>
          <a:bodyPr wrap="square">
            <a:spAutoFit/>
          </a:bodyPr>
          <a:lstStyle/>
          <a:p>
            <a:pPr algn="ctr" rtl="1"/>
            <a:r>
              <a:rPr lang="fa-IR" b="1" dirty="0">
                <a:solidFill>
                  <a:srgbClr val="FF0000"/>
                </a:solidFill>
                <a:latin typeface="IRANSans" panose="02040503050201020203" pitchFamily="18" charset="-78"/>
                <a:cs typeface="IRANSans" panose="02040503050201020203" pitchFamily="18" charset="-78"/>
              </a:rPr>
              <a:t>درباره‌ٔ منشأ مواد طبیعی و مصنوعی محیط اطراف خود با دانش‌آموزان گفت‌وگو کنید.</a:t>
            </a:r>
            <a:endParaRPr lang="fa-IR" dirty="0">
              <a:solidFill>
                <a:srgbClr val="FF0000"/>
              </a:solidFill>
              <a:latin typeface="IRANSans" panose="02040503050201020203" pitchFamily="18" charset="-78"/>
              <a:cs typeface="IRANSans" panose="02040503050201020203" pitchFamily="18" charset="-78"/>
            </a:endParaRPr>
          </a:p>
          <a:p>
            <a:r>
              <a:rPr lang="fa-IR" dirty="0"/>
              <a:t/>
            </a:r>
            <a:br>
              <a:rPr lang="fa-IR" dirty="0"/>
            </a:br>
            <a:endParaRPr lang="fa-IR" dirty="0"/>
          </a:p>
        </p:txBody>
      </p:sp>
    </p:spTree>
    <p:extLst>
      <p:ext uri="{BB962C8B-B14F-4D97-AF65-F5344CB8AC3E}">
        <p14:creationId xmlns:p14="http://schemas.microsoft.com/office/powerpoint/2010/main" val="25131926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267" y="1097342"/>
            <a:ext cx="11429999" cy="5770811"/>
          </a:xfrm>
          <a:prstGeom prst="rect">
            <a:avLst/>
          </a:prstGeom>
        </p:spPr>
        <p:txBody>
          <a:bodyPr wrap="square">
            <a:spAutoFit/>
          </a:bodyPr>
          <a:lstStyle/>
          <a:p>
            <a:pPr algn="just" rtl="1">
              <a:lnSpc>
                <a:spcPct val="150000"/>
              </a:lnSpc>
            </a:pPr>
            <a:r>
              <a:rPr lang="fa-IR" sz="5400" b="1" dirty="0">
                <a:solidFill>
                  <a:srgbClr val="8B4513"/>
                </a:solidFill>
                <a:latin typeface="IRANSans" panose="02040503050201020203" pitchFamily="18" charset="-78"/>
                <a:cs typeface="IRANSans" panose="02040503050201020203" pitchFamily="18" charset="-78"/>
              </a:rPr>
              <a:t>کاغذ طبیعی یا مصنوعی</a:t>
            </a:r>
            <a:r>
              <a:rPr lang="fa-IR" sz="5400" b="1" dirty="0" smtClean="0">
                <a:solidFill>
                  <a:srgbClr val="8B4513"/>
                </a:solidFill>
                <a:latin typeface="IRANSans" panose="02040503050201020203" pitchFamily="18" charset="-78"/>
                <a:cs typeface="IRANSans" panose="02040503050201020203" pitchFamily="18" charset="-78"/>
              </a:rPr>
              <a:t>؟</a:t>
            </a:r>
          </a:p>
          <a:p>
            <a:pPr algn="just" rtl="1">
              <a:lnSpc>
                <a:spcPct val="150000"/>
              </a:lnSpc>
            </a:pPr>
            <a:endParaRPr lang="fa-IR" sz="2400" b="1" dirty="0" smtClean="0">
              <a:latin typeface="IRANSans" panose="02040503050201020203" pitchFamily="18" charset="-78"/>
              <a:cs typeface="IRANSans" panose="02040503050201020203" pitchFamily="18" charset="-78"/>
            </a:endParaRPr>
          </a:p>
          <a:p>
            <a:pPr algn="just" rtl="1">
              <a:lnSpc>
                <a:spcPct val="150000"/>
              </a:lnSpc>
            </a:pPr>
            <a:r>
              <a:rPr lang="fa-IR" sz="2400" dirty="0" smtClean="0">
                <a:latin typeface="IRANSans" panose="02040503050201020203" pitchFamily="18" charset="-78"/>
                <a:cs typeface="IRANSans" panose="02040503050201020203" pitchFamily="18" charset="-78"/>
              </a:rPr>
              <a:t>کاغذ </a:t>
            </a:r>
            <a:r>
              <a:rPr lang="fa-IR" sz="2400" dirty="0">
                <a:latin typeface="IRANSans" panose="02040503050201020203" pitchFamily="18" charset="-78"/>
                <a:cs typeface="IRANSans" panose="02040503050201020203" pitchFamily="18" charset="-78"/>
              </a:rPr>
              <a:t>یکی از موادّ مصنوعی است که کاربرد بسیار گسترده‌ای در زندگی ما پیدا کرده </a:t>
            </a:r>
            <a:r>
              <a:rPr lang="fa-IR" sz="2400" dirty="0" smtClean="0">
                <a:latin typeface="IRANSans" panose="02040503050201020203" pitchFamily="18" charset="-78"/>
                <a:cs typeface="IRANSans" panose="02040503050201020203" pitchFamily="18" charset="-78"/>
              </a:rPr>
              <a:t>است.</a:t>
            </a:r>
          </a:p>
          <a:p>
            <a:pPr algn="just" rtl="1">
              <a:lnSpc>
                <a:spcPct val="150000"/>
              </a:lnSpc>
            </a:pPr>
            <a:r>
              <a:rPr lang="fa-IR" sz="2400" dirty="0" smtClean="0">
                <a:latin typeface="IRANSans" panose="02040503050201020203" pitchFamily="18" charset="-78"/>
                <a:cs typeface="IRANSans" panose="02040503050201020203" pitchFamily="18" charset="-78"/>
              </a:rPr>
              <a:t>چه </a:t>
            </a:r>
            <a:r>
              <a:rPr lang="fa-IR" sz="2400" dirty="0">
                <a:latin typeface="IRANSans" panose="02040503050201020203" pitchFamily="18" charset="-78"/>
                <a:cs typeface="IRANSans" panose="02040503050201020203" pitchFamily="18" charset="-78"/>
              </a:rPr>
              <a:t>کاربردهای دیگری از کاغذ در زندگی روزمره‌ٔ خود سراغ دارید؟</a:t>
            </a:r>
            <a:r>
              <a:rPr lang="fa-IR" sz="2400" dirty="0">
                <a:solidFill>
                  <a:srgbClr val="0000FF"/>
                </a:solidFill>
                <a:latin typeface="IRANSans" panose="02040503050201020203" pitchFamily="18" charset="-78"/>
                <a:cs typeface="IRANSans" panose="02040503050201020203" pitchFamily="18" charset="-78"/>
              </a:rPr>
              <a:t> </a:t>
            </a:r>
            <a:r>
              <a:rPr lang="fa-IR" sz="2400" dirty="0">
                <a:solidFill>
                  <a:srgbClr val="FF0000"/>
                </a:solidFill>
                <a:latin typeface="IRANSans" panose="02040503050201020203" pitchFamily="18" charset="-78"/>
                <a:cs typeface="IRANSans" panose="02040503050201020203" pitchFamily="18" charset="-78"/>
              </a:rPr>
              <a:t>تهیه کتاب و جزوات، تهیه بروشور، نقشه، بلیط، اعلامیه، کاغذ کادو، کاغذهای تزئینی، روزنامه، کاغذ دیواری، کاغذ اشتنباخ جهت طراحی، تهیه‌ٔ مقوا، کاغذ عکاسی، چاپ، اسکناس و ...</a:t>
            </a:r>
          </a:p>
          <a:p>
            <a:pPr algn="just" rtl="1">
              <a:lnSpc>
                <a:spcPct val="150000"/>
              </a:lnSpc>
            </a:pPr>
            <a:r>
              <a:rPr lang="fa-IR" sz="2400" b="1" dirty="0">
                <a:solidFill>
                  <a:srgbClr val="FF0000"/>
                </a:solidFill>
                <a:latin typeface="IRANSans" panose="02040503050201020203" pitchFamily="18" charset="-78"/>
                <a:cs typeface="IRANSans" panose="02040503050201020203" pitchFamily="18" charset="-78"/>
              </a:rPr>
              <a:t>نکته‌ٔ تاریخی:</a:t>
            </a:r>
            <a:r>
              <a:rPr lang="fa-IR" sz="2400" dirty="0">
                <a:latin typeface="IRANSans" panose="02040503050201020203" pitchFamily="18" charset="-78"/>
                <a:cs typeface="IRANSans" panose="02040503050201020203" pitchFamily="18" charset="-78"/>
              </a:rPr>
              <a:t> در حدود 700 سال پس از میلاد مسیح، مسلمانان در سرزمینی به نام سمرقند (یکی از شهرهای ایران قدیم که امروزه یکی از شهرهای کشور ازبکستان است) به دانش ساخت کاغذ دست یافتند.</a:t>
            </a:r>
            <a:endParaRPr lang="fa-IR" sz="2400" b="0" i="0" dirty="0">
              <a:effectLst/>
              <a:latin typeface="IRANSans" panose="02040503050201020203" pitchFamily="18" charset="-78"/>
              <a:cs typeface="IRANSans" panose="02040503050201020203" pitchFamily="18" charset="-78"/>
            </a:endParaRPr>
          </a:p>
        </p:txBody>
      </p:sp>
      <p:pic>
        <p:nvPicPr>
          <p:cNvPr id="10" name="Picture 9"/>
          <p:cNvPicPr>
            <a:picLocks noChangeAspect="1"/>
          </p:cNvPicPr>
          <p:nvPr/>
        </p:nvPicPr>
        <p:blipFill>
          <a:blip r:embed="rId2"/>
          <a:stretch>
            <a:fillRect/>
          </a:stretch>
        </p:blipFill>
        <p:spPr>
          <a:xfrm>
            <a:off x="155045" y="240770"/>
            <a:ext cx="3990975" cy="2752725"/>
          </a:xfrm>
          <a:prstGeom prst="rect">
            <a:avLst/>
          </a:prstGeom>
        </p:spPr>
      </p:pic>
    </p:spTree>
    <p:extLst>
      <p:ext uri="{BB962C8B-B14F-4D97-AF65-F5344CB8AC3E}">
        <p14:creationId xmlns:p14="http://schemas.microsoft.com/office/powerpoint/2010/main" val="17756487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8207" y="1280067"/>
            <a:ext cx="4309193" cy="769441"/>
          </a:xfrm>
          <a:prstGeom prst="rect">
            <a:avLst/>
          </a:prstGeom>
        </p:spPr>
        <p:txBody>
          <a:bodyPr wrap="none">
            <a:spAutoFit/>
          </a:bodyPr>
          <a:lstStyle/>
          <a:p>
            <a:pPr algn="just" rtl="1"/>
            <a:r>
              <a:rPr lang="fa-IR" sz="4400" b="1" dirty="0">
                <a:solidFill>
                  <a:srgbClr val="DB2828"/>
                </a:solidFill>
                <a:latin typeface="IRANSans" panose="02040503050201020203" pitchFamily="18" charset="-78"/>
                <a:cs typeface="IRANSans" panose="02040503050201020203" pitchFamily="18" charset="-78"/>
              </a:rPr>
              <a:t>جمع آوری اطلاعات</a:t>
            </a:r>
            <a:endParaRPr lang="fa-IR" sz="4400" b="1" i="0" dirty="0">
              <a:solidFill>
                <a:srgbClr val="DB2828"/>
              </a:solidFill>
              <a:effectLst/>
              <a:latin typeface="IRANSans" panose="02040503050201020203" pitchFamily="18" charset="-78"/>
              <a:cs typeface="IRANSans" panose="02040503050201020203"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900" y="244896"/>
            <a:ext cx="2344869" cy="3285704"/>
          </a:xfrm>
          <a:prstGeom prst="rect">
            <a:avLst/>
          </a:prstGeom>
        </p:spPr>
      </p:pic>
      <p:sp>
        <p:nvSpPr>
          <p:cNvPr id="7" name="Rectangle 6"/>
          <p:cNvSpPr/>
          <p:nvPr/>
        </p:nvSpPr>
        <p:spPr>
          <a:xfrm>
            <a:off x="440267" y="2410305"/>
            <a:ext cx="11548533" cy="2816156"/>
          </a:xfrm>
          <a:prstGeom prst="rect">
            <a:avLst/>
          </a:prstGeom>
        </p:spPr>
        <p:txBody>
          <a:bodyPr wrap="square">
            <a:spAutoFit/>
          </a:bodyPr>
          <a:lstStyle/>
          <a:p>
            <a:pPr algn="just" rtl="1">
              <a:lnSpc>
                <a:spcPct val="150000"/>
              </a:lnSpc>
            </a:pPr>
            <a:r>
              <a:rPr lang="fa-IR" sz="2400" dirty="0">
                <a:latin typeface="IRANSans" panose="02040503050201020203" pitchFamily="18" charset="-78"/>
                <a:cs typeface="IRANSans" panose="02040503050201020203" pitchFamily="18" charset="-78"/>
              </a:rPr>
              <a:t>در یک فعالیت گروهی، درباره‌ٔ اینکه هریک از افراد و مراکز زیر چه استفاده‌هایی از کاغذ می‌کنند، اطلاعات جمع‌آوری و نتایج را به‌ صورت روزنامه‌ٔ دیواری به کلاس گزارش کنید</a:t>
            </a:r>
            <a:r>
              <a:rPr lang="fa-IR" sz="2400" dirty="0" smtClean="0">
                <a:latin typeface="IRANSans" panose="02040503050201020203" pitchFamily="18" charset="-78"/>
                <a:cs typeface="IRANSans" panose="02040503050201020203" pitchFamily="18" charset="-78"/>
              </a:rPr>
              <a:t>.</a:t>
            </a:r>
          </a:p>
          <a:p>
            <a:pPr algn="just" rtl="1">
              <a:lnSpc>
                <a:spcPct val="150000"/>
              </a:lnSpc>
            </a:pPr>
            <a:r>
              <a:rPr lang="fa-IR" sz="2400" dirty="0" smtClean="0">
                <a:latin typeface="IRANSans" panose="02040503050201020203" pitchFamily="18" charset="-78"/>
                <a:cs typeface="IRANSans" panose="02040503050201020203" pitchFamily="18" charset="-78"/>
              </a:rPr>
              <a:t>الف</a:t>
            </a:r>
            <a:r>
              <a:rPr lang="fa-IR" sz="2400" dirty="0">
                <a:latin typeface="IRANSans" panose="02040503050201020203" pitchFamily="18" charset="-78"/>
                <a:cs typeface="IRANSans" panose="02040503050201020203" pitchFamily="18" charset="-78"/>
              </a:rPr>
              <a:t>) عکاس: </a:t>
            </a:r>
            <a:r>
              <a:rPr lang="fa-IR" sz="2400" dirty="0">
                <a:solidFill>
                  <a:srgbClr val="FF0000"/>
                </a:solidFill>
                <a:latin typeface="IRANSans" panose="02040503050201020203" pitchFamily="18" charset="-78"/>
                <a:cs typeface="IRANSans" panose="02040503050201020203" pitchFamily="18" charset="-78"/>
              </a:rPr>
              <a:t>کاغذ عکاسی و چاپ عکس</a:t>
            </a:r>
            <a:r>
              <a:rPr lang="fa-IR" sz="2400" dirty="0">
                <a:solidFill>
                  <a:srgbClr val="0000FF"/>
                </a:solidFill>
                <a:latin typeface="IRANSans" panose="02040503050201020203" pitchFamily="18" charset="-78"/>
                <a:cs typeface="IRANSans" panose="02040503050201020203" pitchFamily="18" charset="-78"/>
              </a:rPr>
              <a:t> </a:t>
            </a:r>
            <a:r>
              <a:rPr lang="fa-IR" sz="2400" dirty="0">
                <a:latin typeface="IRANSans" panose="02040503050201020203" pitchFamily="18" charset="-78"/>
                <a:cs typeface="IRANSans" panose="02040503050201020203" pitchFamily="18" charset="-78"/>
              </a:rPr>
              <a:t> </a:t>
            </a:r>
            <a:r>
              <a:rPr lang="fa-IR" sz="2400" dirty="0" smtClean="0">
                <a:latin typeface="IRANSans" panose="02040503050201020203" pitchFamily="18" charset="-78"/>
                <a:cs typeface="IRANSans" panose="02040503050201020203" pitchFamily="18" charset="-78"/>
              </a:rPr>
              <a:t>ب</a:t>
            </a:r>
            <a:r>
              <a:rPr lang="fa-IR" sz="2400" dirty="0">
                <a:latin typeface="IRANSans" panose="02040503050201020203" pitchFamily="18" charset="-78"/>
                <a:cs typeface="IRANSans" panose="02040503050201020203" pitchFamily="18" charset="-78"/>
              </a:rPr>
              <a:t>) بانک:</a:t>
            </a:r>
            <a:r>
              <a:rPr lang="fa-IR" sz="2400" dirty="0">
                <a:solidFill>
                  <a:srgbClr val="00FFFF"/>
                </a:solidFill>
                <a:latin typeface="IRANSans" panose="02040503050201020203" pitchFamily="18" charset="-78"/>
                <a:cs typeface="IRANSans" panose="02040503050201020203" pitchFamily="18" charset="-78"/>
              </a:rPr>
              <a:t> </a:t>
            </a:r>
            <a:r>
              <a:rPr lang="fa-IR" sz="2400" dirty="0">
                <a:solidFill>
                  <a:srgbClr val="FF0000"/>
                </a:solidFill>
                <a:latin typeface="IRANSans" panose="02040503050201020203" pitchFamily="18" charset="-78"/>
                <a:cs typeface="IRANSans" panose="02040503050201020203" pitchFamily="18" charset="-78"/>
              </a:rPr>
              <a:t>اسکناس، رسیدهای بانکی </a:t>
            </a:r>
            <a:r>
              <a:rPr lang="fa-IR" sz="2400" dirty="0">
                <a:solidFill>
                  <a:srgbClr val="0000FF"/>
                </a:solidFill>
                <a:latin typeface="IRANSans" panose="02040503050201020203" pitchFamily="18" charset="-78"/>
                <a:cs typeface="IRANSans" panose="02040503050201020203" pitchFamily="18" charset="-78"/>
              </a:rPr>
              <a:t> </a:t>
            </a:r>
            <a:endParaRPr lang="fa-IR" sz="2400" dirty="0" smtClean="0">
              <a:solidFill>
                <a:srgbClr val="0000FF"/>
              </a:solidFill>
              <a:latin typeface="IRANSans" panose="02040503050201020203" pitchFamily="18" charset="-78"/>
              <a:cs typeface="IRANSans" panose="02040503050201020203" pitchFamily="18" charset="-78"/>
            </a:endParaRPr>
          </a:p>
          <a:p>
            <a:pPr algn="just" rtl="1">
              <a:lnSpc>
                <a:spcPct val="150000"/>
              </a:lnSpc>
            </a:pPr>
            <a:r>
              <a:rPr lang="fa-IR" sz="2400" dirty="0" smtClean="0">
                <a:latin typeface="IRANSans" panose="02040503050201020203" pitchFamily="18" charset="-78"/>
                <a:cs typeface="IRANSans" panose="02040503050201020203" pitchFamily="18" charset="-78"/>
              </a:rPr>
              <a:t>پ</a:t>
            </a:r>
            <a:r>
              <a:rPr lang="fa-IR" sz="2400" dirty="0">
                <a:latin typeface="IRANSans" panose="02040503050201020203" pitchFamily="18" charset="-78"/>
                <a:cs typeface="IRANSans" panose="02040503050201020203" pitchFamily="18" charset="-78"/>
              </a:rPr>
              <a:t>) دانش‌آموز: </a:t>
            </a:r>
            <a:r>
              <a:rPr lang="fa-IR" sz="2400" dirty="0">
                <a:solidFill>
                  <a:srgbClr val="FF0000"/>
                </a:solidFill>
                <a:latin typeface="IRANSans" panose="02040503050201020203" pitchFamily="18" charset="-78"/>
                <a:cs typeface="IRANSans" panose="02040503050201020203" pitchFamily="18" charset="-78"/>
              </a:rPr>
              <a:t>کتاب، </a:t>
            </a:r>
            <a:r>
              <a:rPr lang="fa-IR" sz="2400" dirty="0" smtClean="0">
                <a:solidFill>
                  <a:srgbClr val="FF0000"/>
                </a:solidFill>
                <a:latin typeface="IRANSans" panose="02040503050201020203" pitchFamily="18" charset="-78"/>
                <a:cs typeface="IRANSans" panose="02040503050201020203" pitchFamily="18" charset="-78"/>
              </a:rPr>
              <a:t>دفتر      </a:t>
            </a:r>
            <a:r>
              <a:rPr lang="fa-IR" sz="2400" dirty="0">
                <a:latin typeface="IRANSans" panose="02040503050201020203" pitchFamily="18" charset="-78"/>
                <a:cs typeface="IRANSans" panose="02040503050201020203" pitchFamily="18" charset="-78"/>
              </a:rPr>
              <a:t>  </a:t>
            </a:r>
            <a:r>
              <a:rPr lang="fa-IR" sz="2400" dirty="0" smtClean="0">
                <a:latin typeface="IRANSans" panose="02040503050201020203" pitchFamily="18" charset="-78"/>
                <a:cs typeface="IRANSans" panose="02040503050201020203" pitchFamily="18" charset="-78"/>
              </a:rPr>
              <a:t>            ت) </a:t>
            </a:r>
            <a:r>
              <a:rPr lang="fa-IR" sz="2400" dirty="0">
                <a:latin typeface="IRANSans" panose="02040503050201020203" pitchFamily="18" charset="-78"/>
                <a:cs typeface="IRANSans" panose="02040503050201020203" pitchFamily="18" charset="-78"/>
              </a:rPr>
              <a:t>خیاط: </a:t>
            </a:r>
            <a:r>
              <a:rPr lang="fa-IR" sz="2400" dirty="0">
                <a:solidFill>
                  <a:srgbClr val="FF0000"/>
                </a:solidFill>
                <a:latin typeface="IRANSans" panose="02040503050201020203" pitchFamily="18" charset="-78"/>
                <a:cs typeface="IRANSans" panose="02040503050201020203" pitchFamily="18" charset="-78"/>
              </a:rPr>
              <a:t>برای ساخت </a:t>
            </a:r>
            <a:r>
              <a:rPr lang="fa-IR" sz="2400" dirty="0" smtClean="0">
                <a:solidFill>
                  <a:srgbClr val="FF0000"/>
                </a:solidFill>
                <a:latin typeface="IRANSans" panose="02040503050201020203" pitchFamily="18" charset="-78"/>
                <a:cs typeface="IRANSans" panose="02040503050201020203" pitchFamily="18" charset="-78"/>
              </a:rPr>
              <a:t>الگو</a:t>
            </a:r>
          </a:p>
          <a:p>
            <a:pPr algn="just" rtl="1">
              <a:lnSpc>
                <a:spcPct val="150000"/>
              </a:lnSpc>
            </a:pPr>
            <a:r>
              <a:rPr lang="fa-IR" sz="2400" dirty="0" smtClean="0">
                <a:latin typeface="IRANSans" panose="02040503050201020203" pitchFamily="18" charset="-78"/>
                <a:cs typeface="IRANSans" panose="02040503050201020203" pitchFamily="18" charset="-78"/>
              </a:rPr>
              <a:t>ث</a:t>
            </a:r>
            <a:r>
              <a:rPr lang="fa-IR" sz="2400" dirty="0">
                <a:latin typeface="IRANSans" panose="02040503050201020203" pitchFamily="18" charset="-78"/>
                <a:cs typeface="IRANSans" panose="02040503050201020203" pitchFamily="18" charset="-78"/>
              </a:rPr>
              <a:t>) مرغداری:</a:t>
            </a:r>
            <a:r>
              <a:rPr lang="fa-IR" sz="2400" dirty="0">
                <a:solidFill>
                  <a:srgbClr val="0000FF"/>
                </a:solidFill>
                <a:latin typeface="IRANSans" panose="02040503050201020203" pitchFamily="18" charset="-78"/>
                <a:cs typeface="IRANSans" panose="02040503050201020203" pitchFamily="18" charset="-78"/>
              </a:rPr>
              <a:t> </a:t>
            </a:r>
            <a:r>
              <a:rPr lang="fa-IR" sz="2400" dirty="0">
                <a:solidFill>
                  <a:srgbClr val="FF0000"/>
                </a:solidFill>
                <a:latin typeface="IRANSans" panose="02040503050201020203" pitchFamily="18" charset="-78"/>
                <a:cs typeface="IRANSans" panose="02040503050201020203" pitchFamily="18" charset="-78"/>
              </a:rPr>
              <a:t>جعبه‌ٔ تخم‌مرغ</a:t>
            </a:r>
            <a:r>
              <a:rPr lang="fa-IR" sz="2400" dirty="0">
                <a:solidFill>
                  <a:srgbClr val="0000FF"/>
                </a:solidFill>
                <a:latin typeface="IRANSans" panose="02040503050201020203" pitchFamily="18" charset="-78"/>
                <a:cs typeface="IRANSans" panose="02040503050201020203" pitchFamily="18" charset="-78"/>
              </a:rPr>
              <a:t> </a:t>
            </a:r>
            <a:r>
              <a:rPr lang="fa-IR" sz="2400" dirty="0">
                <a:latin typeface="IRANSans" panose="02040503050201020203" pitchFamily="18" charset="-78"/>
                <a:cs typeface="IRANSans" panose="02040503050201020203" pitchFamily="18" charset="-78"/>
              </a:rPr>
              <a:t>                </a:t>
            </a:r>
            <a:r>
              <a:rPr lang="fa-IR" sz="2400" dirty="0" smtClean="0">
                <a:latin typeface="IRANSans" panose="02040503050201020203" pitchFamily="18" charset="-78"/>
                <a:cs typeface="IRANSans" panose="02040503050201020203" pitchFamily="18" charset="-78"/>
              </a:rPr>
              <a:t> ج</a:t>
            </a:r>
            <a:r>
              <a:rPr lang="fa-IR" sz="2400" dirty="0">
                <a:latin typeface="IRANSans" panose="02040503050201020203" pitchFamily="18" charset="-78"/>
                <a:cs typeface="IRANSans" panose="02040503050201020203" pitchFamily="18" charset="-78"/>
              </a:rPr>
              <a:t>) قنادی: </a:t>
            </a:r>
            <a:r>
              <a:rPr lang="fa-IR" sz="2400" dirty="0">
                <a:solidFill>
                  <a:srgbClr val="FF0000"/>
                </a:solidFill>
                <a:latin typeface="IRANSans" panose="02040503050201020203" pitchFamily="18" charset="-78"/>
                <a:cs typeface="IRANSans" panose="02040503050201020203" pitchFamily="18" charset="-78"/>
              </a:rPr>
              <a:t>جعبه شیرینی</a:t>
            </a:r>
            <a:endParaRPr lang="fa-IR" sz="2400" dirty="0">
              <a:solidFill>
                <a:srgbClr val="FF0000"/>
              </a:solidFill>
            </a:endParaRPr>
          </a:p>
        </p:txBody>
      </p:sp>
      <p:sp>
        <p:nvSpPr>
          <p:cNvPr id="8" name="Rectangle 7"/>
          <p:cNvSpPr/>
          <p:nvPr/>
        </p:nvSpPr>
        <p:spPr>
          <a:xfrm>
            <a:off x="220133" y="5345837"/>
            <a:ext cx="11717867" cy="1200329"/>
          </a:xfrm>
          <a:prstGeom prst="rect">
            <a:avLst/>
          </a:prstGeom>
        </p:spPr>
        <p:txBody>
          <a:bodyPr wrap="square">
            <a:spAutoFit/>
          </a:bodyPr>
          <a:lstStyle/>
          <a:p>
            <a:pPr algn="just" rtl="1"/>
            <a:r>
              <a:rPr lang="fa-IR" dirty="0">
                <a:latin typeface="IRANSans" panose="02040503050201020203" pitchFamily="18" charset="-78"/>
                <a:cs typeface="IRANSans" panose="02040503050201020203" pitchFamily="18" charset="-78"/>
              </a:rPr>
              <a:t>ماده‌ٔ اصلی و خام موردنیاز ساخت کاغذ، چوب است؛ هر چند کاغذ را می‌توان از نیشکر، پنبه و ... هم تهیه کرد. آیا می‌دانید چگونه می‌توان چوب را به کاغذ تبدیل کرد؟ </a:t>
            </a:r>
            <a:r>
              <a:rPr lang="fa-IR" dirty="0">
                <a:solidFill>
                  <a:srgbClr val="FF0000"/>
                </a:solidFill>
                <a:latin typeface="IRANSans" panose="02040503050201020203" pitchFamily="18" charset="-78"/>
                <a:cs typeface="IRANSans" panose="02040503050201020203" pitchFamily="18" charset="-78"/>
              </a:rPr>
              <a:t>بله، در این مورد تحقیق کردم و مراحل تبدیل چوب به کاغذ را پیدا کردم.</a:t>
            </a:r>
          </a:p>
          <a:p>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endParaRPr lang="fa-IR" dirty="0"/>
          </a:p>
        </p:txBody>
      </p:sp>
    </p:spTree>
    <p:extLst>
      <p:ext uri="{BB962C8B-B14F-4D97-AF65-F5344CB8AC3E}">
        <p14:creationId xmlns:p14="http://schemas.microsoft.com/office/powerpoint/2010/main" val="202102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آموزش ایجاد تالار گفتگو در وردپرس با افزونه bbPress - بیشتر با ..."/>
          <p:cNvSpPr>
            <a:spLocks noChangeAspect="1" noChangeArrowheads="1"/>
          </p:cNvSpPr>
          <p:nvPr/>
        </p:nvSpPr>
        <p:spPr bwMode="auto">
          <a:xfrm>
            <a:off x="155574" y="-144463"/>
            <a:ext cx="3959225" cy="3959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6" name="Picture 5"/>
          <p:cNvPicPr>
            <a:picLocks noChangeAspect="1"/>
          </p:cNvPicPr>
          <p:nvPr/>
        </p:nvPicPr>
        <p:blipFill>
          <a:blip r:embed="rId2"/>
          <a:stretch>
            <a:fillRect/>
          </a:stretch>
        </p:blipFill>
        <p:spPr>
          <a:xfrm>
            <a:off x="0" y="0"/>
            <a:ext cx="4219445" cy="2807849"/>
          </a:xfrm>
          <a:prstGeom prst="rect">
            <a:avLst/>
          </a:prstGeom>
          <a:ln>
            <a:noFill/>
          </a:ln>
          <a:effectLst>
            <a:softEdge rad="112500"/>
          </a:effectLst>
        </p:spPr>
      </p:pic>
      <p:sp>
        <p:nvSpPr>
          <p:cNvPr id="7" name="Rectangle 6"/>
          <p:cNvSpPr/>
          <p:nvPr/>
        </p:nvSpPr>
        <p:spPr>
          <a:xfrm>
            <a:off x="9346051" y="1263134"/>
            <a:ext cx="2339102" cy="830997"/>
          </a:xfrm>
          <a:prstGeom prst="rect">
            <a:avLst/>
          </a:prstGeom>
        </p:spPr>
        <p:txBody>
          <a:bodyPr wrap="none">
            <a:spAutoFit/>
          </a:bodyPr>
          <a:lstStyle/>
          <a:p>
            <a:pPr algn="just" rtl="1"/>
            <a:r>
              <a:rPr lang="fa-IR" sz="4800" b="1" dirty="0">
                <a:solidFill>
                  <a:srgbClr val="DB2828"/>
                </a:solidFill>
                <a:latin typeface="IRANSans" panose="02040503050201020203" pitchFamily="18" charset="-78"/>
                <a:cs typeface="IRANSans" panose="02040503050201020203" pitchFamily="18" charset="-78"/>
              </a:rPr>
              <a:t>گفت‌وگو </a:t>
            </a:r>
            <a:endParaRPr lang="fa-IR" sz="4800" b="1" i="0" dirty="0">
              <a:solidFill>
                <a:srgbClr val="DB2828"/>
              </a:solidFill>
              <a:effectLst/>
              <a:latin typeface="IRANSans" panose="02040503050201020203" pitchFamily="18" charset="-78"/>
              <a:cs typeface="IRANSans" panose="02040503050201020203" pitchFamily="18" charset="-78"/>
            </a:endParaRPr>
          </a:p>
        </p:txBody>
      </p:sp>
      <p:sp>
        <p:nvSpPr>
          <p:cNvPr id="8" name="Rectangle 7"/>
          <p:cNvSpPr/>
          <p:nvPr/>
        </p:nvSpPr>
        <p:spPr>
          <a:xfrm>
            <a:off x="524933" y="2387305"/>
            <a:ext cx="11159067" cy="4293483"/>
          </a:xfrm>
          <a:prstGeom prst="rect">
            <a:avLst/>
          </a:prstGeom>
        </p:spPr>
        <p:txBody>
          <a:bodyPr wrap="square">
            <a:spAutoFit/>
          </a:bodyPr>
          <a:lstStyle/>
          <a:p>
            <a:pPr algn="r" rtl="1">
              <a:lnSpc>
                <a:spcPct val="150000"/>
              </a:lnSpc>
            </a:pPr>
            <a:r>
              <a:rPr lang="fa-IR" dirty="0">
                <a:latin typeface="IRANSans" panose="02040503050201020203" pitchFamily="18" charset="-78"/>
                <a:cs typeface="IRANSans" panose="02040503050201020203" pitchFamily="18" charset="-78"/>
              </a:rPr>
              <a:t>با توجه به گزارش و اطلاعاتی که جمع‌آوری کرده‌اید درباره‌ٔ چگونگی تبدیل چوب به کاغذ بحث و گفت‌وگو کنید.</a:t>
            </a:r>
            <a:r>
              <a:rPr lang="fa-IR" dirty="0"/>
              <a:t/>
            </a:r>
            <a:br>
              <a:rPr lang="fa-IR" dirty="0"/>
            </a:br>
            <a:r>
              <a:rPr lang="fa-IR" sz="2000" dirty="0">
                <a:solidFill>
                  <a:srgbClr val="FF0000"/>
                </a:solidFill>
                <a:latin typeface="IRANSans" panose="02040503050201020203" pitchFamily="18" charset="-78"/>
                <a:cs typeface="IRANSans" panose="02040503050201020203" pitchFamily="18" charset="-78"/>
              </a:rPr>
              <a:t>با توجه به اطلاعاتی که جمع آوری کردیم می‌توان مراحل تبدیل چوب به کاغذ را این گونه بیان کرد:</a:t>
            </a:r>
            <a:r>
              <a:rPr lang="fa-IR" sz="2400" dirty="0">
                <a:solidFill>
                  <a:srgbClr val="FF0000"/>
                </a:solidFill>
                <a:latin typeface="IRANSans" panose="02040503050201020203" pitchFamily="18" charset="-78"/>
                <a:cs typeface="IRANSans" panose="02040503050201020203" pitchFamily="18" charset="-78"/>
              </a:rPr>
              <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1- قطع درختان و کندن پوست آن‌ها</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2- خرد کردن چوب‌ها و تبدیل آن‌ها به چیپس</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3- مخلوط کردن خرده‌های چوب و تولید خمیر</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4- افزودن مواد رنگ بر یا سفید کننده مانند آب اکسیژنه به خمیر</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5- آب گیری و صاف و نازک نمودن توسط غلتک</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6- برش کاغذ به اندازه‌های مورد نیاز بازار</a:t>
            </a:r>
            <a:endParaRPr lang="fa-IR" sz="2400" dirty="0">
              <a:solidFill>
                <a:srgbClr val="FF0000"/>
              </a:solidFill>
            </a:endParaRPr>
          </a:p>
        </p:txBody>
      </p:sp>
    </p:spTree>
    <p:extLst>
      <p:ext uri="{BB962C8B-B14F-4D97-AF65-F5344CB8AC3E}">
        <p14:creationId xmlns:p14="http://schemas.microsoft.com/office/powerpoint/2010/main" val="336176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868" y="2216205"/>
            <a:ext cx="11684000" cy="2769989"/>
          </a:xfrm>
          <a:prstGeom prst="rect">
            <a:avLst/>
          </a:prstGeom>
        </p:spPr>
        <p:txBody>
          <a:bodyPr wrap="square">
            <a:spAutoFit/>
          </a:bodyPr>
          <a:lstStyle/>
          <a:p>
            <a:pPr algn="just" rtl="1">
              <a:lnSpc>
                <a:spcPct val="150000"/>
              </a:lnSpc>
            </a:pPr>
            <a:r>
              <a:rPr lang="fa-IR" sz="2800" dirty="0" smtClean="0">
                <a:latin typeface="IRANSans" panose="02040503050201020203" pitchFamily="18" charset="-78"/>
                <a:cs typeface="IRANSans" panose="02040503050201020203" pitchFamily="18" charset="-78"/>
              </a:rPr>
              <a:t>از میان اجزای تشکیل دهنده‌ٔ درخت، فقط ساقه و تنه‌ٔ محکم و شاخه‌های چوبی درختان تنومند برای تهیه‌ٔ </a:t>
            </a:r>
            <a:r>
              <a:rPr lang="fa-IR" sz="3200" dirty="0" smtClean="0">
                <a:latin typeface="IRANSans" panose="02040503050201020203" pitchFamily="18" charset="-78"/>
                <a:cs typeface="IRANSans" panose="02040503050201020203" pitchFamily="18" charset="-78"/>
              </a:rPr>
              <a:t>کاغذ</a:t>
            </a:r>
            <a:r>
              <a:rPr lang="fa-IR" sz="2800" dirty="0" smtClean="0">
                <a:latin typeface="IRANSans" panose="02040503050201020203" pitchFamily="18" charset="-78"/>
                <a:cs typeface="IRANSans" panose="02040503050201020203" pitchFamily="18" charset="-78"/>
              </a:rPr>
              <a:t> مناسب است. در شکل‌های زیر، مراحل مختلف تبدیل درخت به کاغذ نشان داده شده است. با توجه به آنها و اطلاعاتی که جمع‌آوری کرده‌اید درباره‌ٔ هر مرحله در کلاس گفت‌وگو کنید؛ سپس به پرسش‌ها پاسخ دهید.</a:t>
            </a:r>
            <a:endParaRPr lang="fa-IR" sz="2800" dirty="0"/>
          </a:p>
        </p:txBody>
      </p:sp>
      <p:sp>
        <p:nvSpPr>
          <p:cNvPr id="5" name="Rectangle 4"/>
          <p:cNvSpPr/>
          <p:nvPr/>
        </p:nvSpPr>
        <p:spPr>
          <a:xfrm>
            <a:off x="5537200" y="1392535"/>
            <a:ext cx="6096000" cy="1261884"/>
          </a:xfrm>
          <a:prstGeom prst="rect">
            <a:avLst/>
          </a:prstGeom>
        </p:spPr>
        <p:txBody>
          <a:bodyPr>
            <a:spAutoFit/>
          </a:bodyPr>
          <a:lstStyle/>
          <a:p>
            <a:pPr algn="just" rtl="1"/>
            <a:r>
              <a:rPr lang="fa-IR" sz="4000" b="1" dirty="0">
                <a:solidFill>
                  <a:srgbClr val="FF0000"/>
                </a:solidFill>
                <a:latin typeface="IRANSans" panose="02040503050201020203" pitchFamily="18" charset="-78"/>
                <a:cs typeface="IRANSans" panose="02040503050201020203" pitchFamily="18" charset="-78"/>
              </a:rPr>
              <a:t>از درخت تا کاغذ</a:t>
            </a:r>
          </a:p>
          <a:p>
            <a:r>
              <a:rPr lang="fa-IR" dirty="0"/>
              <a:t/>
            </a:r>
            <a:br>
              <a:rPr lang="fa-IR" dirty="0"/>
            </a:br>
            <a:endParaRPr lang="fa-IR" dirty="0"/>
          </a:p>
        </p:txBody>
      </p:sp>
    </p:spTree>
    <p:extLst>
      <p:ext uri="{BB962C8B-B14F-4D97-AF65-F5344CB8AC3E}">
        <p14:creationId xmlns:p14="http://schemas.microsoft.com/office/powerpoint/2010/main" val="1665744985"/>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0800" y="369206"/>
            <a:ext cx="7924800" cy="5586145"/>
          </a:xfrm>
          <a:prstGeom prst="rect">
            <a:avLst/>
          </a:prstGeom>
        </p:spPr>
        <p:txBody>
          <a:bodyPr wrap="square">
            <a:spAutoFit/>
          </a:bodyPr>
          <a:lstStyle/>
          <a:p>
            <a:pPr algn="just" rtl="1">
              <a:lnSpc>
                <a:spcPct val="150000"/>
              </a:lnSpc>
            </a:pPr>
            <a:r>
              <a:rPr lang="fa-IR" sz="2400" dirty="0">
                <a:latin typeface="IRANSans" panose="02040503050201020203" pitchFamily="18" charset="-78"/>
                <a:cs typeface="IRANSans" panose="02040503050201020203" pitchFamily="18" charset="-78"/>
              </a:rPr>
              <a:t>1ــ تغییرهای انجام شده در هریک از مرحله‌های (4)و (6) فیزیکی است یا شیمیایی؟ </a:t>
            </a:r>
            <a:r>
              <a:rPr lang="fa-IR" dirty="0">
                <a:solidFill>
                  <a:srgbClr val="FF0000"/>
                </a:solidFill>
                <a:latin typeface="IRANSans" panose="02040503050201020203" pitchFamily="18" charset="-78"/>
                <a:cs typeface="IRANSans" panose="02040503050201020203" pitchFamily="18" charset="-78"/>
              </a:rPr>
              <a:t>هر دو فیزیکی است چون در آنها ماده‌ٔ جدیدی تولید نشده</a:t>
            </a:r>
            <a:r>
              <a:rPr lang="fa-IR" dirty="0" smtClean="0">
                <a:solidFill>
                  <a:srgbClr val="FF0000"/>
                </a:solidFill>
                <a:latin typeface="IRANSans" panose="02040503050201020203" pitchFamily="18" charset="-78"/>
                <a:cs typeface="IRANSans" panose="02040503050201020203" pitchFamily="18" charset="-78"/>
              </a:rPr>
              <a:t>.</a:t>
            </a:r>
          </a:p>
          <a:p>
            <a:pPr algn="just" rtl="1">
              <a:lnSpc>
                <a:spcPct val="150000"/>
              </a:lnSpc>
            </a:pPr>
            <a:r>
              <a:rPr lang="fa-IR" sz="2400" dirty="0" smtClean="0">
                <a:latin typeface="IRANSans" panose="02040503050201020203" pitchFamily="18" charset="-78"/>
                <a:cs typeface="IRANSans" panose="02040503050201020203" pitchFamily="18" charset="-78"/>
              </a:rPr>
              <a:t>2ــ </a:t>
            </a:r>
            <a:r>
              <a:rPr lang="fa-IR" sz="2400" dirty="0">
                <a:latin typeface="IRANSans" panose="02040503050201020203" pitchFamily="18" charset="-78"/>
                <a:cs typeface="IRANSans" panose="02040503050201020203" pitchFamily="18" charset="-78"/>
              </a:rPr>
              <a:t>خواص ظاهری چیپس چوب تولید شده در مرحله‌ٔ چهار را با خمیر تولید شده در مرحله‌ٔ پنج مقایسه کنید.</a:t>
            </a:r>
            <a:r>
              <a:rPr lang="fa-IR" sz="2400" dirty="0">
                <a:solidFill>
                  <a:srgbClr val="0000FF"/>
                </a:solidFill>
                <a:latin typeface="IRANSans" panose="02040503050201020203" pitchFamily="18" charset="-78"/>
                <a:cs typeface="IRANSans" panose="02040503050201020203" pitchFamily="18" charset="-78"/>
              </a:rPr>
              <a:t> </a:t>
            </a:r>
            <a:r>
              <a:rPr lang="fa-IR" sz="2400" dirty="0">
                <a:solidFill>
                  <a:srgbClr val="FF0000"/>
                </a:solidFill>
                <a:latin typeface="IRANSans" panose="02040503050201020203" pitchFamily="18" charset="-78"/>
                <a:cs typeface="IRANSans" panose="02040503050201020203" pitchFamily="18" charset="-78"/>
              </a:rPr>
              <a:t>در مرحله 4 چوب به وسیله دستگاه مخصوصی به قطعات خیلی کوچک به نام «چیپس» تبدیل می‌شود که جامد است و فقط ظاهر آن تغییر کرده و دچار تغییر فیزیکی شده است؛ ولی در مرحله 5، قطعات ریز شده‌ٔ چوب با آب و مواد رنگبر مخلوط شده و پس از حل شدن به صورت خمیر در می‌آید که حالت انعطاف‌پذیر داشته و شکل پذیر نیز می‌باشد و نوعی تغییر شیمیایی رخ داده است.</a:t>
            </a:r>
            <a:endParaRPr lang="fa-IR" sz="2400" dirty="0">
              <a:solidFill>
                <a:srgbClr val="FF0000"/>
              </a:solidFill>
            </a:endParaRPr>
          </a:p>
        </p:txBody>
      </p:sp>
      <p:pic>
        <p:nvPicPr>
          <p:cNvPr id="5" name="Picture 4"/>
          <p:cNvPicPr>
            <a:picLocks noChangeAspect="1"/>
          </p:cNvPicPr>
          <p:nvPr/>
        </p:nvPicPr>
        <p:blipFill>
          <a:blip r:embed="rId2"/>
          <a:stretch>
            <a:fillRect/>
          </a:stretch>
        </p:blipFill>
        <p:spPr>
          <a:xfrm>
            <a:off x="0" y="237067"/>
            <a:ext cx="3742267" cy="6620933"/>
          </a:xfrm>
          <a:prstGeom prst="rect">
            <a:avLst/>
          </a:prstGeom>
        </p:spPr>
      </p:pic>
    </p:spTree>
    <p:extLst>
      <p:ext uri="{BB962C8B-B14F-4D97-AF65-F5344CB8AC3E}">
        <p14:creationId xmlns:p14="http://schemas.microsoft.com/office/powerpoint/2010/main" val="2436431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6872" y="281000"/>
            <a:ext cx="2457725" cy="646331"/>
          </a:xfrm>
          <a:prstGeom prst="rect">
            <a:avLst/>
          </a:prstGeom>
        </p:spPr>
        <p:txBody>
          <a:bodyPr wrap="none">
            <a:spAutoFit/>
          </a:bodyPr>
          <a:lstStyle/>
          <a:p>
            <a:pPr algn="just" rtl="1"/>
            <a:r>
              <a:rPr lang="fa-IR" sz="3600" b="1" smtClean="0">
                <a:solidFill>
                  <a:srgbClr val="DB2828"/>
                </a:solidFill>
                <a:latin typeface="IRANSans" panose="02040503050201020203" pitchFamily="18" charset="-78"/>
                <a:cs typeface="IRANSans" panose="02040503050201020203" pitchFamily="18" charset="-78"/>
              </a:rPr>
              <a:t>آزمایش کنید</a:t>
            </a:r>
            <a:endParaRPr lang="fa-IR" sz="3600" b="1" i="0" dirty="0">
              <a:solidFill>
                <a:srgbClr val="DB2828"/>
              </a:solidFill>
              <a:effectLst/>
              <a:latin typeface="IRANSans" panose="02040503050201020203" pitchFamily="18" charset="-78"/>
              <a:cs typeface="IRANSans" panose="02040503050201020203" pitchFamily="18" charset="-78"/>
            </a:endParaRPr>
          </a:p>
        </p:txBody>
      </p:sp>
      <p:sp>
        <p:nvSpPr>
          <p:cNvPr id="5" name="Rectangle 4"/>
          <p:cNvSpPr/>
          <p:nvPr/>
        </p:nvSpPr>
        <p:spPr>
          <a:xfrm>
            <a:off x="338666" y="1028555"/>
            <a:ext cx="11700933" cy="5078313"/>
          </a:xfrm>
          <a:prstGeom prst="rect">
            <a:avLst/>
          </a:prstGeom>
        </p:spPr>
        <p:txBody>
          <a:bodyPr wrap="square">
            <a:spAutoFit/>
          </a:bodyPr>
          <a:lstStyle/>
          <a:p>
            <a:pPr algn="r" rtl="1"/>
            <a:r>
              <a:rPr lang="fa-IR" dirty="0">
                <a:solidFill>
                  <a:srgbClr val="000000"/>
                </a:solidFill>
                <a:latin typeface="IRANSans" panose="02040503050201020203" pitchFamily="18" charset="-78"/>
                <a:cs typeface="IRANSans" panose="02040503050201020203" pitchFamily="18" charset="-78"/>
              </a:rPr>
              <a:t>یکی از مراحل تبدیل درخت به کاغذ از بین بردن رنگ زرد چوب است. برای آشنایی با چگونگی این کار آزمایش‌های 1 و 2 را انجام دهید.</a:t>
            </a:r>
            <a:br>
              <a:rPr lang="fa-IR" dirty="0">
                <a:solidFill>
                  <a:srgbClr val="000000"/>
                </a:solidFill>
                <a:latin typeface="IRANSans" panose="02040503050201020203" pitchFamily="18" charset="-78"/>
                <a:cs typeface="IRANSans" panose="02040503050201020203" pitchFamily="18" charset="-78"/>
              </a:rPr>
            </a:br>
            <a:endParaRPr lang="fa-IR" b="1" dirty="0">
              <a:solidFill>
                <a:srgbClr val="000000"/>
              </a:solidFill>
              <a:latin typeface="IRANSans" panose="02040503050201020203" pitchFamily="18" charset="-78"/>
              <a:cs typeface="IRANSans" panose="02040503050201020203" pitchFamily="18" charset="-78"/>
            </a:endParaRPr>
          </a:p>
          <a:p>
            <a:pPr algn="r" rtl="1"/>
            <a:r>
              <a:rPr lang="fa-IR" b="1" dirty="0" smtClean="0">
                <a:solidFill>
                  <a:srgbClr val="FF0000"/>
                </a:solidFill>
                <a:latin typeface="IRANSans" panose="02040503050201020203" pitchFamily="18" charset="-78"/>
                <a:cs typeface="IRANSans" panose="02040503050201020203" pitchFamily="18" charset="-78"/>
              </a:rPr>
              <a:t>آزمایش </a:t>
            </a:r>
            <a:r>
              <a:rPr lang="fa-IR" b="1" dirty="0">
                <a:solidFill>
                  <a:srgbClr val="FF0000"/>
                </a:solidFill>
                <a:latin typeface="IRANSans" panose="02040503050201020203" pitchFamily="18" charset="-78"/>
                <a:cs typeface="IRANSans" panose="02040503050201020203" pitchFamily="18" charset="-78"/>
              </a:rPr>
              <a:t>1</a:t>
            </a:r>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١- در یک بشر (ظرف شیشه‌ای آزمایشگاهی) یا لیوان پلاستیکی 100میلی لیتر آب بریزید.</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2- 5 یا 6  دانه بلور پتاسیم  پرمنگنات به مواد داخل بشر اضافه کنید.</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3- یک قاشق چای‌خوری سرکه به مواد داخل بشر اضافه کنید.</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4- 6 یا 8 میلی‌لیتر آب اکسیژنه را به آرامی داخل بشر بریزید.</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 مشاهدات خود را یادداشت کنید. </a:t>
            </a:r>
            <a:r>
              <a:rPr lang="fa-IR" dirty="0">
                <a:solidFill>
                  <a:srgbClr val="FF0000"/>
                </a:solidFill>
                <a:latin typeface="IRANSans" panose="02040503050201020203" pitchFamily="18" charset="-78"/>
                <a:cs typeface="IRANSans" panose="02040503050201020203" pitchFamily="18" charset="-78"/>
              </a:rPr>
              <a:t>پتاسیم پر‌منگنات یک جامد بنفش رنگ است که در اثر واکنش با آب اکسیژنه در محیط دارای سرکه به رنگ صورتی یا بی‌رنگ تیدیل می‌شود.</a:t>
            </a:r>
          </a:p>
          <a:p>
            <a:pPr algn="r" rtl="1"/>
            <a:r>
              <a:rPr lang="fa-IR" b="1" dirty="0">
                <a:solidFill>
                  <a:srgbClr val="FF0000"/>
                </a:solidFill>
                <a:latin typeface="IRANSans" panose="02040503050201020203" pitchFamily="18" charset="-78"/>
                <a:cs typeface="IRANSans" panose="02040503050201020203" pitchFamily="18" charset="-78"/>
              </a:rPr>
              <a:t>آزمایش</a:t>
            </a:r>
            <a:r>
              <a:rPr lang="fa-IR" dirty="0">
                <a:latin typeface="IRANSans" panose="02040503050201020203" pitchFamily="18" charset="-78"/>
                <a:cs typeface="IRANSans" panose="02040503050201020203" pitchFamily="18" charset="-78"/>
              </a:rPr>
              <a:t> </a:t>
            </a:r>
            <a:r>
              <a:rPr lang="fa-IR" b="1" dirty="0">
                <a:solidFill>
                  <a:srgbClr val="FF0000"/>
                </a:solidFill>
                <a:latin typeface="IRANSans" panose="02040503050201020203" pitchFamily="18" charset="-78"/>
                <a:cs typeface="IRANSans" panose="02040503050201020203" pitchFamily="18" charset="-78"/>
              </a:rPr>
              <a:t>2</a:t>
            </a:r>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١- در یک بشر، مقداری کاغذ رنگی خرد شده را با 50 میلی‌لیتر آب مخلوط کنید.</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٢- 10 میلی‌لیتر آب اکسیژنه داخل بشر اضافه کنید.</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 پس از 10 دقیقه مشاهدات خود را بنویسید. </a:t>
            </a:r>
            <a:r>
              <a:rPr lang="fa-IR" dirty="0">
                <a:solidFill>
                  <a:srgbClr val="FF0000"/>
                </a:solidFill>
                <a:latin typeface="IRANSans" panose="02040503050201020203" pitchFamily="18" charset="-78"/>
                <a:cs typeface="IRANSans" panose="02040503050201020203" pitchFamily="18" charset="-78"/>
              </a:rPr>
              <a:t>مشاهده می‌کنیم که آب اکسیژنه باعث رنگ بری کاغذهای رنگی شده و در نتیجه کاغذها رنگ خود را از دست می‌دهند.</a:t>
            </a:r>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 از این آزمایش‌ها چه نتیجه‌ای می‌گیرید؟ </a:t>
            </a:r>
            <a:r>
              <a:rPr lang="fa-IR" dirty="0">
                <a:solidFill>
                  <a:srgbClr val="FF0000"/>
                </a:solidFill>
                <a:latin typeface="IRANSans" panose="02040503050201020203" pitchFamily="18" charset="-78"/>
                <a:cs typeface="IRANSans" panose="02040503050201020203" pitchFamily="18" charset="-78"/>
              </a:rPr>
              <a:t>متوجه می‌شویم، آب اکسیژنه سفید کننده و رنگ بر می‌باشد و ازآن می توان برای سفید کردن مواد مختلف استفاده کرد. همچنین این ماده می‌تواند با مواد شیمیایی دیگر واکنش دهد و رنگ آن‌ها را تغییر دهد. به همین دلیل در کارخانه‌های تهیه کاغذ برای از بین بردن رنگ چوب از مواد رنگ‌بر مانند آب اکسیژنه، کلر و آب ژاول استفاده می‌کنند.</a:t>
            </a:r>
            <a:endParaRPr lang="fa-IR" b="0" i="0" dirty="0">
              <a:solidFill>
                <a:srgbClr val="FF0000"/>
              </a:solidFill>
              <a:effectLst/>
              <a:latin typeface="IRANSans" panose="02040503050201020203" pitchFamily="18" charset="-78"/>
              <a:cs typeface="IRANSans" panose="02040503050201020203" pitchFamily="18" charset="-78"/>
            </a:endParaRPr>
          </a:p>
        </p:txBody>
      </p:sp>
      <p:pic>
        <p:nvPicPr>
          <p:cNvPr id="3074" name="Picture 2" descr="برنامه جواب آزمایش پزشکی - دانلود | کافه باز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305456"/>
            <a:ext cx="1808692" cy="18086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290270"/>
            <a:ext cx="11988800" cy="369332"/>
          </a:xfrm>
          <a:prstGeom prst="rect">
            <a:avLst/>
          </a:prstGeom>
        </p:spPr>
        <p:txBody>
          <a:bodyPr wrap="square">
            <a:spAutoFit/>
          </a:bodyPr>
          <a:lstStyle/>
          <a:p>
            <a:pPr algn="r" rtl="1"/>
            <a:r>
              <a:rPr lang="fa-IR" dirty="0">
                <a:latin typeface="IRANSans" panose="02040503050201020203" pitchFamily="18" charset="-78"/>
                <a:cs typeface="IRANSans" panose="02040503050201020203" pitchFamily="18" charset="-78"/>
              </a:rPr>
              <a:t>آب اکسیژنه نمی‌تواند رنگ همه‌ٔ مواد را از بین </a:t>
            </a:r>
            <a:r>
              <a:rPr lang="fa-IR" dirty="0" smtClean="0">
                <a:latin typeface="IRANSans" panose="02040503050201020203" pitchFamily="18" charset="-78"/>
                <a:cs typeface="IRANSans" panose="02040503050201020203" pitchFamily="18" charset="-78"/>
              </a:rPr>
              <a:t>ببرد. گاز </a:t>
            </a:r>
            <a:r>
              <a:rPr lang="fa-IR" dirty="0">
                <a:latin typeface="IRANSans" panose="02040503050201020203" pitchFamily="18" charset="-78"/>
                <a:cs typeface="IRANSans" panose="02040503050201020203" pitchFamily="18" charset="-78"/>
              </a:rPr>
              <a:t>کلر و آب ژاول (سفیدکننده) نیز مانند آب اکسیژنه، رنگ‌بر و سفیدکننده هستند.</a:t>
            </a:r>
            <a:endParaRPr lang="fa-IR" dirty="0"/>
          </a:p>
        </p:txBody>
      </p:sp>
    </p:spTree>
    <p:extLst>
      <p:ext uri="{BB962C8B-B14F-4D97-AF65-F5344CB8AC3E}">
        <p14:creationId xmlns:p14="http://schemas.microsoft.com/office/powerpoint/2010/main" val="429426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133" y="1671302"/>
            <a:ext cx="11480801" cy="2185214"/>
          </a:xfrm>
          <a:prstGeom prst="rect">
            <a:avLst/>
          </a:prstGeom>
        </p:spPr>
        <p:txBody>
          <a:bodyPr wrap="square">
            <a:spAutoFit/>
          </a:bodyPr>
          <a:lstStyle/>
          <a:p>
            <a:pPr algn="just" rtl="1"/>
            <a:r>
              <a:rPr lang="fa-IR" sz="3200" b="1" dirty="0">
                <a:solidFill>
                  <a:srgbClr val="8B4513"/>
                </a:solidFill>
                <a:latin typeface="IRANSans" panose="02040503050201020203" pitchFamily="18" charset="-78"/>
                <a:cs typeface="IRANSans" panose="02040503050201020203" pitchFamily="18" charset="-78"/>
              </a:rPr>
              <a:t>چه نوع کاغذی می‌خواهید</a:t>
            </a:r>
            <a:r>
              <a:rPr lang="fa-IR" sz="3200" b="1" dirty="0" smtClean="0">
                <a:solidFill>
                  <a:srgbClr val="8B4513"/>
                </a:solidFill>
                <a:latin typeface="IRANSans" panose="02040503050201020203" pitchFamily="18" charset="-78"/>
                <a:cs typeface="IRANSans" panose="02040503050201020203" pitchFamily="18" charset="-78"/>
              </a:rPr>
              <a:t>؟</a:t>
            </a:r>
          </a:p>
          <a:p>
            <a:pPr algn="just" rtl="1"/>
            <a:endParaRPr lang="fa-IR" sz="3200" b="1" dirty="0">
              <a:latin typeface="IRANSans" panose="02040503050201020203" pitchFamily="18" charset="-78"/>
              <a:cs typeface="IRANSans" panose="02040503050201020203" pitchFamily="18" charset="-78"/>
            </a:endParaRPr>
          </a:p>
          <a:p>
            <a:pPr algn="just" rtl="1"/>
            <a:r>
              <a:rPr lang="fa-IR" dirty="0">
                <a:latin typeface="IRANSans" panose="02040503050201020203" pitchFamily="18" charset="-78"/>
                <a:cs typeface="IRANSans" panose="02040503050201020203" pitchFamily="18" charset="-78"/>
              </a:rPr>
              <a:t>چند نوع کاغذ می‌شناسید؟ آنها را نام ببرید. </a:t>
            </a:r>
            <a:r>
              <a:rPr lang="fa-IR" dirty="0">
                <a:solidFill>
                  <a:srgbClr val="FF0000"/>
                </a:solidFill>
                <a:latin typeface="IRANSans" panose="02040503050201020203" pitchFamily="18" charset="-78"/>
                <a:cs typeface="IRANSans" panose="02040503050201020203" pitchFamily="18" charset="-78"/>
              </a:rPr>
              <a:t>کاغذ اشتنباخ، کاغذ روزنامه، کاغذ گلاسه‌ای مات و براق، کاغذ خودکپی، انجیلی، کاغذ فانتزی، کاغذ پلاستیکی، کاغذ پشت‌چسب‌دار، کاغذ کاهی و </a:t>
            </a:r>
            <a:r>
              <a:rPr lang="fa-IR" dirty="0" smtClean="0">
                <a:solidFill>
                  <a:srgbClr val="FF0000"/>
                </a:solidFill>
                <a:latin typeface="IRANSans" panose="02040503050201020203" pitchFamily="18" charset="-78"/>
                <a:cs typeface="IRANSans" panose="02040503050201020203" pitchFamily="18" charset="-78"/>
              </a:rPr>
              <a:t>...</a:t>
            </a:r>
          </a:p>
          <a:p>
            <a:pPr algn="just" rtl="1"/>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با افزودن مواد شیمیایی مختلف به خمیر کاغذ، می‌توان انواع مختلفی از کاغذها را تهیه کرد.</a:t>
            </a:r>
            <a:endParaRPr lang="fa-IR" b="0" i="0" dirty="0">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1450546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004079"/>
            <a:ext cx="9551510" cy="3667655"/>
          </a:xfrm>
          <a:prstGeom prst="rect">
            <a:avLst/>
          </a:prstGeom>
        </p:spPr>
      </p:pic>
      <p:sp>
        <p:nvSpPr>
          <p:cNvPr id="5" name="Rectangle 4"/>
          <p:cNvSpPr/>
          <p:nvPr/>
        </p:nvSpPr>
        <p:spPr>
          <a:xfrm>
            <a:off x="9068120" y="1246201"/>
            <a:ext cx="2691764" cy="1015663"/>
          </a:xfrm>
          <a:prstGeom prst="rect">
            <a:avLst/>
          </a:prstGeom>
        </p:spPr>
        <p:txBody>
          <a:bodyPr wrap="none">
            <a:spAutoFit/>
          </a:bodyPr>
          <a:lstStyle/>
          <a:p>
            <a:pPr algn="just" rtl="1"/>
            <a:r>
              <a:rPr lang="fa-IR" sz="6000" b="1" dirty="0">
                <a:solidFill>
                  <a:srgbClr val="DB2828"/>
                </a:solidFill>
                <a:latin typeface="IRANSans" panose="02040503050201020203" pitchFamily="18" charset="-78"/>
                <a:cs typeface="IRANSans" panose="02040503050201020203" pitchFamily="18" charset="-78"/>
              </a:rPr>
              <a:t>گفت‌‌وگو</a:t>
            </a:r>
            <a:endParaRPr lang="fa-IR" b="1" i="0" dirty="0">
              <a:solidFill>
                <a:srgbClr val="DB2828"/>
              </a:solidFill>
              <a:effectLst/>
              <a:latin typeface="IRANSans" panose="02040503050201020203" pitchFamily="18" charset="-78"/>
              <a:cs typeface="IRANSans" panose="02040503050201020203" pitchFamily="18" charset="-78"/>
            </a:endParaRPr>
          </a:p>
        </p:txBody>
      </p:sp>
      <p:sp>
        <p:nvSpPr>
          <p:cNvPr id="6" name="Rectangle 5"/>
          <p:cNvSpPr/>
          <p:nvPr/>
        </p:nvSpPr>
        <p:spPr>
          <a:xfrm>
            <a:off x="474133" y="2351669"/>
            <a:ext cx="11311467" cy="1703030"/>
          </a:xfrm>
          <a:prstGeom prst="rect">
            <a:avLst/>
          </a:prstGeom>
        </p:spPr>
        <p:txBody>
          <a:bodyPr wrap="square">
            <a:spAutoFit/>
          </a:bodyPr>
          <a:lstStyle/>
          <a:p>
            <a:pPr algn="just" rtl="1">
              <a:lnSpc>
                <a:spcPct val="150000"/>
              </a:lnSpc>
            </a:pPr>
            <a:r>
              <a:rPr lang="fa-IR" dirty="0">
                <a:latin typeface="IRANSans" panose="02040503050201020203" pitchFamily="18" charset="-78"/>
                <a:cs typeface="IRANSans" panose="02040503050201020203" pitchFamily="18" charset="-78"/>
              </a:rPr>
              <a:t>جدول  زیر موادی را نشان می‌دهد که در تهیه‌ٔ کاغذ به کار می‌روند. با توجه به تصویرها درباره‌ٔ علّت استفاده از این مواد در تولید کاغذ بحث و گفت‌وگو کنید.</a:t>
            </a:r>
          </a:p>
          <a:p>
            <a:pPr algn="r" rtl="1">
              <a:lnSpc>
                <a:spcPct val="150000"/>
              </a:lnSpc>
            </a:pPr>
            <a:r>
              <a:rPr lang="fa-IR" dirty="0"/>
              <a:t/>
            </a:r>
            <a:br>
              <a:rPr lang="fa-IR" dirty="0"/>
            </a:br>
            <a:endParaRPr lang="fa-IR" dirty="0"/>
          </a:p>
        </p:txBody>
      </p:sp>
      <p:pic>
        <p:nvPicPr>
          <p:cNvPr id="4098" name="Picture 2" descr="گفتگوی منطقی به جای بحث و جدل + سخنرانی تد در مورد مهمترین عامل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10" y="0"/>
            <a:ext cx="3248024" cy="227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67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فواید درخت برای محیط زیست | داناب غر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8500" cy="3522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87867" y="2421172"/>
            <a:ext cx="11734799" cy="3708708"/>
          </a:xfrm>
          <a:prstGeom prst="rect">
            <a:avLst/>
          </a:prstGeom>
        </p:spPr>
        <p:txBody>
          <a:bodyPr wrap="square">
            <a:spAutoFit/>
          </a:bodyPr>
          <a:lstStyle/>
          <a:p>
            <a:pPr algn="r" rtl="1">
              <a:lnSpc>
                <a:spcPct val="200000"/>
              </a:lnSpc>
            </a:pPr>
            <a:r>
              <a:rPr lang="fa-IR" sz="2000" dirty="0">
                <a:latin typeface="IRANSans" panose="02040503050201020203" pitchFamily="18" charset="-78"/>
                <a:cs typeface="IRANSans" panose="02040503050201020203" pitchFamily="18" charset="-78"/>
              </a:rPr>
              <a:t>برای تهیه‌ٔ 200 جلد کتاب یا دفتر 500 برگی به  طور تقریبی باید 3 اصله درخت قطع شود. تخمین بزنید:</a:t>
            </a:r>
            <a:r>
              <a:rPr lang="fa-IR" sz="2000" dirty="0"/>
              <a:t/>
            </a:r>
            <a:br>
              <a:rPr lang="fa-IR" sz="2000" dirty="0"/>
            </a:br>
            <a:r>
              <a:rPr lang="fa-IR" sz="2000" dirty="0">
                <a:latin typeface="IRANSans" panose="02040503050201020203" pitchFamily="18" charset="-78"/>
                <a:cs typeface="IRANSans" panose="02040503050201020203" pitchFamily="18" charset="-78"/>
              </a:rPr>
              <a:t>چند درخت لازم است تا بتوان مصرف سالانه‌ٔ‌ کاغذ دانش‌آموزان کلاس شما را تولید کرد؟</a:t>
            </a:r>
            <a:r>
              <a:rPr lang="fa-IR" sz="2000" dirty="0"/>
              <a:t/>
            </a:r>
            <a:br>
              <a:rPr lang="fa-IR" sz="2000" dirty="0"/>
            </a:br>
            <a:r>
              <a:rPr lang="fa-IR" sz="2000" dirty="0">
                <a:solidFill>
                  <a:srgbClr val="FF0000"/>
                </a:solidFill>
                <a:latin typeface="IRANSans" panose="02040503050201020203" pitchFamily="18" charset="-78"/>
                <a:cs typeface="IRANSans" panose="02040503050201020203" pitchFamily="18" charset="-78"/>
              </a:rPr>
              <a:t>برای تهیه 100000 برگ، 3 اصله درخت قطع می‌شود.</a:t>
            </a:r>
            <a:br>
              <a:rPr lang="fa-IR" sz="2000" dirty="0">
                <a:solidFill>
                  <a:srgbClr val="FF0000"/>
                </a:solidFill>
                <a:latin typeface="IRANSans" panose="02040503050201020203" pitchFamily="18" charset="-78"/>
                <a:cs typeface="IRANSans" panose="02040503050201020203" pitchFamily="18" charset="-78"/>
              </a:rPr>
            </a:br>
            <a:r>
              <a:rPr lang="fa-IR" sz="2000" dirty="0">
                <a:solidFill>
                  <a:srgbClr val="FF0000"/>
                </a:solidFill>
                <a:latin typeface="IRANSans" panose="02040503050201020203" pitchFamily="18" charset="-78"/>
                <a:cs typeface="IRANSans" panose="02040503050201020203" pitchFamily="18" charset="-78"/>
              </a:rPr>
              <a:t>بنابراین تقریباً برای تولید 33000 برگ کاغذ یک اصله درخت باید قطع شود.</a:t>
            </a:r>
            <a:br>
              <a:rPr lang="fa-IR" sz="2000" dirty="0">
                <a:solidFill>
                  <a:srgbClr val="FF0000"/>
                </a:solidFill>
                <a:latin typeface="IRANSans" panose="02040503050201020203" pitchFamily="18" charset="-78"/>
                <a:cs typeface="IRANSans" panose="02040503050201020203" pitchFamily="18" charset="-78"/>
              </a:rPr>
            </a:br>
            <a:r>
              <a:rPr lang="fa-IR" sz="2000" dirty="0">
                <a:solidFill>
                  <a:srgbClr val="FF0000"/>
                </a:solidFill>
                <a:latin typeface="IRANSans" panose="02040503050201020203" pitchFamily="18" charset="-78"/>
                <a:cs typeface="IRANSans" panose="02040503050201020203" pitchFamily="18" charset="-78"/>
              </a:rPr>
              <a:t>حال اگر مصرف سالانه‌ٔ کاغذ یک دانش‌آموز را در نظر بگیریم در یک سال یک اصله درخت باید قطع شود پس سالانه برای یک کلاس 30 نفری 30 اصله درخت باید قطع شود.</a:t>
            </a:r>
            <a:endParaRPr lang="fa-IR" sz="2000" dirty="0">
              <a:solidFill>
                <a:srgbClr val="FF0000"/>
              </a:solidFill>
            </a:endParaRPr>
          </a:p>
        </p:txBody>
      </p:sp>
      <p:sp>
        <p:nvSpPr>
          <p:cNvPr id="4" name="Rectangle 3"/>
          <p:cNvSpPr/>
          <p:nvPr/>
        </p:nvSpPr>
        <p:spPr>
          <a:xfrm>
            <a:off x="9675786" y="1466334"/>
            <a:ext cx="2052165" cy="830997"/>
          </a:xfrm>
          <a:prstGeom prst="rect">
            <a:avLst/>
          </a:prstGeom>
        </p:spPr>
        <p:txBody>
          <a:bodyPr wrap="none">
            <a:spAutoFit/>
          </a:bodyPr>
          <a:lstStyle/>
          <a:p>
            <a:pPr algn="just" rtl="1"/>
            <a:r>
              <a:rPr lang="fa-IR" sz="4800" b="1" smtClean="0">
                <a:solidFill>
                  <a:srgbClr val="DB2828"/>
                </a:solidFill>
                <a:latin typeface="IRANSans" panose="02040503050201020203" pitchFamily="18" charset="-78"/>
                <a:cs typeface="IRANSans" panose="02040503050201020203" pitchFamily="18" charset="-78"/>
              </a:rPr>
              <a:t>فعالیت </a:t>
            </a:r>
            <a:endParaRPr lang="fa-IR" sz="4800" b="1" i="0" dirty="0">
              <a:solidFill>
                <a:srgbClr val="DB2828"/>
              </a:solidFill>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294732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469037"/>
            <a:ext cx="11142133" cy="1384995"/>
          </a:xfrm>
          <a:prstGeom prst="rect">
            <a:avLst/>
          </a:prstGeom>
        </p:spPr>
        <p:txBody>
          <a:bodyPr wrap="square">
            <a:spAutoFit/>
          </a:bodyPr>
          <a:lstStyle/>
          <a:p>
            <a:pPr algn="just" rtl="1"/>
            <a:r>
              <a:rPr lang="fa-IR" sz="3600" b="1" dirty="0" smtClean="0">
                <a:solidFill>
                  <a:srgbClr val="FF0000"/>
                </a:solidFill>
                <a:latin typeface="IRANSans" panose="02040503050201020203" pitchFamily="18" charset="-78"/>
                <a:cs typeface="B Titr" panose="00000700000000000000" pitchFamily="2" charset="-78"/>
              </a:rPr>
              <a:t>درس در یک نگاه</a:t>
            </a:r>
            <a:endParaRPr lang="fa-IR" sz="3600" b="1" dirty="0">
              <a:solidFill>
                <a:srgbClr val="FF0000"/>
              </a:solidFill>
              <a:latin typeface="IRANSans" panose="02040503050201020203" pitchFamily="18" charset="-78"/>
              <a:cs typeface="B Titr" panose="00000700000000000000" pitchFamily="2" charset="-78"/>
            </a:endParaRPr>
          </a:p>
          <a:p>
            <a:pPr algn="just" rtl="1"/>
            <a:r>
              <a:rPr lang="fa-IR" sz="2400" dirty="0"/>
              <a:t/>
            </a:r>
            <a:br>
              <a:rPr lang="fa-IR" sz="2400" dirty="0"/>
            </a:br>
            <a:endParaRPr lang="fa-IR" sz="2400" dirty="0"/>
          </a:p>
        </p:txBody>
      </p:sp>
      <p:sp>
        <p:nvSpPr>
          <p:cNvPr id="2" name="Rectangle 1"/>
          <p:cNvSpPr/>
          <p:nvPr/>
        </p:nvSpPr>
        <p:spPr>
          <a:xfrm>
            <a:off x="1528293" y="2200733"/>
            <a:ext cx="10139966" cy="4832092"/>
          </a:xfrm>
          <a:prstGeom prst="rect">
            <a:avLst/>
          </a:prstGeom>
        </p:spPr>
        <p:txBody>
          <a:bodyPr wrap="square">
            <a:spAutoFit/>
          </a:bodyPr>
          <a:lstStyle/>
          <a:p>
            <a:pPr algn="r"/>
            <a:r>
              <a:rPr lang="fa-IR" sz="2800" dirty="0" smtClean="0">
                <a:latin typeface="AmuzehNewNormalPS"/>
                <a:cs typeface="B Nazanin" panose="00000400000000000000" pitchFamily="2" charset="-78"/>
              </a:rPr>
              <a:t>به منظور </a:t>
            </a:r>
            <a:r>
              <a:rPr lang="fa-IR" sz="2800" dirty="0">
                <a:latin typeface="AmuzehNewNormalPS"/>
                <a:cs typeface="B Nazanin" panose="00000400000000000000" pitchFamily="2" charset="-78"/>
              </a:rPr>
              <a:t>دستیابی به پیامدها و هدف های پیش بین یشده، محتوای این درس در قالب «کاغذ و فرایند کاغذسازی » طراحی، </a:t>
            </a:r>
            <a:r>
              <a:rPr lang="fa-IR" sz="2800" dirty="0" smtClean="0">
                <a:latin typeface="AmuzehNewNormalPS"/>
                <a:cs typeface="B Nazanin" panose="00000400000000000000" pitchFamily="2" charset="-78"/>
              </a:rPr>
              <a:t>تدوین و </a:t>
            </a:r>
            <a:r>
              <a:rPr lang="fa-IR" sz="2800" dirty="0">
                <a:latin typeface="AmuzehNewNormalPS"/>
                <a:cs typeface="B Nazanin" panose="00000400000000000000" pitchFamily="2" charset="-78"/>
              </a:rPr>
              <a:t>تألیف شده و موضوع درس، « سرگذشت دفتر من » انتخاب شده است.</a:t>
            </a:r>
          </a:p>
          <a:p>
            <a:pPr algn="r"/>
            <a:r>
              <a:rPr lang="fa-IR" sz="2800" dirty="0">
                <a:solidFill>
                  <a:srgbClr val="FF0000"/>
                </a:solidFill>
                <a:latin typeface="AmuzehNewNormalPS"/>
                <a:cs typeface="B Nazanin" panose="00000400000000000000" pitchFamily="2" charset="-78"/>
              </a:rPr>
              <a:t>این درس زمینه محور است یعنی مفاهیم موردنظر به کمک زمینه یا تِمِ «کاغذ و </a:t>
            </a:r>
            <a:r>
              <a:rPr lang="fa-IR" sz="2800" dirty="0" smtClean="0">
                <a:solidFill>
                  <a:srgbClr val="FF0000"/>
                </a:solidFill>
                <a:latin typeface="AmuzehNewNormalPS"/>
                <a:cs typeface="B Nazanin" panose="00000400000000000000" pitchFamily="2" charset="-78"/>
              </a:rPr>
              <a:t>کارخانه </a:t>
            </a:r>
            <a:r>
              <a:rPr lang="fa-IR" sz="2800" dirty="0">
                <a:solidFill>
                  <a:srgbClr val="FF0000"/>
                </a:solidFill>
                <a:latin typeface="AmuzehNewNormalPS"/>
                <a:cs typeface="B Nazanin" panose="00000400000000000000" pitchFamily="2" charset="-78"/>
              </a:rPr>
              <a:t>کاغذسازی » کشف خواهند شد.</a:t>
            </a:r>
          </a:p>
          <a:p>
            <a:pPr algn="r"/>
            <a:r>
              <a:rPr lang="fa-IR" sz="2800" dirty="0">
                <a:solidFill>
                  <a:srgbClr val="00B050"/>
                </a:solidFill>
                <a:latin typeface="AmuzehNewNormalPS"/>
                <a:cs typeface="B Nazanin" panose="00000400000000000000" pitchFamily="2" charset="-78"/>
              </a:rPr>
              <a:t>به عبارت دیگر، کاغذ و </a:t>
            </a:r>
            <a:r>
              <a:rPr lang="fa-IR" sz="2800" dirty="0" smtClean="0">
                <a:solidFill>
                  <a:srgbClr val="00B050"/>
                </a:solidFill>
                <a:latin typeface="AmuzehNewNormalPS"/>
                <a:cs typeface="B Nazanin" panose="00000400000000000000" pitchFamily="2" charset="-78"/>
              </a:rPr>
              <a:t>کارخانه </a:t>
            </a:r>
            <a:r>
              <a:rPr lang="fa-IR" sz="2800" dirty="0">
                <a:solidFill>
                  <a:srgbClr val="00B050"/>
                </a:solidFill>
                <a:latin typeface="AmuzehNewNormalPS"/>
                <a:cs typeface="B Nazanin" panose="00000400000000000000" pitchFamily="2" charset="-78"/>
              </a:rPr>
              <a:t>کاغذسازی به عنوان بستری انتخاب شده است تا آموزش مفاهیم مربوط به ماده به کمک مسائل </a:t>
            </a:r>
            <a:r>
              <a:rPr lang="fa-IR" sz="2800" dirty="0" smtClean="0">
                <a:solidFill>
                  <a:srgbClr val="00B050"/>
                </a:solidFill>
                <a:latin typeface="AmuzehNewNormalPS"/>
                <a:cs typeface="B Nazanin" panose="00000400000000000000" pitchFamily="2" charset="-78"/>
              </a:rPr>
              <a:t>علمی،زیست محیطی</a:t>
            </a:r>
            <a:r>
              <a:rPr lang="fa-IR" sz="2800" dirty="0">
                <a:solidFill>
                  <a:srgbClr val="00B050"/>
                </a:solidFill>
                <a:latin typeface="AmuzehNewNormalPS"/>
                <a:cs typeface="B Nazanin" panose="00000400000000000000" pitchFamily="2" charset="-78"/>
              </a:rPr>
              <a:t>، اجتماعی، فرهنگی، اقتصادی مرتبط با فرایند کاغذسازی محقق شود</a:t>
            </a:r>
            <a:r>
              <a:rPr lang="fa-IR" sz="2800" dirty="0" smtClean="0">
                <a:solidFill>
                  <a:srgbClr val="00B050"/>
                </a:solidFill>
                <a:latin typeface="AmuzehNewNormalPS"/>
                <a:cs typeface="B Nazanin" panose="00000400000000000000" pitchFamily="2" charset="-78"/>
              </a:rPr>
              <a:t>.</a:t>
            </a:r>
          </a:p>
          <a:p>
            <a:pPr algn="r"/>
            <a:r>
              <a:rPr lang="fa-IR" sz="2800" dirty="0" smtClean="0">
                <a:latin typeface="AmuzehNewNormalPS"/>
                <a:cs typeface="B Nazanin" panose="00000400000000000000" pitchFamily="2" charset="-78"/>
              </a:rPr>
              <a:t>چون اکثر دروس پایه ششم بر اساس روش تدریس تماتیک طراحی شده است توجه دانشجویان عزیز را به مبحث « </a:t>
            </a:r>
            <a:r>
              <a:rPr lang="fa-IR" sz="2800" dirty="0" smtClean="0">
                <a:solidFill>
                  <a:srgbClr val="0070C0"/>
                </a:solidFill>
                <a:latin typeface="AmuzehNewNormalPS"/>
                <a:cs typeface="B Nazanin" panose="00000400000000000000" pitchFamily="2" charset="-78"/>
              </a:rPr>
              <a:t>تماتیک</a:t>
            </a:r>
            <a:r>
              <a:rPr lang="fa-IR" sz="2800" dirty="0" smtClean="0">
                <a:latin typeface="AmuzehNewNormalPS"/>
                <a:cs typeface="B Nazanin" panose="00000400000000000000" pitchFamily="2" charset="-78"/>
              </a:rPr>
              <a:t>» در درس مبانی علوم جلب می کنم.</a:t>
            </a:r>
          </a:p>
          <a:p>
            <a:pPr algn="r"/>
            <a:endParaRPr lang="en-US" sz="2800" dirty="0">
              <a:cs typeface="B Nazanin" panose="00000400000000000000" pitchFamily="2" charset="-78"/>
            </a:endParaRPr>
          </a:p>
        </p:txBody>
      </p:sp>
    </p:spTree>
    <p:extLst>
      <p:ext uri="{BB962C8B-B14F-4D97-AF65-F5344CB8AC3E}">
        <p14:creationId xmlns:p14="http://schemas.microsoft.com/office/powerpoint/2010/main" val="2488475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0" y="2304409"/>
            <a:ext cx="11684000" cy="4212692"/>
          </a:xfrm>
          <a:prstGeom prst="rect">
            <a:avLst/>
          </a:prstGeom>
        </p:spPr>
        <p:txBody>
          <a:bodyPr wrap="square">
            <a:spAutoFit/>
          </a:bodyPr>
          <a:lstStyle/>
          <a:p>
            <a:pPr algn="r" rtl="1">
              <a:lnSpc>
                <a:spcPct val="150000"/>
              </a:lnSpc>
            </a:pPr>
            <a:r>
              <a:rPr lang="fa-IR" dirty="0">
                <a:latin typeface="IRANSans" panose="02040503050201020203" pitchFamily="18" charset="-78"/>
                <a:cs typeface="IRANSans" panose="02040503050201020203" pitchFamily="18" charset="-78"/>
              </a:rPr>
              <a:t>قطع بیش از‌ حد درختان جنگل به چرخه‌ٔ روبه‌رو چه آسیبی خواهد زد؟</a:t>
            </a:r>
            <a:r>
              <a:rPr lang="fa-IR" dirty="0">
                <a:solidFill>
                  <a:srgbClr val="FF0000"/>
                </a:solidFill>
                <a:latin typeface="IRANSans" panose="02040503050201020203" pitchFamily="18" charset="-78"/>
                <a:cs typeface="IRANSans" panose="02040503050201020203" pitchFamily="18" charset="-78"/>
              </a:rPr>
              <a:t> کربن دی‌اکسید هوا افزایش و اکسیژن هوا کاهش می یابد و باعث آلودگی و ایجاد پدیده‌ای موسوم به اثر گلخانه‌ای و گرم شدن هوا می گردد، همچنین هوای سالم کم‌تری برای تنفس موجودات زنده وجود خواهد داشت.</a:t>
            </a:r>
            <a:r>
              <a:rPr lang="fa-IR" dirty="0"/>
              <a:t/>
            </a:r>
            <a:br>
              <a:rPr lang="fa-IR" dirty="0"/>
            </a:br>
            <a:r>
              <a:rPr lang="fa-IR" dirty="0">
                <a:latin typeface="IRANSans" panose="02040503050201020203" pitchFamily="18" charset="-78"/>
                <a:cs typeface="IRANSans" panose="02040503050201020203" pitchFamily="18" charset="-78"/>
              </a:rPr>
              <a:t>برای جلوگیری یا کاهش تأثیر قطع بی‌رویه‌ٔ درختان و تخریب جنگل‌ها در زندگی جانداران چه راه‌هایی را پیشنهاد می‌کنید؟</a:t>
            </a:r>
            <a:r>
              <a:rPr lang="fa-IR" dirty="0"/>
              <a:t/>
            </a:r>
            <a:br>
              <a:rPr lang="fa-IR" dirty="0"/>
            </a:br>
            <a:r>
              <a:rPr lang="fa-IR" dirty="0">
                <a:solidFill>
                  <a:srgbClr val="FF0000"/>
                </a:solidFill>
                <a:latin typeface="IRANSans" panose="02040503050201020203" pitchFamily="18" charset="-78"/>
                <a:cs typeface="IRANSans" panose="02040503050201020203" pitchFamily="18" charset="-78"/>
              </a:rPr>
              <a:t>1- فرهنگ سازی بین مردم جهت قطع نکردن درختان</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2- جلوگیری از چرای بی‌رویه‌ٔ دام‌ها و استفاده از روش دامداری ایستا</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3- حفاظت بیشتر از محیط زیست توسط سازمان محیط زیست</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4- جلوگیری از ساخت‌وسازهایی، مانند ساختمان سازی و جاده سازی در محوطه‌ٔ جنگل</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5- برخورد و مقابله‌ٔ شدید با افراد خاطی توسط قوه‌ٔ قضائیه</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6- جنگل کاری و درخت کاری</a:t>
            </a:r>
            <a:endParaRPr lang="fa-IR" dirty="0">
              <a:solidFill>
                <a:srgbClr val="FF0000"/>
              </a:solidFill>
            </a:endParaRPr>
          </a:p>
        </p:txBody>
      </p:sp>
      <p:sp>
        <p:nvSpPr>
          <p:cNvPr id="7" name="Rectangle 6"/>
          <p:cNvSpPr/>
          <p:nvPr/>
        </p:nvSpPr>
        <p:spPr>
          <a:xfrm>
            <a:off x="8207935" y="1212335"/>
            <a:ext cx="3641997" cy="923330"/>
          </a:xfrm>
          <a:prstGeom prst="rect">
            <a:avLst/>
          </a:prstGeom>
        </p:spPr>
        <p:txBody>
          <a:bodyPr wrap="square">
            <a:spAutoFit/>
          </a:bodyPr>
          <a:lstStyle/>
          <a:p>
            <a:pPr algn="just" rtl="1"/>
            <a:r>
              <a:rPr lang="fa-IR" sz="5400" b="1" dirty="0">
                <a:solidFill>
                  <a:srgbClr val="DB2828"/>
                </a:solidFill>
                <a:latin typeface="IRANSans" panose="02040503050201020203" pitchFamily="18" charset="-78"/>
                <a:cs typeface="IRANSans" panose="02040503050201020203" pitchFamily="18" charset="-78"/>
              </a:rPr>
              <a:t>فکرکنید</a:t>
            </a:r>
            <a:endParaRPr lang="fa-IR" sz="5400" b="1" i="0" dirty="0">
              <a:solidFill>
                <a:srgbClr val="DB2828"/>
              </a:solidFill>
              <a:effectLst/>
              <a:latin typeface="IRANSans" panose="02040503050201020203" pitchFamily="18" charset="-78"/>
              <a:cs typeface="IRANSans" panose="02040503050201020203" pitchFamily="18" charset="-78"/>
            </a:endParaRPr>
          </a:p>
        </p:txBody>
      </p:sp>
      <p:pic>
        <p:nvPicPr>
          <p:cNvPr id="8" name="Picture 2" descr="چرخهٔ تولید اکسیژ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4465"/>
            <a:ext cx="2946400" cy="2933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750096"/>
            <a:ext cx="2344869" cy="3285704"/>
          </a:xfrm>
          <a:prstGeom prst="rect">
            <a:avLst/>
          </a:prstGeom>
        </p:spPr>
      </p:pic>
      <p:sp>
        <p:nvSpPr>
          <p:cNvPr id="4" name="Rectangle 3"/>
          <p:cNvSpPr/>
          <p:nvPr/>
        </p:nvSpPr>
        <p:spPr>
          <a:xfrm>
            <a:off x="9288648" y="365668"/>
            <a:ext cx="2555508" cy="830997"/>
          </a:xfrm>
          <a:prstGeom prst="rect">
            <a:avLst/>
          </a:prstGeom>
        </p:spPr>
        <p:txBody>
          <a:bodyPr wrap="none">
            <a:spAutoFit/>
          </a:bodyPr>
          <a:lstStyle/>
          <a:p>
            <a:pPr algn="just" rtl="1"/>
            <a:r>
              <a:rPr lang="fa-IR" sz="4800" b="1" dirty="0">
                <a:solidFill>
                  <a:srgbClr val="DB2828"/>
                </a:solidFill>
                <a:latin typeface="IRANSans" panose="02040503050201020203" pitchFamily="18" charset="-78"/>
                <a:cs typeface="IRANSans" panose="02040503050201020203" pitchFamily="18" charset="-78"/>
              </a:rPr>
              <a:t>کاوشگری </a:t>
            </a:r>
            <a:endParaRPr lang="fa-IR" sz="4800" b="1" i="0" dirty="0">
              <a:solidFill>
                <a:srgbClr val="DB2828"/>
              </a:solidFill>
              <a:effectLst/>
              <a:latin typeface="IRANSans" panose="02040503050201020203" pitchFamily="18" charset="-78"/>
              <a:cs typeface="IRANSans" panose="02040503050201020203" pitchFamily="18" charset="-78"/>
            </a:endParaRPr>
          </a:p>
        </p:txBody>
      </p:sp>
      <p:sp>
        <p:nvSpPr>
          <p:cNvPr id="5" name="Rectangle 4"/>
          <p:cNvSpPr/>
          <p:nvPr/>
        </p:nvSpPr>
        <p:spPr>
          <a:xfrm>
            <a:off x="254000" y="1398813"/>
            <a:ext cx="11717866" cy="5459187"/>
          </a:xfrm>
          <a:prstGeom prst="rect">
            <a:avLst/>
          </a:prstGeom>
        </p:spPr>
        <p:txBody>
          <a:bodyPr wrap="square">
            <a:spAutoFit/>
          </a:bodyPr>
          <a:lstStyle/>
          <a:p>
            <a:pPr algn="r" rtl="1">
              <a:lnSpc>
                <a:spcPct val="150000"/>
              </a:lnSpc>
            </a:pPr>
            <a:r>
              <a:rPr lang="fa-IR" b="1" dirty="0">
                <a:solidFill>
                  <a:srgbClr val="000000"/>
                </a:solidFill>
                <a:latin typeface="IRANSans" panose="02040503050201020203" pitchFamily="18" charset="-78"/>
                <a:cs typeface="IRANSans" panose="02040503050201020203" pitchFamily="18" charset="-78"/>
              </a:rPr>
              <a:t>وسایل و مواد مورد نیاز:</a:t>
            </a:r>
            <a:r>
              <a:rPr lang="fa-IR" dirty="0">
                <a:solidFill>
                  <a:srgbClr val="000000"/>
                </a:solidFill>
                <a:latin typeface="IRANSans" panose="02040503050201020203" pitchFamily="18" charset="-78"/>
                <a:cs typeface="IRANSans" panose="02040503050201020203" pitchFamily="18" charset="-78"/>
              </a:rPr>
              <a:t> خرده‌های ریز روزنامه و کاغذ، الک، منگنه، مایع سفیدکننده، چهارچوب، طلق، توری، ظرف بزرگ</a:t>
            </a:r>
            <a:r>
              <a:rPr lang="fa-IR" dirty="0"/>
              <a:t/>
            </a:r>
            <a:br>
              <a:rPr lang="fa-IR" dirty="0"/>
            </a:br>
            <a:r>
              <a:rPr lang="fa-IR" b="1" dirty="0">
                <a:latin typeface="IRANSans" panose="02040503050201020203" pitchFamily="18" charset="-78"/>
                <a:cs typeface="IRANSans" panose="02040503050201020203" pitchFamily="18" charset="-78"/>
              </a:rPr>
              <a:t>بررسی کنید «چگونه می‌توان کاغذ را بازیافت کرد؟»</a:t>
            </a:r>
            <a:r>
              <a:rPr lang="fa-IR" dirty="0"/>
              <a:t/>
            </a:r>
            <a:br>
              <a:rPr lang="fa-IR" dirty="0"/>
            </a:br>
            <a:r>
              <a:rPr lang="fa-IR" dirty="0">
                <a:latin typeface="IRANSans" panose="02040503050201020203" pitchFamily="18" charset="-78"/>
                <a:cs typeface="IRANSans" panose="02040503050201020203" pitchFamily="18" charset="-78"/>
              </a:rPr>
              <a:t>1ــ مقداری روزنامه‌ٔ باطله بردارید و آن را با قیچی به تکه‌های بسیار ریز ببرید</a:t>
            </a:r>
            <a:r>
              <a:rPr lang="fa-IR" dirty="0" smtClean="0">
                <a:latin typeface="IRANSans" panose="02040503050201020203" pitchFamily="18" charset="-78"/>
                <a:cs typeface="IRANSans" panose="02040503050201020203" pitchFamily="18" charset="-78"/>
              </a:rPr>
              <a:t>. 2ــ </a:t>
            </a:r>
            <a:r>
              <a:rPr lang="fa-IR" dirty="0">
                <a:latin typeface="IRANSans" panose="02040503050201020203" pitchFamily="18" charset="-78"/>
                <a:cs typeface="IRANSans" panose="02040503050201020203" pitchFamily="18" charset="-78"/>
              </a:rPr>
              <a:t>خرده‌های ریز روزنامه را در یک ظرف بزرگ بریزید و درون آن تا نیمه آب اضافه </a:t>
            </a:r>
            <a:r>
              <a:rPr lang="fa-IR" dirty="0" smtClean="0">
                <a:latin typeface="IRANSans" panose="02040503050201020203" pitchFamily="18" charset="-78"/>
                <a:cs typeface="IRANSans" panose="02040503050201020203" pitchFamily="18" charset="-78"/>
              </a:rPr>
              <a:t>کنید.3ــ </a:t>
            </a:r>
            <a:r>
              <a:rPr lang="fa-IR" dirty="0">
                <a:latin typeface="IRANSans" panose="02040503050201020203" pitchFamily="18" charset="-78"/>
                <a:cs typeface="IRANSans" panose="02040503050201020203" pitchFamily="18" charset="-78"/>
              </a:rPr>
              <a:t>پس از گذشت 2 ساعت با همزن، مخلوط آب و کاغذ را خوب هم </a:t>
            </a:r>
            <a:r>
              <a:rPr lang="fa-IR" dirty="0" smtClean="0">
                <a:latin typeface="IRANSans" panose="02040503050201020203" pitchFamily="18" charset="-78"/>
                <a:cs typeface="IRANSans" panose="02040503050201020203" pitchFamily="18" charset="-78"/>
              </a:rPr>
              <a:t>بزنید. 4ــ </a:t>
            </a:r>
            <a:r>
              <a:rPr lang="fa-IR" dirty="0">
                <a:latin typeface="IRANSans" panose="02040503050201020203" pitchFamily="18" charset="-78"/>
                <a:cs typeface="IRANSans" panose="02040503050201020203" pitchFamily="18" charset="-78"/>
              </a:rPr>
              <a:t>خمیر کاغذ به دست آمده را روی الک بریزید و صاف </a:t>
            </a:r>
            <a:r>
              <a:rPr lang="fa-IR" dirty="0" smtClean="0">
                <a:latin typeface="IRANSans" panose="02040503050201020203" pitchFamily="18" charset="-78"/>
                <a:cs typeface="IRANSans" panose="02040503050201020203" pitchFamily="18" charset="-78"/>
              </a:rPr>
              <a:t>کنید.5ــ </a:t>
            </a:r>
            <a:r>
              <a:rPr lang="fa-IR" dirty="0">
                <a:latin typeface="IRANSans" panose="02040503050201020203" pitchFamily="18" charset="-78"/>
                <a:cs typeface="IRANSans" panose="02040503050201020203" pitchFamily="18" charset="-78"/>
              </a:rPr>
              <a:t>خمیر کاغذ را با یک لیوان آب ژاول (مایع سفیدکننده) مخلوط کنید و بگذارید 24 ساعت </a:t>
            </a:r>
            <a:r>
              <a:rPr lang="fa-IR" dirty="0" smtClean="0">
                <a:latin typeface="IRANSans" panose="02040503050201020203" pitchFamily="18" charset="-78"/>
                <a:cs typeface="IRANSans" panose="02040503050201020203" pitchFamily="18" charset="-78"/>
              </a:rPr>
              <a:t>بماند.6ــ </a:t>
            </a:r>
            <a:r>
              <a:rPr lang="fa-IR" dirty="0">
                <a:latin typeface="IRANSans" panose="02040503050201020203" pitchFamily="18" charset="-78"/>
                <a:cs typeface="IRANSans" panose="02040503050201020203" pitchFamily="18" charset="-78"/>
              </a:rPr>
              <a:t>دوباره خمیر کاغذ را روی الک بریزید و صاف کنید. سپس آن را با سه لیوان آب، شستشو </a:t>
            </a:r>
            <a:r>
              <a:rPr lang="fa-IR" dirty="0" smtClean="0">
                <a:latin typeface="IRANSans" panose="02040503050201020203" pitchFamily="18" charset="-78"/>
                <a:cs typeface="IRANSans" panose="02040503050201020203" pitchFamily="18" charset="-78"/>
              </a:rPr>
              <a:t>دهید. 7ــ </a:t>
            </a:r>
            <a:r>
              <a:rPr lang="fa-IR" dirty="0">
                <a:latin typeface="IRANSans" panose="02040503050201020203" pitchFamily="18" charset="-78"/>
                <a:cs typeface="IRANSans" panose="02040503050201020203" pitchFamily="18" charset="-78"/>
              </a:rPr>
              <a:t>اکنون خمیر کاغذ را در ظرف بزرگ که تا نیمه آب دارد، </a:t>
            </a:r>
            <a:r>
              <a:rPr lang="fa-IR" dirty="0" smtClean="0">
                <a:latin typeface="IRANSans" panose="02040503050201020203" pitchFamily="18" charset="-78"/>
                <a:cs typeface="IRANSans" panose="02040503050201020203" pitchFamily="18" charset="-78"/>
              </a:rPr>
              <a:t>بریزید.8ــ </a:t>
            </a:r>
            <a:r>
              <a:rPr lang="fa-IR" dirty="0">
                <a:latin typeface="IRANSans" panose="02040503050201020203" pitchFamily="18" charset="-78"/>
                <a:cs typeface="IRANSans" panose="02040503050201020203" pitchFamily="18" charset="-78"/>
              </a:rPr>
              <a:t>با استفاده از منگنه، توری را به چهارچوب بچسبانید و با آن لایه‌ٔ نازکی از خمیر را </a:t>
            </a:r>
            <a:r>
              <a:rPr lang="fa-IR" dirty="0" smtClean="0">
                <a:latin typeface="IRANSans" panose="02040503050201020203" pitchFamily="18" charset="-78"/>
                <a:cs typeface="IRANSans" panose="02040503050201020203" pitchFamily="18" charset="-78"/>
              </a:rPr>
              <a:t>بردارید.9ــ </a:t>
            </a:r>
            <a:r>
              <a:rPr lang="fa-IR" dirty="0">
                <a:latin typeface="IRANSans" panose="02040503050201020203" pitchFamily="18" charset="-78"/>
                <a:cs typeface="IRANSans" panose="02040503050201020203" pitchFamily="18" charset="-78"/>
              </a:rPr>
              <a:t>یک طلق بردارید و آن را روی خمیر کاغذ بگذارید و کاغذ را روی آن برگردانید، سپس آن را در گوشه‌ای قرار دهید تا خشک </a:t>
            </a:r>
            <a:r>
              <a:rPr lang="fa-IR" dirty="0" smtClean="0">
                <a:latin typeface="IRANSans" panose="02040503050201020203" pitchFamily="18" charset="-78"/>
                <a:cs typeface="IRANSans" panose="02040503050201020203" pitchFamily="18" charset="-78"/>
              </a:rPr>
              <a:t>شود.10ــ </a:t>
            </a:r>
            <a:r>
              <a:rPr lang="fa-IR" dirty="0">
                <a:latin typeface="IRANSans" panose="02040503050201020203" pitchFamily="18" charset="-78"/>
                <a:cs typeface="IRANSans" panose="02040503050201020203" pitchFamily="18" charset="-78"/>
              </a:rPr>
              <a:t>برای تهیه‌ٔ کاغذ رنگی و مقاوم، یک قاشق غذاخوری رنگ و یک قاشق سوپ‌خوری چسب نشاسته (پودر نشاسته) به خمیر به دست آمده در مرحله‌ٔ 7 بیفزایید و مراحل 8 و 9 را تکرار کنید.</a:t>
            </a:r>
            <a:r>
              <a:rPr lang="fa-IR" dirty="0"/>
              <a:t/>
            </a:r>
            <a:br>
              <a:rPr lang="fa-IR" dirty="0"/>
            </a:br>
            <a:r>
              <a:rPr lang="fa-IR" dirty="0">
                <a:latin typeface="IRANSans" panose="02040503050201020203" pitchFamily="18" charset="-78"/>
                <a:cs typeface="IRANSans" panose="02040503050201020203" pitchFamily="18" charset="-78"/>
              </a:rPr>
              <a:t>* خواص ظاهری کاغذی را که تهیه کرده‌اید با کاغذ روزنامه مقایسه کنید.</a:t>
            </a:r>
            <a:r>
              <a:rPr lang="fa-IR" dirty="0"/>
              <a:t/>
            </a:r>
            <a:br>
              <a:rPr lang="fa-IR" dirty="0"/>
            </a:br>
            <a:r>
              <a:rPr lang="fa-IR" dirty="0">
                <a:latin typeface="IRANSans" panose="02040503050201020203" pitchFamily="18" charset="-78"/>
                <a:cs typeface="IRANSans" panose="02040503050201020203" pitchFamily="18" charset="-78"/>
              </a:rPr>
              <a:t>* مقاومت کاغذ بازیافتی بیشتر است یا کاغذ تهیه شده از چوب؟</a:t>
            </a:r>
            <a:r>
              <a:rPr lang="fa-IR" dirty="0"/>
              <a:t/>
            </a:r>
            <a:br>
              <a:rPr lang="fa-IR" dirty="0"/>
            </a:br>
            <a:r>
              <a:rPr lang="fa-IR" dirty="0">
                <a:latin typeface="IRANSans" panose="02040503050201020203" pitchFamily="18" charset="-78"/>
                <a:cs typeface="IRANSans" panose="02040503050201020203" pitchFamily="18" charset="-78"/>
              </a:rPr>
              <a:t>* بازیافت کاغذ چگونه سبب حفظ محیط زیست می‌شود؟</a:t>
            </a:r>
            <a:endParaRPr lang="fa-IR" dirty="0"/>
          </a:p>
        </p:txBody>
      </p:sp>
    </p:spTree>
    <p:extLst>
      <p:ext uri="{BB962C8B-B14F-4D97-AF65-F5344CB8AC3E}">
        <p14:creationId xmlns:p14="http://schemas.microsoft.com/office/powerpoint/2010/main" val="363762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4743" y="1415534"/>
            <a:ext cx="2026517" cy="769441"/>
          </a:xfrm>
          <a:prstGeom prst="rect">
            <a:avLst/>
          </a:prstGeom>
        </p:spPr>
        <p:txBody>
          <a:bodyPr wrap="none">
            <a:spAutoFit/>
          </a:bodyPr>
          <a:lstStyle/>
          <a:p>
            <a:pPr algn="just" rtl="1"/>
            <a:r>
              <a:rPr lang="fa-IR" sz="4400" b="1" dirty="0">
                <a:solidFill>
                  <a:srgbClr val="DB2828"/>
                </a:solidFill>
                <a:latin typeface="IRANSans" panose="02040503050201020203" pitchFamily="18" charset="-78"/>
                <a:cs typeface="IRANSans" panose="02040503050201020203" pitchFamily="18" charset="-78"/>
              </a:rPr>
              <a:t>گفت‌‌وگو</a:t>
            </a:r>
            <a:endParaRPr lang="fa-IR" sz="4400" b="1" i="0" dirty="0">
              <a:solidFill>
                <a:srgbClr val="DB2828"/>
              </a:solidFill>
              <a:effectLst/>
              <a:latin typeface="IRANSans" panose="02040503050201020203" pitchFamily="18" charset="-78"/>
              <a:cs typeface="IRANSans" panose="02040503050201020203" pitchFamily="18" charset="-78"/>
            </a:endParaRPr>
          </a:p>
        </p:txBody>
      </p:sp>
      <p:sp>
        <p:nvSpPr>
          <p:cNvPr id="5" name="Rectangle 4"/>
          <p:cNvSpPr/>
          <p:nvPr/>
        </p:nvSpPr>
        <p:spPr>
          <a:xfrm>
            <a:off x="254000" y="2359503"/>
            <a:ext cx="11667067" cy="3170099"/>
          </a:xfrm>
          <a:prstGeom prst="rect">
            <a:avLst/>
          </a:prstGeom>
        </p:spPr>
        <p:txBody>
          <a:bodyPr wrap="square">
            <a:spAutoFit/>
          </a:bodyPr>
          <a:lstStyle/>
          <a:p>
            <a:pPr algn="r" rtl="1">
              <a:lnSpc>
                <a:spcPct val="200000"/>
              </a:lnSpc>
            </a:pPr>
            <a:r>
              <a:rPr lang="fa-IR" sz="2000" dirty="0">
                <a:latin typeface="IRANSans" panose="02040503050201020203" pitchFamily="18" charset="-78"/>
                <a:cs typeface="IRANSans" panose="02040503050201020203" pitchFamily="18" charset="-78"/>
              </a:rPr>
              <a:t>درباره‌ٔ مشکلات بازیافت کاغذهای نام برده گفت‌‌وگو کنید. (مقوا ـ شانهٔ تخم‌مرغ ـ جعبهٔ دستمال کاغذی ـ جعبهٔ پیتزا)</a:t>
            </a:r>
            <a:r>
              <a:rPr lang="fa-IR" sz="2000" dirty="0"/>
              <a:t/>
            </a:r>
            <a:br>
              <a:rPr lang="fa-IR" sz="2000" dirty="0"/>
            </a:br>
            <a:r>
              <a:rPr lang="fa-IR" sz="2000" dirty="0">
                <a:latin typeface="IRANSans" panose="02040503050201020203" pitchFamily="18" charset="-78"/>
                <a:cs typeface="IRANSans" panose="02040503050201020203" pitchFamily="18" charset="-78"/>
              </a:rPr>
              <a:t>به کمک آنچه یاد گرفته‌اید، چه کارهایی را برای بازیافت کاغذ در خانه و مدرسه پیشنهاد می‌کنید؟</a:t>
            </a:r>
            <a:r>
              <a:rPr lang="fa-IR" sz="2000" dirty="0"/>
              <a:t/>
            </a:r>
            <a:br>
              <a:rPr lang="fa-IR" sz="2000" dirty="0"/>
            </a:br>
            <a:r>
              <a:rPr lang="fa-IR" sz="2000" dirty="0">
                <a:solidFill>
                  <a:srgbClr val="FF0000"/>
                </a:solidFill>
                <a:latin typeface="IRANSans" panose="02040503050201020203" pitchFamily="18" charset="-78"/>
                <a:cs typeface="IRANSans" panose="02040503050201020203" pitchFamily="18" charset="-78"/>
              </a:rPr>
              <a:t>1- آموزش افراد و آگاه سازی مردم از نحوه‌ٔ بازیافت</a:t>
            </a:r>
            <a:br>
              <a:rPr lang="fa-IR" sz="2000" dirty="0">
                <a:solidFill>
                  <a:srgbClr val="FF0000"/>
                </a:solidFill>
                <a:latin typeface="IRANSans" panose="02040503050201020203" pitchFamily="18" charset="-78"/>
                <a:cs typeface="IRANSans" panose="02040503050201020203" pitchFamily="18" charset="-78"/>
              </a:rPr>
            </a:br>
            <a:r>
              <a:rPr lang="fa-IR" sz="2000" dirty="0">
                <a:solidFill>
                  <a:srgbClr val="FF0000"/>
                </a:solidFill>
                <a:latin typeface="IRANSans" panose="02040503050201020203" pitchFamily="18" charset="-78"/>
                <a:cs typeface="IRANSans" panose="02040503050201020203" pitchFamily="18" charset="-78"/>
              </a:rPr>
              <a:t>2- تفکیک زباله‌ها و جداسازی و تعبیه‌ٔ سطل مخصوص برای کاغذ در خانه و مدرسه</a:t>
            </a:r>
            <a:br>
              <a:rPr lang="fa-IR" sz="2000" dirty="0">
                <a:solidFill>
                  <a:srgbClr val="FF0000"/>
                </a:solidFill>
                <a:latin typeface="IRANSans" panose="02040503050201020203" pitchFamily="18" charset="-78"/>
                <a:cs typeface="IRANSans" panose="02040503050201020203" pitchFamily="18" charset="-78"/>
              </a:rPr>
            </a:br>
            <a:r>
              <a:rPr lang="fa-IR" sz="2000" dirty="0">
                <a:solidFill>
                  <a:srgbClr val="FF0000"/>
                </a:solidFill>
                <a:latin typeface="IRANSans" panose="02040503050201020203" pitchFamily="18" charset="-78"/>
                <a:cs typeface="IRANSans" panose="02040503050201020203" pitchFamily="18" charset="-78"/>
              </a:rPr>
              <a:t>3- هدایت زباله‌ها به کارخانه‌های باز یافت.</a:t>
            </a:r>
            <a:endParaRPr lang="fa-IR" sz="2000" dirty="0">
              <a:solidFill>
                <a:srgbClr val="FF0000"/>
              </a:solidFill>
            </a:endParaRPr>
          </a:p>
        </p:txBody>
      </p:sp>
      <p:pic>
        <p:nvPicPr>
          <p:cNvPr id="6" name="Picture 2" descr="گفتگوی منطقی به جای بحث و جدل + سخنرانی تد در مورد مهمترین عامل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0" y="169333"/>
            <a:ext cx="3248024" cy="22795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6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267" y="2136339"/>
            <a:ext cx="11616265" cy="4431983"/>
          </a:xfrm>
          <a:prstGeom prst="rect">
            <a:avLst/>
          </a:prstGeom>
        </p:spPr>
        <p:txBody>
          <a:bodyPr wrap="square">
            <a:spAutoFit/>
          </a:bodyPr>
          <a:lstStyle/>
          <a:p>
            <a:pPr algn="r" rtl="1">
              <a:lnSpc>
                <a:spcPct val="200000"/>
              </a:lnSpc>
            </a:pPr>
            <a:r>
              <a:rPr lang="fa-IR" sz="2400" dirty="0">
                <a:latin typeface="IRANSans" panose="02040503050201020203" pitchFamily="18" charset="-78"/>
                <a:cs typeface="IRANSans" panose="02040503050201020203" pitchFamily="18" charset="-78"/>
              </a:rPr>
              <a:t>درباره‌ٔ فعالیت‌های خانه‌ٔ سلامت، میدان‌های تره‌‌بار و... محلّه و شهر خود در مورد بازیافت کاغذ، اطّلاعاتی را جمع‌آوری و گزارش کنید.</a:t>
            </a:r>
            <a:r>
              <a:rPr lang="fa-IR" sz="2400" dirty="0"/>
              <a:t/>
            </a:r>
            <a:br>
              <a:rPr lang="fa-IR" sz="2400" dirty="0"/>
            </a:br>
            <a:r>
              <a:rPr lang="fa-IR" sz="2400" dirty="0">
                <a:solidFill>
                  <a:srgbClr val="FF0000"/>
                </a:solidFill>
                <a:latin typeface="IRANSans" panose="02040503050201020203" pitchFamily="18" charset="-78"/>
                <a:cs typeface="IRANSans" panose="02040503050201020203" pitchFamily="18" charset="-78"/>
              </a:rPr>
              <a:t>1- آموزش شهروندان توسط آموزش‌گران شهرداری جهت چگونگی تفکیک زباله‌ها</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2- توزیع کیسه‌های زباله و بروشورهای آموزشی در میان شهروندان</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3- تفکیک زباله‌ها و پسماندهای خشک از مبدأ با ایجاد ایستگاه بازیافت</a:t>
            </a:r>
            <a:br>
              <a:rPr lang="fa-IR" sz="2400" dirty="0">
                <a:solidFill>
                  <a:srgbClr val="FF0000"/>
                </a:solidFill>
                <a:latin typeface="IRANSans" panose="02040503050201020203" pitchFamily="18" charset="-78"/>
                <a:cs typeface="IRANSans" panose="02040503050201020203" pitchFamily="18" charset="-78"/>
              </a:rPr>
            </a:br>
            <a:r>
              <a:rPr lang="fa-IR" sz="2400" dirty="0">
                <a:solidFill>
                  <a:srgbClr val="FF0000"/>
                </a:solidFill>
                <a:latin typeface="IRANSans" panose="02040503050201020203" pitchFamily="18" charset="-78"/>
                <a:cs typeface="IRANSans" panose="02040503050201020203" pitchFamily="18" charset="-78"/>
              </a:rPr>
              <a:t>4- ارائه‌ٔ مواد شوینده و بازیافت جهت تشویق شهروندان ارائه کننده‌ٔ پسماندهای خشک</a:t>
            </a:r>
            <a:endParaRPr lang="fa-IR" sz="2400" dirty="0">
              <a:solidFill>
                <a:srgbClr val="FF0000"/>
              </a:solidFill>
            </a:endParaRPr>
          </a:p>
        </p:txBody>
      </p:sp>
      <p:sp>
        <p:nvSpPr>
          <p:cNvPr id="5" name="Rectangle 4"/>
          <p:cNvSpPr/>
          <p:nvPr/>
        </p:nvSpPr>
        <p:spPr>
          <a:xfrm>
            <a:off x="8278106" y="1534068"/>
            <a:ext cx="3560590" cy="646331"/>
          </a:xfrm>
          <a:prstGeom prst="rect">
            <a:avLst/>
          </a:prstGeom>
        </p:spPr>
        <p:txBody>
          <a:bodyPr wrap="none">
            <a:spAutoFit/>
          </a:bodyPr>
          <a:lstStyle/>
          <a:p>
            <a:pPr algn="just" rtl="1"/>
            <a:r>
              <a:rPr lang="fa-IR" sz="3600" b="1" dirty="0">
                <a:solidFill>
                  <a:srgbClr val="DB2828"/>
                </a:solidFill>
                <a:latin typeface="IRANSans" panose="02040503050201020203" pitchFamily="18" charset="-78"/>
                <a:cs typeface="IRANSans" panose="02040503050201020203" pitchFamily="18" charset="-78"/>
              </a:rPr>
              <a:t>جمع آوری اطلاعات</a:t>
            </a:r>
            <a:endParaRPr lang="fa-IR" sz="3600" b="1" i="0" dirty="0">
              <a:solidFill>
                <a:srgbClr val="DB2828"/>
              </a:solidFill>
              <a:effectLst/>
              <a:latin typeface="IRANSans" panose="02040503050201020203" pitchFamily="18" charset="-78"/>
              <a:cs typeface="IRANSans" panose="02040503050201020203"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0"/>
            <a:ext cx="2692400" cy="2525808"/>
          </a:xfrm>
          <a:prstGeom prst="rect">
            <a:avLst/>
          </a:prstGeom>
        </p:spPr>
      </p:pic>
    </p:spTree>
    <p:extLst>
      <p:ext uri="{BB962C8B-B14F-4D97-AF65-F5344CB8AC3E}">
        <p14:creationId xmlns:p14="http://schemas.microsoft.com/office/powerpoint/2010/main" val="35777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1384995"/>
          </a:xfrm>
          <a:prstGeom prst="rect">
            <a:avLst/>
          </a:prstGeom>
        </p:spPr>
        <p:txBody>
          <a:bodyPr wrap="square">
            <a:spAutoFit/>
          </a:bodyPr>
          <a:lstStyle/>
          <a:p>
            <a:pPr algn="just" rtl="1"/>
            <a:r>
              <a:rPr lang="fa-IR" sz="3600" b="1" dirty="0" smtClean="0">
                <a:solidFill>
                  <a:srgbClr val="FF0000"/>
                </a:solidFill>
                <a:latin typeface="IRANSans" panose="02040503050201020203" pitchFamily="18" charset="-78"/>
                <a:cs typeface="B Titr" panose="00000700000000000000" pitchFamily="2" charset="-78"/>
              </a:rPr>
              <a:t>اهداف و پیامد های درس:</a:t>
            </a:r>
            <a:endParaRPr lang="fa-IR" sz="3600" b="1" dirty="0">
              <a:solidFill>
                <a:srgbClr val="FF0000"/>
              </a:solidFill>
              <a:latin typeface="IRANSans" panose="02040503050201020203" pitchFamily="18" charset="-78"/>
              <a:cs typeface="B Titr" panose="00000700000000000000" pitchFamily="2" charset="-78"/>
            </a:endParaRPr>
          </a:p>
          <a:p>
            <a:pPr algn="just" rtl="1"/>
            <a:r>
              <a:rPr lang="fa-IR" sz="2400" dirty="0"/>
              <a:t/>
            </a:r>
            <a:br>
              <a:rPr lang="fa-IR" sz="2400" dirty="0"/>
            </a:br>
            <a:endParaRPr lang="fa-IR" sz="2400" dirty="0"/>
          </a:p>
        </p:txBody>
      </p:sp>
      <p:sp>
        <p:nvSpPr>
          <p:cNvPr id="5" name="Rectangle 4"/>
          <p:cNvSpPr/>
          <p:nvPr/>
        </p:nvSpPr>
        <p:spPr>
          <a:xfrm>
            <a:off x="1352282" y="1092737"/>
            <a:ext cx="10351273" cy="5447645"/>
          </a:xfrm>
          <a:prstGeom prst="rect">
            <a:avLst/>
          </a:prstGeom>
        </p:spPr>
        <p:txBody>
          <a:bodyPr wrap="square">
            <a:spAutoFit/>
          </a:bodyPr>
          <a:lstStyle/>
          <a:p>
            <a:pPr algn="r" rtl="1"/>
            <a:r>
              <a:rPr lang="fa-IR" sz="2000" b="1" dirty="0" smtClean="0">
                <a:solidFill>
                  <a:srgbClr val="000000"/>
                </a:solidFill>
                <a:latin typeface="AmuzehNewNormalPS"/>
                <a:cs typeface="B Titr" panose="00000700000000000000" pitchFamily="2" charset="-78"/>
              </a:rPr>
              <a:t>در </a:t>
            </a:r>
            <a:r>
              <a:rPr lang="fa-IR" sz="2000" b="1" dirty="0">
                <a:solidFill>
                  <a:srgbClr val="000000"/>
                </a:solidFill>
                <a:latin typeface="AmuzehNewNormalPS"/>
                <a:cs typeface="B Titr" panose="00000700000000000000" pitchFamily="2" charset="-78"/>
              </a:rPr>
              <a:t>پایان این درس، انتظار می رود دانش آموزان آن قدر شایستگی کسب کنند که بتوانند کارهای زیر </a:t>
            </a:r>
            <a:r>
              <a:rPr lang="fa-IR" sz="2000" b="1" dirty="0" smtClean="0">
                <a:solidFill>
                  <a:srgbClr val="000000"/>
                </a:solidFill>
                <a:latin typeface="AmuzehNewNormalPS"/>
                <a:cs typeface="B Titr" panose="00000700000000000000" pitchFamily="2" charset="-78"/>
              </a:rPr>
              <a:t>را انجام </a:t>
            </a:r>
            <a:r>
              <a:rPr lang="fa-IR" sz="2000" b="1" dirty="0">
                <a:solidFill>
                  <a:srgbClr val="000000"/>
                </a:solidFill>
                <a:latin typeface="AmuzehNewNormalPS"/>
                <a:cs typeface="B Titr" panose="00000700000000000000" pitchFamily="2" charset="-78"/>
              </a:rPr>
              <a:t>دهند</a:t>
            </a:r>
            <a:r>
              <a:rPr lang="fa-IR" sz="2000" b="1" dirty="0" smtClean="0">
                <a:solidFill>
                  <a:srgbClr val="000000"/>
                </a:solidFill>
                <a:latin typeface="AmuzehNewNormalPS"/>
                <a:cs typeface="B Titr" panose="00000700000000000000" pitchFamily="2" charset="-78"/>
              </a:rPr>
              <a:t>:</a:t>
            </a:r>
          </a:p>
          <a:p>
            <a:pPr algn="r" rtl="1"/>
            <a:endParaRPr lang="fa-IR" sz="2000" b="1" dirty="0">
              <a:solidFill>
                <a:srgbClr val="000000"/>
              </a:solidFill>
              <a:latin typeface="AmuzehNewNormalPS"/>
              <a:cs typeface="B Titr" panose="00000700000000000000" pitchFamily="2" charset="-78"/>
            </a:endParaRPr>
          </a:p>
          <a:p>
            <a:pPr algn="r" rtl="1"/>
            <a:endParaRPr lang="fa-IR" sz="2800" dirty="0">
              <a:solidFill>
                <a:srgbClr val="000000"/>
              </a:solidFill>
              <a:latin typeface="AmuzehNewNormalPS"/>
              <a:cs typeface="B Nazanin" panose="00000400000000000000" pitchFamily="2" charset="-78"/>
            </a:endParaRPr>
          </a:p>
          <a:p>
            <a:pPr algn="r" rtl="1"/>
            <a:r>
              <a:rPr lang="fa-IR" sz="2800" dirty="0" smtClean="0">
                <a:solidFill>
                  <a:srgbClr val="0070C0"/>
                </a:solidFill>
                <a:latin typeface="AmuzehNewNormalPS"/>
                <a:cs typeface="B Nazanin" panose="00000400000000000000" pitchFamily="2" charset="-78"/>
              </a:rPr>
              <a:t>١- </a:t>
            </a:r>
            <a:r>
              <a:rPr lang="fa-IR" sz="2800" dirty="0">
                <a:solidFill>
                  <a:srgbClr val="0070C0"/>
                </a:solidFill>
                <a:latin typeface="AmuzehNewNormalPS"/>
                <a:cs typeface="B Nazanin" panose="00000400000000000000" pitchFamily="2" charset="-78"/>
              </a:rPr>
              <a:t>اطلاعاتی </a:t>
            </a:r>
            <a:r>
              <a:rPr lang="fa-IR" sz="2800" dirty="0" smtClean="0">
                <a:solidFill>
                  <a:srgbClr val="0070C0"/>
                </a:solidFill>
                <a:latin typeface="AmuzehNewNormalPS"/>
                <a:cs typeface="B Nazanin" panose="00000400000000000000" pitchFamily="2" charset="-78"/>
              </a:rPr>
              <a:t>درباره </a:t>
            </a:r>
            <a:r>
              <a:rPr lang="fa-IR" sz="2800" dirty="0">
                <a:solidFill>
                  <a:srgbClr val="0070C0"/>
                </a:solidFill>
                <a:latin typeface="AmuzehNewNormalPS"/>
                <a:cs typeface="B Nazanin" panose="00000400000000000000" pitchFamily="2" charset="-78"/>
              </a:rPr>
              <a:t>فرایند تولید یک محصول ارائه می دهد که حاکی از توان وی در بررسی پاره ای از مراحل آشکار </a:t>
            </a:r>
            <a:r>
              <a:rPr lang="fa-IR" sz="2800" dirty="0" smtClean="0">
                <a:solidFill>
                  <a:srgbClr val="0070C0"/>
                </a:solidFill>
                <a:latin typeface="AmuzehNewNormalPS"/>
                <a:cs typeface="B Nazanin" panose="00000400000000000000" pitchFamily="2" charset="-78"/>
              </a:rPr>
              <a:t>فرایندموردنظر </a:t>
            </a:r>
            <a:r>
              <a:rPr lang="fa-IR" sz="2800" dirty="0">
                <a:solidFill>
                  <a:srgbClr val="0070C0"/>
                </a:solidFill>
                <a:latin typeface="AmuzehNewNormalPS"/>
                <a:cs typeface="B Nazanin" panose="00000400000000000000" pitchFamily="2" charset="-78"/>
              </a:rPr>
              <a:t>است اما چگونگی تبدیل مواد را در فرایند تولید نشان نمی دهد. در راه حل های ارائه شده نیز صرفاً یکی از مراحل </a:t>
            </a:r>
            <a:r>
              <a:rPr lang="fa-IR" sz="2800" dirty="0" smtClean="0">
                <a:solidFill>
                  <a:srgbClr val="0070C0"/>
                </a:solidFill>
                <a:latin typeface="AmuzehNewNormalPS"/>
                <a:cs typeface="B Nazanin" panose="00000400000000000000" pitchFamily="2" charset="-78"/>
              </a:rPr>
              <a:t>تولید،مورد </a:t>
            </a:r>
            <a:r>
              <a:rPr lang="fa-IR" sz="2800" dirty="0">
                <a:solidFill>
                  <a:srgbClr val="0070C0"/>
                </a:solidFill>
                <a:latin typeface="AmuzehNewNormalPS"/>
                <a:cs typeface="B Nazanin" panose="00000400000000000000" pitchFamily="2" charset="-78"/>
              </a:rPr>
              <a:t>توجه قرار گرفته است.</a:t>
            </a:r>
          </a:p>
          <a:p>
            <a:pPr algn="r" rtl="1"/>
            <a:r>
              <a:rPr lang="fa-IR" sz="2800" dirty="0" smtClean="0">
                <a:solidFill>
                  <a:srgbClr val="FF0000"/>
                </a:solidFill>
                <a:latin typeface="AmuzehNewNormalPS"/>
                <a:cs typeface="B Nazanin" panose="00000400000000000000" pitchFamily="2" charset="-78"/>
              </a:rPr>
              <a:t>2- </a:t>
            </a:r>
            <a:r>
              <a:rPr lang="fa-IR" sz="2800" dirty="0">
                <a:solidFill>
                  <a:srgbClr val="FF0000"/>
                </a:solidFill>
                <a:latin typeface="AmuzehNewNormalPS"/>
                <a:cs typeface="B Nazanin" panose="00000400000000000000" pitchFamily="2" charset="-78"/>
              </a:rPr>
              <a:t>اطلاعاتی در </a:t>
            </a:r>
            <a:r>
              <a:rPr lang="fa-IR" sz="2800" dirty="0" smtClean="0">
                <a:solidFill>
                  <a:srgbClr val="FF0000"/>
                </a:solidFill>
                <a:latin typeface="AmuzehNewNormalPS"/>
                <a:cs typeface="B Nazanin" panose="00000400000000000000" pitchFamily="2" charset="-78"/>
              </a:rPr>
              <a:t>باره </a:t>
            </a:r>
            <a:r>
              <a:rPr lang="fa-IR" sz="2800" dirty="0">
                <a:solidFill>
                  <a:srgbClr val="FF0000"/>
                </a:solidFill>
                <a:latin typeface="AmuzehNewNormalPS"/>
                <a:cs typeface="B Nazanin" panose="00000400000000000000" pitchFamily="2" charset="-78"/>
              </a:rPr>
              <a:t>فرایند تولید یک محصول ارائه </a:t>
            </a:r>
            <a:r>
              <a:rPr lang="fa-IR" sz="2800" dirty="0">
                <a:solidFill>
                  <a:srgbClr val="FF0000"/>
                </a:solidFill>
                <a:latin typeface="AmuzehNewNormalPS"/>
                <a:cs typeface="B Nazanin" panose="00000400000000000000" pitchFamily="2" charset="-78"/>
              </a:rPr>
              <a:t>میدهد </a:t>
            </a:r>
            <a:r>
              <a:rPr lang="fa-IR" sz="2800" dirty="0">
                <a:solidFill>
                  <a:srgbClr val="FF0000"/>
                </a:solidFill>
                <a:latin typeface="AmuzehNewNormalPS"/>
                <a:cs typeface="B Nazanin" panose="00000400000000000000" pitchFamily="2" charset="-78"/>
              </a:rPr>
              <a:t>که حاکی از توان وی در بررسی فرایند تولید یک محصول است </a:t>
            </a:r>
            <a:r>
              <a:rPr lang="fa-IR" sz="2800" dirty="0" smtClean="0">
                <a:solidFill>
                  <a:srgbClr val="FF0000"/>
                </a:solidFill>
                <a:latin typeface="AmuzehNewNormalPS"/>
                <a:cs typeface="B Nazanin" panose="00000400000000000000" pitchFamily="2" charset="-78"/>
              </a:rPr>
              <a:t>ومی </a:t>
            </a:r>
            <a:r>
              <a:rPr lang="fa-IR" sz="2800" dirty="0">
                <a:solidFill>
                  <a:srgbClr val="FF0000"/>
                </a:solidFill>
                <a:latin typeface="AmuzehNewNormalPS"/>
                <a:cs typeface="B Nazanin" panose="00000400000000000000" pitchFamily="2" charset="-78"/>
              </a:rPr>
              <a:t>تواند راه </a:t>
            </a:r>
            <a:r>
              <a:rPr lang="fa-IR" sz="2800" dirty="0">
                <a:solidFill>
                  <a:srgbClr val="FF0000"/>
                </a:solidFill>
                <a:latin typeface="AmuzehNewNormalPS"/>
                <a:cs typeface="B Nazanin" panose="00000400000000000000" pitchFamily="2" charset="-78"/>
              </a:rPr>
              <a:t>حل هایی </a:t>
            </a:r>
            <a:r>
              <a:rPr lang="fa-IR" sz="2800" dirty="0">
                <a:solidFill>
                  <a:srgbClr val="FF0000"/>
                </a:solidFill>
                <a:latin typeface="AmuzehNewNormalPS"/>
                <a:cs typeface="B Nazanin" panose="00000400000000000000" pitchFamily="2" charset="-78"/>
              </a:rPr>
              <a:t>را برای کاهش میزان مصرف انرژی، بازیافت و </a:t>
            </a:r>
            <a:r>
              <a:rPr lang="fa-IR" sz="2800" dirty="0" smtClean="0">
                <a:solidFill>
                  <a:srgbClr val="FF0000"/>
                </a:solidFill>
                <a:latin typeface="AmuzehNewNormalPS"/>
                <a:cs typeface="B Nazanin" panose="00000400000000000000" pitchFamily="2" charset="-78"/>
              </a:rPr>
              <a:t>استفاده </a:t>
            </a:r>
            <a:r>
              <a:rPr lang="fa-IR" sz="2800" dirty="0">
                <a:solidFill>
                  <a:srgbClr val="FF0000"/>
                </a:solidFill>
                <a:latin typeface="AmuzehNewNormalPS"/>
                <a:cs typeface="B Nazanin" panose="00000400000000000000" pitchFamily="2" charset="-78"/>
              </a:rPr>
              <a:t>بهینه ارائه کند که با فرایند تولید محصول مرتبط است.</a:t>
            </a:r>
          </a:p>
          <a:p>
            <a:pPr algn="r" rtl="1"/>
            <a:r>
              <a:rPr lang="fa-IR" sz="2800" dirty="0">
                <a:latin typeface="AmuzehNewNormalPS"/>
                <a:cs typeface="B Nazanin" panose="00000400000000000000" pitchFamily="2" charset="-78"/>
              </a:rPr>
              <a:t>3 </a:t>
            </a:r>
            <a:r>
              <a:rPr lang="fa-IR" sz="2800" dirty="0" smtClean="0">
                <a:latin typeface="AmuzehNewNormalPS"/>
                <a:cs typeface="B Nazanin" panose="00000400000000000000" pitchFamily="2" charset="-78"/>
              </a:rPr>
              <a:t>-اطلاعاتی </a:t>
            </a:r>
            <a:r>
              <a:rPr lang="fa-IR" sz="2800" dirty="0">
                <a:latin typeface="AmuzehNewNormalPS"/>
                <a:cs typeface="B Nazanin" panose="00000400000000000000" pitchFamily="2" charset="-78"/>
              </a:rPr>
              <a:t>در </a:t>
            </a:r>
            <a:r>
              <a:rPr lang="fa-IR" sz="2800" dirty="0" smtClean="0">
                <a:latin typeface="AmuzehNewNormalPS"/>
                <a:cs typeface="B Nazanin" panose="00000400000000000000" pitchFamily="2" charset="-78"/>
              </a:rPr>
              <a:t>باره </a:t>
            </a:r>
            <a:r>
              <a:rPr lang="fa-IR" sz="2800" dirty="0">
                <a:latin typeface="AmuzehNewNormalPS"/>
                <a:cs typeface="B Nazanin" panose="00000400000000000000" pitchFamily="2" charset="-78"/>
              </a:rPr>
              <a:t>فرایند تولید یک محصول ارائه می دهد که حاکی از آگاهی او نسبت به چگونگی تبدیل مواد در </a:t>
            </a:r>
            <a:r>
              <a:rPr lang="fa-IR" sz="2800" dirty="0" smtClean="0">
                <a:latin typeface="AmuzehNewNormalPS"/>
                <a:cs typeface="B Nazanin" panose="00000400000000000000" pitchFamily="2" charset="-78"/>
              </a:rPr>
              <a:t>مراحل مختلف </a:t>
            </a:r>
            <a:r>
              <a:rPr lang="fa-IR" sz="2800" dirty="0">
                <a:latin typeface="AmuzehNewNormalPS"/>
                <a:cs typeface="B Nazanin" panose="00000400000000000000" pitchFamily="2" charset="-78"/>
              </a:rPr>
              <a:t>است و این آگاهی بر راه حل های ارائه شده برای کاهش مصرف انرژی، صرفه جویی و بازیافت تأثیرگذار بوده و منجر به </a:t>
            </a:r>
            <a:r>
              <a:rPr lang="fa-IR" sz="2800" dirty="0" smtClean="0">
                <a:latin typeface="AmuzehNewNormalPS"/>
                <a:cs typeface="B Nazanin" panose="00000400000000000000" pitchFamily="2" charset="-78"/>
              </a:rPr>
              <a:t>ارائه راه </a:t>
            </a:r>
            <a:r>
              <a:rPr lang="fa-IR" sz="2800" dirty="0">
                <a:latin typeface="AmuzehNewNormalPS"/>
                <a:cs typeface="B Nazanin" panose="00000400000000000000" pitchFamily="2" charset="-78"/>
              </a:rPr>
              <a:t>حل های </a:t>
            </a:r>
            <a:r>
              <a:rPr lang="fa-IR" sz="2800" dirty="0">
                <a:latin typeface="AmuzehNewNormalPS"/>
                <a:cs typeface="B Nazanin" panose="00000400000000000000" pitchFamily="2" charset="-78"/>
              </a:rPr>
              <a:t>متمایز و خلاقانه شده است.</a:t>
            </a:r>
            <a:endParaRPr lang="en-US" sz="2800" dirty="0">
              <a:latin typeface="AmuzehNewNormalPS"/>
              <a:cs typeface="B Nazanin" panose="00000400000000000000" pitchFamily="2" charset="-78"/>
            </a:endParaRPr>
          </a:p>
        </p:txBody>
      </p:sp>
    </p:spTree>
    <p:extLst>
      <p:ext uri="{BB962C8B-B14F-4D97-AF65-F5344CB8AC3E}">
        <p14:creationId xmlns:p14="http://schemas.microsoft.com/office/powerpoint/2010/main" val="463481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6740307"/>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p>
          <a:p>
            <a:pPr algn="r" rtl="1"/>
            <a:endParaRPr lang="fa-IR" sz="3600" b="1" dirty="0">
              <a:solidFill>
                <a:srgbClr val="FF0000"/>
              </a:solidFill>
              <a:latin typeface="IRANSans" panose="02040503050201020203" pitchFamily="18" charset="-78"/>
              <a:cs typeface="B Titr" panose="00000700000000000000" pitchFamily="2" charset="-78"/>
            </a:endParaRPr>
          </a:p>
          <a:p>
            <a:pPr algn="r" rtl="1"/>
            <a:r>
              <a:rPr lang="fa-IR" sz="2400" b="1" dirty="0">
                <a:solidFill>
                  <a:srgbClr val="0070C0"/>
                </a:solidFill>
              </a:rPr>
              <a:t>مواد طبیعی: </a:t>
            </a:r>
            <a:r>
              <a:rPr lang="fa-IR" sz="2400" dirty="0"/>
              <a:t>هر ماده ای که در طبیعت به همان شکلی یافت شود که استفاده می شود، ماده طبیعی نام دارد مانند: </a:t>
            </a:r>
            <a:r>
              <a:rPr lang="fa-IR" sz="2400" dirty="0" smtClean="0"/>
              <a:t>اکسیژن،نیتروژن</a:t>
            </a:r>
            <a:r>
              <a:rPr lang="fa-IR" sz="2400" dirty="0"/>
              <a:t>، نفت خام، ماسه، نی به کار رفته در حصیر، فلز طلا و</a:t>
            </a:r>
            <a:r>
              <a:rPr lang="fa-IR" sz="2400" dirty="0" smtClean="0"/>
              <a:t>...</a:t>
            </a:r>
          </a:p>
          <a:p>
            <a:pPr algn="r" rtl="1"/>
            <a:endParaRPr lang="fa-IR" sz="2400" dirty="0"/>
          </a:p>
          <a:p>
            <a:pPr algn="r" rtl="1"/>
            <a:r>
              <a:rPr lang="fa-IR" sz="2400" b="1" dirty="0">
                <a:solidFill>
                  <a:srgbClr val="0070C0"/>
                </a:solidFill>
              </a:rPr>
              <a:t>مواد مصنوعی: </a:t>
            </a:r>
            <a:r>
              <a:rPr lang="fa-IR" sz="2400" dirty="0"/>
              <a:t>موادی هستند که انسان آنها را از ماده موجود در طبیعت می سازد. این مواد به شکلی که وجود دارند </a:t>
            </a:r>
            <a:r>
              <a:rPr lang="fa-IR" sz="2400" dirty="0" smtClean="0"/>
              <a:t>درطبیعت </a:t>
            </a:r>
            <a:r>
              <a:rPr lang="fa-IR" sz="2400" dirty="0"/>
              <a:t>یافت </a:t>
            </a:r>
            <a:r>
              <a:rPr lang="fa-IR" sz="2400" dirty="0" smtClean="0"/>
              <a:t>نمی شوند،مانند</a:t>
            </a:r>
            <a:r>
              <a:rPr lang="fa-IR" sz="2400" dirty="0"/>
              <a:t>: فلزهای آهن، آلومینیم، پلاستیک، مداد، شمع، شیشه و</a:t>
            </a:r>
            <a:r>
              <a:rPr lang="fa-IR" sz="2400" dirty="0" smtClean="0"/>
              <a:t>...</a:t>
            </a:r>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endParaRPr lang="fa-IR" sz="2400" dirty="0"/>
          </a:p>
          <a:p>
            <a:pPr algn="r" rtl="1"/>
            <a:r>
              <a:rPr lang="fa-IR" sz="2400" b="1" dirty="0">
                <a:solidFill>
                  <a:srgbClr val="0070C0"/>
                </a:solidFill>
              </a:rPr>
              <a:t>آب اکسیژنه: </a:t>
            </a:r>
            <a:r>
              <a:rPr lang="fa-IR" sz="2400" dirty="0"/>
              <a:t>هیدروژن پر اکسید یک ماده شیمیایی به فرمول </a:t>
            </a:r>
            <a:r>
              <a:rPr lang="en-US" sz="2400" dirty="0" smtClean="0">
                <a:solidFill>
                  <a:srgbClr val="FF0000"/>
                </a:solidFill>
              </a:rPr>
              <a:t>H</a:t>
            </a:r>
            <a:r>
              <a:rPr lang="en-US" sz="1600" dirty="0" smtClean="0">
                <a:solidFill>
                  <a:srgbClr val="FF0000"/>
                </a:solidFill>
              </a:rPr>
              <a:t>2</a:t>
            </a:r>
            <a:r>
              <a:rPr lang="en-US" sz="2400" dirty="0" smtClean="0">
                <a:solidFill>
                  <a:srgbClr val="FF0000"/>
                </a:solidFill>
              </a:rPr>
              <a:t>O</a:t>
            </a:r>
            <a:r>
              <a:rPr lang="en-US" sz="1600" dirty="0" smtClean="0">
                <a:solidFill>
                  <a:srgbClr val="FF0000"/>
                </a:solidFill>
              </a:rPr>
              <a:t>2</a:t>
            </a:r>
            <a:r>
              <a:rPr lang="fa-IR" sz="2400" dirty="0" smtClean="0"/>
              <a:t>است</a:t>
            </a:r>
            <a:r>
              <a:rPr lang="fa-IR" sz="2400" dirty="0"/>
              <a:t>. این ماده بیش از 150 سال پیش ساخته شده </a:t>
            </a:r>
            <a:r>
              <a:rPr lang="fa-IR" sz="2400" dirty="0" smtClean="0"/>
              <a:t>است و </a:t>
            </a:r>
            <a:r>
              <a:rPr lang="fa-IR" sz="2400" dirty="0"/>
              <a:t>به دلیل اینکه در فرمول آن نسبت به آب، یک اکسیژن بیشتر وجود دارد، به آن نام «آب اکسیژنه » داده اند. این ماده را به صورت </a:t>
            </a:r>
            <a:r>
              <a:rPr lang="fa-IR" sz="2400" dirty="0" smtClean="0"/>
              <a:t>محلول در </a:t>
            </a:r>
            <a:r>
              <a:rPr lang="fa-IR" sz="2400" dirty="0"/>
              <a:t>آب با درصدهای وزنی 3%، 30 %، 35 %، 60 % و 70 % تهیه می کنند و آن را در محیط اسیدی، تاریک و سرد نگهداری </a:t>
            </a:r>
            <a:r>
              <a:rPr lang="fa-IR" sz="2400" dirty="0" smtClean="0"/>
              <a:t>می کنند.</a:t>
            </a:r>
            <a:endParaRPr lang="fa-IR" sz="2400" dirty="0"/>
          </a:p>
        </p:txBody>
      </p:sp>
      <p:pic>
        <p:nvPicPr>
          <p:cNvPr id="6" name="Picture 5"/>
          <p:cNvPicPr>
            <a:picLocks noChangeAspect="1"/>
          </p:cNvPicPr>
          <p:nvPr/>
        </p:nvPicPr>
        <p:blipFill>
          <a:blip r:embed="rId2"/>
          <a:stretch>
            <a:fillRect/>
          </a:stretch>
        </p:blipFill>
        <p:spPr>
          <a:xfrm>
            <a:off x="824248" y="3028318"/>
            <a:ext cx="4714875" cy="2200506"/>
          </a:xfrm>
          <a:prstGeom prst="rect">
            <a:avLst/>
          </a:prstGeom>
        </p:spPr>
      </p:pic>
    </p:spTree>
    <p:extLst>
      <p:ext uri="{BB962C8B-B14F-4D97-AF65-F5344CB8AC3E}">
        <p14:creationId xmlns:p14="http://schemas.microsoft.com/office/powerpoint/2010/main" val="1608130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5909310"/>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endParaRPr lang="fa-IR" sz="3600" b="1" dirty="0">
              <a:solidFill>
                <a:srgbClr val="FF0000"/>
              </a:solidFill>
              <a:latin typeface="IRANSans" panose="02040503050201020203" pitchFamily="18" charset="-78"/>
              <a:cs typeface="B Titr" panose="00000700000000000000" pitchFamily="2" charset="-78"/>
            </a:endParaRPr>
          </a:p>
          <a:p>
            <a:pPr algn="r" rtl="1"/>
            <a:r>
              <a:rPr lang="fa-IR" sz="2400" dirty="0" smtClean="0"/>
              <a:t>ویژگی های زیر باعث گسترش استفاده از آب اکسیژنه شده است:</a:t>
            </a:r>
          </a:p>
          <a:p>
            <a:pPr algn="r" rtl="1"/>
            <a:r>
              <a:rPr lang="fa-IR" sz="2400" dirty="0" smtClean="0"/>
              <a:t>١ روش تهیهٔ آن آسان است.</a:t>
            </a:r>
          </a:p>
          <a:p>
            <a:pPr algn="r" rtl="1"/>
            <a:r>
              <a:rPr lang="fa-IR" sz="2400" dirty="0" smtClean="0"/>
              <a:t>٢ مادهٔ ارزان قیمتی است.</a:t>
            </a:r>
          </a:p>
          <a:p>
            <a:pPr algn="r" rtl="1"/>
            <a:r>
              <a:rPr lang="fa-IR" sz="2400" dirty="0" smtClean="0"/>
              <a:t>٣ بخار سمی ندارد ( البته محلول غلیظ آن اندکی بخار دارد).</a:t>
            </a:r>
          </a:p>
          <a:p>
            <a:pPr algn="r" rtl="1"/>
            <a:r>
              <a:rPr lang="fa-IR" sz="2400" dirty="0" smtClean="0"/>
              <a:t>٤ محصول جانبی مضر برای محیط زیست ندارد.</a:t>
            </a:r>
          </a:p>
          <a:p>
            <a:pPr algn="r" rtl="1"/>
            <a:r>
              <a:rPr lang="fa-IR" sz="2400" dirty="0" smtClean="0"/>
              <a:t>٥  زیست تخریب پذیر است.</a:t>
            </a:r>
          </a:p>
          <a:p>
            <a:pPr algn="r" rtl="1"/>
            <a:r>
              <a:rPr lang="fa-IR" sz="2400" b="1" dirty="0" smtClean="0">
                <a:solidFill>
                  <a:srgbClr val="FFC000"/>
                </a:solidFill>
              </a:rPr>
              <a:t>کاربردهای آب اکسیژنه</a:t>
            </a:r>
          </a:p>
          <a:p>
            <a:pPr algn="r" rtl="1"/>
            <a:r>
              <a:rPr lang="fa-IR" sz="2400" b="1" dirty="0" smtClean="0"/>
              <a:t>١ سفیدکننده و رنگبر: </a:t>
            </a:r>
            <a:r>
              <a:rPr lang="fa-IR" sz="2400" dirty="0" smtClean="0"/>
              <a:t>از هیدروژن پر اکسید (آب اکسیژنه) برای سفید کردن چوب، خمیر کاغذ، الیاف پارچه، نخ ابریشم،پشم، مو و الیاف مصنوعی مانند نایلون (پل یاستر) استفاده می شود. این ماده همچنین می تواند با مواد شیمیایی دیگر واکنش نشان داده و رنگ آنها را تغییر داده یا از بین ببرد؛ برای نمونه، پتاسیم پرمنگنات یک جامد بنفش رنگ است که در اثر واکنش با آب اکسیژنه درمحیط اسیدی به رنگ صورتی بسیار کم رنگ تبدیل می شود.</a:t>
            </a:r>
          </a:p>
          <a:p>
            <a:pPr algn="l"/>
            <a:r>
              <a:rPr lang="pt-BR" sz="2400" dirty="0" smtClean="0"/>
              <a:t>2MnO</a:t>
            </a:r>
            <a:r>
              <a:rPr lang="pt-BR" sz="1600" dirty="0" smtClean="0"/>
              <a:t>4</a:t>
            </a:r>
            <a:r>
              <a:rPr lang="pt-BR" sz="5400" dirty="0" smtClean="0"/>
              <a:t>-</a:t>
            </a:r>
            <a:r>
              <a:rPr lang="pt-BR" sz="2400" dirty="0" smtClean="0"/>
              <a:t> + 6H</a:t>
            </a:r>
            <a:r>
              <a:rPr lang="pt-BR" sz="4800" baseline="30000" dirty="0" smtClean="0"/>
              <a:t>+</a:t>
            </a:r>
            <a:r>
              <a:rPr lang="pt-BR" sz="2400" dirty="0" smtClean="0"/>
              <a:t> + 5H</a:t>
            </a:r>
            <a:r>
              <a:rPr lang="pt-BR" sz="1400" dirty="0" smtClean="0"/>
              <a:t>2</a:t>
            </a:r>
            <a:r>
              <a:rPr lang="pt-BR" sz="2400" dirty="0" smtClean="0"/>
              <a:t> O</a:t>
            </a:r>
            <a:r>
              <a:rPr lang="pt-BR" sz="1400" dirty="0" smtClean="0"/>
              <a:t>2</a:t>
            </a:r>
            <a:r>
              <a:rPr lang="pt-BR" sz="2400" dirty="0" smtClean="0"/>
              <a:t> → 8H</a:t>
            </a:r>
            <a:r>
              <a:rPr lang="pt-BR" sz="1400" dirty="0"/>
              <a:t>2</a:t>
            </a:r>
            <a:r>
              <a:rPr lang="pt-BR" sz="2400" dirty="0" smtClean="0"/>
              <a:t> O + 5</a:t>
            </a:r>
            <a:r>
              <a:rPr lang="pt-BR" sz="3600" dirty="0"/>
              <a:t>o</a:t>
            </a:r>
            <a:r>
              <a:rPr lang="pt-BR" sz="1400" dirty="0" smtClean="0"/>
              <a:t>2</a:t>
            </a:r>
            <a:r>
              <a:rPr lang="pt-BR" sz="2400" dirty="0" smtClean="0"/>
              <a:t> + 2Mn</a:t>
            </a:r>
            <a:r>
              <a:rPr lang="pt-BR" sz="1600" baseline="42000" dirty="0" smtClean="0"/>
              <a:t>2+</a:t>
            </a:r>
            <a:r>
              <a:rPr lang="fa-IR" sz="1600" dirty="0" smtClean="0"/>
              <a:t> (</a:t>
            </a:r>
            <a:r>
              <a:rPr lang="fa-IR" sz="2400" dirty="0" smtClean="0"/>
              <a:t>صورتی کم رنگ بنفش)</a:t>
            </a:r>
          </a:p>
        </p:txBody>
      </p:sp>
    </p:spTree>
    <p:extLst>
      <p:ext uri="{BB962C8B-B14F-4D97-AF65-F5344CB8AC3E}">
        <p14:creationId xmlns:p14="http://schemas.microsoft.com/office/powerpoint/2010/main" val="2300576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5447645"/>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p>
          <a:p>
            <a:pPr algn="r" rtl="1"/>
            <a:r>
              <a:rPr lang="fa-IR" sz="3600" b="1" dirty="0">
                <a:solidFill>
                  <a:srgbClr val="FFC000"/>
                </a:solidFill>
              </a:rPr>
              <a:t>کاربردهای آب </a:t>
            </a:r>
            <a:r>
              <a:rPr lang="fa-IR" sz="3600" b="1" dirty="0" smtClean="0">
                <a:solidFill>
                  <a:srgbClr val="FFC000"/>
                </a:solidFill>
              </a:rPr>
              <a:t>اکسیژنه</a:t>
            </a:r>
            <a:endParaRPr lang="fa-IR" sz="3600" b="1" dirty="0">
              <a:solidFill>
                <a:srgbClr val="FF0000"/>
              </a:solidFill>
              <a:latin typeface="IRANSans" panose="02040503050201020203" pitchFamily="18" charset="-78"/>
              <a:cs typeface="B Titr" panose="00000700000000000000" pitchFamily="2" charset="-78"/>
            </a:endParaRPr>
          </a:p>
          <a:p>
            <a:pPr algn="r" rtl="1"/>
            <a:r>
              <a:rPr lang="fa-IR" sz="2400" b="1" dirty="0" smtClean="0"/>
              <a:t>٢- اکسیدان در صنایع بهداشتی و آرایشی</a:t>
            </a:r>
          </a:p>
          <a:p>
            <a:pPr algn="r" rtl="1"/>
            <a:r>
              <a:rPr lang="fa-IR" sz="2400" b="1" dirty="0" smtClean="0"/>
              <a:t>٣- تصفیۀ آب: </a:t>
            </a:r>
            <a:r>
              <a:rPr lang="fa-IR" sz="2400" dirty="0" smtClean="0"/>
              <a:t>آب اکسیژنه در تصفیهٔ آب برای گند زدایی و از بین بردن طعم و بوی بد آب که به دلیل وجود یون های آهن و </a:t>
            </a:r>
            <a:r>
              <a:rPr lang="en-US" sz="2400" dirty="0" smtClean="0"/>
              <a:t>H</a:t>
            </a:r>
            <a:r>
              <a:rPr lang="en-US" sz="2400" baseline="-25000" dirty="0" smtClean="0"/>
              <a:t>2</a:t>
            </a:r>
            <a:r>
              <a:rPr lang="en-US" sz="2400" dirty="0" smtClean="0"/>
              <a:t>S </a:t>
            </a:r>
            <a:r>
              <a:rPr lang="fa-IR" sz="2400" dirty="0" smtClean="0"/>
              <a:t>است، به کار می رود.</a:t>
            </a:r>
          </a:p>
          <a:p>
            <a:pPr algn="r" rtl="1"/>
            <a:r>
              <a:rPr lang="fa-IR" sz="2400" b="1" dirty="0" smtClean="0"/>
              <a:t>4- استریلیزه کننده در صنایع غذایی</a:t>
            </a:r>
          </a:p>
          <a:p>
            <a:pPr algn="r" rtl="1"/>
            <a:r>
              <a:rPr lang="fa-IR" sz="2400" b="1" dirty="0" smtClean="0"/>
              <a:t>5-  تمیزکننده در مواد شوینده</a:t>
            </a:r>
          </a:p>
          <a:p>
            <a:pPr algn="r" rtl="1"/>
            <a:r>
              <a:rPr lang="fa-IR" sz="3600" b="1" dirty="0">
                <a:solidFill>
                  <a:srgbClr val="00B050"/>
                </a:solidFill>
              </a:rPr>
              <a:t>ویژگی های شیمیایی هیدروژن </a:t>
            </a:r>
            <a:r>
              <a:rPr lang="fa-IR" sz="3600" b="1" dirty="0" smtClean="0">
                <a:solidFill>
                  <a:srgbClr val="00B050"/>
                </a:solidFill>
              </a:rPr>
              <a:t>پراکسید:</a:t>
            </a:r>
            <a:endParaRPr lang="fa-IR" sz="3600" b="1" dirty="0">
              <a:solidFill>
                <a:srgbClr val="00B050"/>
              </a:solidFill>
            </a:endParaRPr>
          </a:p>
          <a:p>
            <a:pPr algn="r" rtl="1"/>
            <a:r>
              <a:rPr lang="fa-IR" sz="2400" dirty="0" smtClean="0"/>
              <a:t>الف) در اثر نور، گرما و برخی از مواد شیمیایی مانند زنگ آهن، تجزیه می شود.</a:t>
            </a:r>
          </a:p>
          <a:p>
            <a:pPr rtl="1"/>
            <a:r>
              <a:rPr lang="en-US" sz="2400" dirty="0" smtClean="0"/>
              <a:t>2H</a:t>
            </a:r>
            <a:r>
              <a:rPr lang="en-US" sz="2400" baseline="-25000" dirty="0" smtClean="0"/>
              <a:t>2</a:t>
            </a:r>
            <a:r>
              <a:rPr lang="en-US" sz="2400" dirty="0" smtClean="0"/>
              <a:t>O</a:t>
            </a:r>
            <a:r>
              <a:rPr lang="en-US" sz="2400" baseline="-25000" dirty="0"/>
              <a:t>2(</a:t>
            </a:r>
            <a:r>
              <a:rPr lang="en-US" sz="2400" baseline="-25000" dirty="0" err="1"/>
              <a:t>aq</a:t>
            </a:r>
            <a:r>
              <a:rPr lang="en-US" sz="2400" baseline="-25000" dirty="0"/>
              <a:t>) </a:t>
            </a:r>
            <a:r>
              <a:rPr lang="en-US" sz="2400" dirty="0" smtClean="0"/>
              <a:t>→2H</a:t>
            </a:r>
            <a:r>
              <a:rPr lang="en-US" sz="2400" baseline="-25000" dirty="0"/>
              <a:t>2</a:t>
            </a:r>
            <a:r>
              <a:rPr lang="en-US" sz="2400" dirty="0" smtClean="0"/>
              <a:t>O</a:t>
            </a:r>
            <a:r>
              <a:rPr lang="en-US" sz="2400" baseline="-25000" dirty="0"/>
              <a:t>(</a:t>
            </a:r>
            <a:r>
              <a:rPr lang="en-US" sz="2400" baseline="-25000" dirty="0"/>
              <a:t>l</a:t>
            </a:r>
            <a:r>
              <a:rPr lang="en-US" sz="2400" baseline="-25000" dirty="0"/>
              <a:t>) </a:t>
            </a:r>
            <a:r>
              <a:rPr lang="en-US" sz="2400" dirty="0" smtClean="0"/>
              <a:t>+ O</a:t>
            </a:r>
            <a:r>
              <a:rPr lang="en-US" sz="2400" baseline="-25000" dirty="0"/>
              <a:t>2</a:t>
            </a:r>
            <a:r>
              <a:rPr lang="en-US" sz="2400" baseline="-25000" dirty="0" smtClean="0"/>
              <a:t>(g)</a:t>
            </a:r>
          </a:p>
          <a:p>
            <a:pPr algn="r" rtl="1"/>
            <a:r>
              <a:rPr lang="fa-IR" sz="2400" dirty="0" smtClean="0"/>
              <a:t>ب) در واکنشهای اکسایش و کاهش شرکت می کنند و با تغییر عدد اکسایش ماده ای که با آن واکنش می دهد، سبب تغییر رنگ یا از بین رفتن رنگ آن ماده می شود. به طوری که آب اکسیژنه را یک اکسیدکننده ( اکسیدان ) خوب می شناسند.</a:t>
            </a:r>
          </a:p>
        </p:txBody>
      </p:sp>
    </p:spTree>
    <p:extLst>
      <p:ext uri="{BB962C8B-B14F-4D97-AF65-F5344CB8AC3E}">
        <p14:creationId xmlns:p14="http://schemas.microsoft.com/office/powerpoint/2010/main" val="3325184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5632311"/>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endParaRPr lang="fa-IR" sz="3600" b="1" dirty="0">
              <a:solidFill>
                <a:srgbClr val="FF0000"/>
              </a:solidFill>
              <a:latin typeface="IRANSans" panose="02040503050201020203" pitchFamily="18" charset="-78"/>
              <a:cs typeface="B Titr" panose="00000700000000000000" pitchFamily="2" charset="-78"/>
            </a:endParaRPr>
          </a:p>
          <a:p>
            <a:pPr algn="r" rtl="1"/>
            <a:r>
              <a:rPr lang="fa-IR" sz="3600" b="1" dirty="0" smtClean="0">
                <a:solidFill>
                  <a:srgbClr val="FFC000"/>
                </a:solidFill>
              </a:rPr>
              <a:t>کلر:</a:t>
            </a:r>
            <a:endParaRPr lang="fa-IR" sz="3600" b="1" dirty="0">
              <a:solidFill>
                <a:srgbClr val="FFC000"/>
              </a:solidFill>
            </a:endParaRPr>
          </a:p>
          <a:p>
            <a:pPr algn="r" rtl="1"/>
            <a:r>
              <a:rPr lang="fa-IR" sz="2400" dirty="0" smtClean="0"/>
              <a:t>گاز کلر یک نافلز با رنگ زرد متمایل به سبز است. چگالی این گاز از هوا بیشتر است. از این رو هنگام آزاد شدن در محیط برروی زمین می خوابد. کلر بسیار سمی است و توانایی از بین بردن میکروب ها را دارد. به همین دلیل از این گاز برای ضد عفونی کردن و گند زدایی استفاده می شود. این نافلز در طبیعت به صورت کلرید فلزهای مختلف یافت می شود. </a:t>
            </a:r>
            <a:r>
              <a:rPr lang="fa-IR" sz="2400" b="1" dirty="0" smtClean="0"/>
              <a:t>توجه داشته </a:t>
            </a:r>
            <a:r>
              <a:rPr lang="fa-IR" sz="2400" dirty="0" smtClean="0"/>
              <a:t>باشید که از مخلوط کردن آب ژاول ( وایتکس ) با جوهر نمک کلر آزاد می شود، در نتیجه هیچ گاه این دو را با هم مخلوط نکنید.</a:t>
            </a:r>
          </a:p>
          <a:p>
            <a:pPr algn="r" rtl="1"/>
            <a:endParaRPr lang="fa-IR" sz="2400" dirty="0" smtClean="0"/>
          </a:p>
          <a:p>
            <a:pPr algn="r" rtl="1"/>
            <a:r>
              <a:rPr lang="fa-IR" sz="2400" b="1" dirty="0" smtClean="0">
                <a:solidFill>
                  <a:srgbClr val="00B050"/>
                </a:solidFill>
              </a:rPr>
              <a:t>واکنش پتاسیم پرمنگنات با آب اکسیژنه (شکل صفحه 15 کتاب درسی): </a:t>
            </a:r>
          </a:p>
          <a:p>
            <a:pPr algn="r" rtl="1"/>
            <a:r>
              <a:rPr lang="fa-IR" sz="2400" dirty="0" smtClean="0"/>
              <a:t>در انجام این واکنش به نکات زیر توجه کنید:</a:t>
            </a:r>
          </a:p>
          <a:p>
            <a:pPr algn="r" rtl="1"/>
            <a:r>
              <a:rPr lang="fa-IR" sz="2400" dirty="0" smtClean="0"/>
              <a:t>• مقدار پتاسیم پرمنگنات را خیلی کم بردارید.</a:t>
            </a:r>
          </a:p>
          <a:p>
            <a:pPr algn="r" rtl="1"/>
            <a:r>
              <a:rPr lang="fa-IR" sz="2400" dirty="0" smtClean="0"/>
              <a:t>• آب اکسیژنه را به آرامی اضافه کنید.</a:t>
            </a:r>
          </a:p>
          <a:p>
            <a:pPr algn="r" rtl="1"/>
            <a:r>
              <a:rPr lang="fa-IR" sz="2400" dirty="0" smtClean="0"/>
              <a:t>اگر دانش آموزی پتاسیم پرمنگنات بیشتری برداشته باشد، تغییر رنگ واکنش محسوس نخواهد بود.</a:t>
            </a:r>
            <a:r>
              <a:rPr lang="fa-IR" sz="2400" dirty="0" smtClean="0"/>
              <a:t/>
            </a:r>
            <a:br>
              <a:rPr lang="fa-IR" sz="2400" dirty="0" smtClean="0"/>
            </a:br>
            <a:endParaRPr lang="fa-IR" sz="2400" dirty="0"/>
          </a:p>
        </p:txBody>
      </p:sp>
    </p:spTree>
    <p:extLst>
      <p:ext uri="{BB962C8B-B14F-4D97-AF65-F5344CB8AC3E}">
        <p14:creationId xmlns:p14="http://schemas.microsoft.com/office/powerpoint/2010/main" val="365116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469037"/>
            <a:ext cx="11142133" cy="1938992"/>
          </a:xfrm>
          <a:prstGeom prst="rect">
            <a:avLst/>
          </a:prstGeom>
        </p:spPr>
        <p:txBody>
          <a:bodyPr wrap="square">
            <a:spAutoFit/>
          </a:bodyPr>
          <a:lstStyle/>
          <a:p>
            <a:pPr algn="just" rtl="1"/>
            <a:r>
              <a:rPr lang="fa-IR" sz="2400" dirty="0">
                <a:latin typeface="IRANSans" panose="02040503050201020203" pitchFamily="18" charset="-78"/>
                <a:cs typeface="IRANSans" panose="02040503050201020203" pitchFamily="18" charset="-78"/>
              </a:rPr>
              <a:t>آیا تا به حال فکر کرده‌اید نیاکان ما و مردمان گذشته، آثار علمی، فرهنگی، هنری و اجتماعی خود را روی چه چیزی می‌نوشتند و نقاشی می‌کردند؟ تصویرهای زیر برخی از روش‌‌های ثبت و نگه داری اطلاعات مربوط به نیاکان ما را نشان می‌دهند.</a:t>
            </a:r>
          </a:p>
          <a:p>
            <a:pPr algn="just" rtl="1"/>
            <a:r>
              <a:rPr lang="fa-IR" sz="2400" dirty="0"/>
              <a:t/>
            </a:r>
            <a:br>
              <a:rPr lang="fa-IR" sz="2400" dirty="0"/>
            </a:br>
            <a:endParaRPr lang="fa-IR" sz="2400" dirty="0"/>
          </a:p>
        </p:txBody>
      </p:sp>
      <p:pic>
        <p:nvPicPr>
          <p:cNvPr id="5" name="Picture 4"/>
          <p:cNvPicPr>
            <a:picLocks noChangeAspect="1"/>
          </p:cNvPicPr>
          <p:nvPr/>
        </p:nvPicPr>
        <p:blipFill>
          <a:blip r:embed="rId2"/>
          <a:stretch>
            <a:fillRect/>
          </a:stretch>
        </p:blipFill>
        <p:spPr>
          <a:xfrm>
            <a:off x="193146" y="1574800"/>
            <a:ext cx="4545460" cy="5096934"/>
          </a:xfrm>
          <a:prstGeom prst="rect">
            <a:avLst/>
          </a:prstGeom>
          <a:ln>
            <a:noFill/>
          </a:ln>
          <a:effectLst>
            <a:softEdge rad="112500"/>
          </a:effectLst>
        </p:spPr>
      </p:pic>
      <p:sp>
        <p:nvSpPr>
          <p:cNvPr id="6" name="Rectangle 5"/>
          <p:cNvSpPr/>
          <p:nvPr/>
        </p:nvSpPr>
        <p:spPr>
          <a:xfrm>
            <a:off x="4859867" y="2277871"/>
            <a:ext cx="6993466" cy="4401205"/>
          </a:xfrm>
          <a:prstGeom prst="rect">
            <a:avLst/>
          </a:prstGeom>
        </p:spPr>
        <p:txBody>
          <a:bodyPr wrap="square">
            <a:spAutoFit/>
          </a:bodyPr>
          <a:lstStyle/>
          <a:p>
            <a:pPr algn="just" rtl="1"/>
            <a:r>
              <a:rPr lang="fa-IR" sz="2800" dirty="0">
                <a:latin typeface="IRANSans" panose="02040503050201020203" pitchFamily="18" charset="-78"/>
                <a:cs typeface="IRANSans" panose="02040503050201020203" pitchFamily="18" charset="-78"/>
              </a:rPr>
              <a:t>شما چه روش‌های دیگری را می‌شناسید؟ درباره‌ٔ این روش‌ها با هم گفت‌وگو کنید. </a:t>
            </a:r>
            <a:r>
              <a:rPr lang="fa-IR" sz="2800" dirty="0">
                <a:solidFill>
                  <a:srgbClr val="FF0000"/>
                </a:solidFill>
                <a:latin typeface="IRANSans" panose="02040503050201020203" pitchFamily="18" charset="-78"/>
                <a:cs typeface="IRANSans" panose="02040503050201020203" pitchFamily="18" charset="-78"/>
              </a:rPr>
              <a:t>ایجاد نقش و نگار و پیام‌های تصویری و کلامی بر روی ظروف کتیبه‌ها و سایر مواد طبیعی مشابه</a:t>
            </a:r>
            <a:r>
              <a:rPr lang="fa-IR" sz="2800" dirty="0" smtClean="0">
                <a:solidFill>
                  <a:srgbClr val="FF0000"/>
                </a:solidFill>
                <a:latin typeface="IRANSans" panose="02040503050201020203" pitchFamily="18" charset="-78"/>
                <a:cs typeface="IRANSans" panose="02040503050201020203" pitchFamily="18" charset="-78"/>
              </a:rPr>
              <a:t>.</a:t>
            </a:r>
          </a:p>
          <a:p>
            <a:pPr algn="just" rtl="1"/>
            <a:r>
              <a:rPr lang="fa-IR" sz="2800" dirty="0" smtClean="0">
                <a:latin typeface="IRANSans" panose="02040503050201020203" pitchFamily="18" charset="-78"/>
                <a:cs typeface="IRANSans" panose="02040503050201020203" pitchFamily="18" charset="-78"/>
              </a:rPr>
              <a:t>با </a:t>
            </a:r>
            <a:r>
              <a:rPr lang="fa-IR" sz="2800" dirty="0">
                <a:latin typeface="IRANSans" panose="02040503050201020203" pitchFamily="18" charset="-78"/>
                <a:cs typeface="IRANSans" panose="02040503050201020203" pitchFamily="18" charset="-78"/>
              </a:rPr>
              <a:t>گذشت زمان، در اثر عوامل گوناگون از جمله افزایش جمعیت کره‌ٔ زمین، اطلاعات علمی و آثار فرهنگی و اجتماعی زیادی تولید شد. در این وضعیت، روش‌های بالا برای ثبت و ذخیره‌ٔ اطلاعات کافی نبود. برای حل این مشکل، انسان به فکر روش‌های جدید افتاد.</a:t>
            </a:r>
            <a:endParaRPr lang="fa-IR" sz="2800" dirty="0"/>
          </a:p>
        </p:txBody>
      </p:sp>
    </p:spTree>
    <p:extLst>
      <p:ext uri="{BB962C8B-B14F-4D97-AF65-F5344CB8AC3E}">
        <p14:creationId xmlns:p14="http://schemas.microsoft.com/office/powerpoint/2010/main" val="7732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1" y="1139845"/>
            <a:ext cx="4470400" cy="854055"/>
          </a:xfrm>
        </p:spPr>
        <p:txBody>
          <a:bodyPr>
            <a:noAutofit/>
          </a:bodyPr>
          <a:lstStyle/>
          <a:p>
            <a:pPr algn="ctr"/>
            <a:r>
              <a:rPr lang="fa-IR" sz="6000" b="1" dirty="0" smtClean="0">
                <a:solidFill>
                  <a:srgbClr val="FF0000"/>
                </a:solidFill>
                <a:latin typeface="IRANSans" panose="02040503050201020203" pitchFamily="18" charset="-78"/>
                <a:cs typeface="IRANSans" panose="02040503050201020203" pitchFamily="18" charset="-78"/>
              </a:rPr>
              <a:t>فکر کنید</a:t>
            </a:r>
            <a:endParaRPr lang="fa-IR" sz="6000" dirty="0"/>
          </a:p>
        </p:txBody>
      </p:sp>
      <p:sp>
        <p:nvSpPr>
          <p:cNvPr id="4" name="Rectangle 3"/>
          <p:cNvSpPr/>
          <p:nvPr/>
        </p:nvSpPr>
        <p:spPr>
          <a:xfrm>
            <a:off x="3365500" y="2270542"/>
            <a:ext cx="8534400" cy="2200602"/>
          </a:xfrm>
          <a:prstGeom prst="rect">
            <a:avLst/>
          </a:prstGeom>
        </p:spPr>
        <p:txBody>
          <a:bodyPr wrap="square">
            <a:spAutoFit/>
          </a:bodyPr>
          <a:lstStyle/>
          <a:p>
            <a:pPr algn="just" rtl="1"/>
            <a:r>
              <a:rPr lang="fa-IR" sz="2800" dirty="0">
                <a:latin typeface="IRANSans" panose="02040503050201020203" pitchFamily="18" charset="-78"/>
                <a:cs typeface="IRANSans" panose="02040503050201020203" pitchFamily="18" charset="-78"/>
              </a:rPr>
              <a:t>در گذشته‌های دور برای ثبت و ذخیره‌ٔ اطلاعات از نوشتن روی سنگ، چوب درختان و نقاشی روی دیوار غارها استفاده می‌کردند. مزایا و معایب این روش‌ها را بنویسید.</a:t>
            </a:r>
          </a:p>
          <a:p>
            <a:r>
              <a:rPr lang="fa-IR" sz="2800" dirty="0"/>
              <a:t/>
            </a:r>
            <a:br>
              <a:rPr lang="fa-IR" sz="2800" dirty="0"/>
            </a:br>
            <a:endParaRPr lang="fa-IR" sz="2500" b="0" i="0" dirty="0">
              <a:solidFill>
                <a:srgbClr val="FF0000"/>
              </a:solidFill>
              <a:effectLst/>
              <a:latin typeface="IRANSans" panose="02040503050201020203" pitchFamily="18" charset="-78"/>
              <a:cs typeface="B Morvarid"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4"/>
            <a:ext cx="3540864" cy="3321773"/>
          </a:xfrm>
          <a:prstGeom prst="rect">
            <a:avLst/>
          </a:prstGeom>
        </p:spPr>
      </p:pic>
      <p:pic>
        <p:nvPicPr>
          <p:cNvPr id="8" name="Picture 7"/>
          <p:cNvPicPr>
            <a:picLocks noChangeAspect="1"/>
          </p:cNvPicPr>
          <p:nvPr/>
        </p:nvPicPr>
        <p:blipFill>
          <a:blip r:embed="rId3"/>
          <a:stretch>
            <a:fillRect/>
          </a:stretch>
        </p:blipFill>
        <p:spPr>
          <a:xfrm>
            <a:off x="155707" y="3571874"/>
            <a:ext cx="11613490" cy="2879725"/>
          </a:xfrm>
          <a:prstGeom prst="rect">
            <a:avLst/>
          </a:prstGeom>
        </p:spPr>
      </p:pic>
    </p:spTree>
    <p:extLst>
      <p:ext uri="{BB962C8B-B14F-4D97-AF65-F5344CB8AC3E}">
        <p14:creationId xmlns:p14="http://schemas.microsoft.com/office/powerpoint/2010/main" val="16905308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250</TotalTime>
  <Words>1546</Words>
  <Application>Microsoft Office PowerPoint</Application>
  <PresentationFormat>Widescreen</PresentationFormat>
  <Paragraphs>110</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AmuzehNewNormalPS</vt:lpstr>
      <vt:lpstr>Arial</vt:lpstr>
      <vt:lpstr>B Morvarid</vt:lpstr>
      <vt:lpstr>B Nazanin</vt:lpstr>
      <vt:lpstr>B Titr</vt:lpstr>
      <vt:lpstr>Calibri</vt:lpstr>
      <vt:lpstr>Century Schoolbook</vt:lpstr>
      <vt:lpstr>Corbel</vt:lpstr>
      <vt:lpstr>IRANSans</vt:lpstr>
      <vt:lpstr>Times New Roman</vt:lpstr>
      <vt:lpstr>Feathered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فکر کنید</vt:lpstr>
      <vt:lpstr>جمع آوری اطلاعات: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مرور علوم ششم ابتدایی</dc:title>
  <dc:creator>HWR</dc:creator>
  <cp:lastModifiedBy>Administrator</cp:lastModifiedBy>
  <cp:revision>28</cp:revision>
  <dcterms:created xsi:type="dcterms:W3CDTF">2020-04-10T12:40:51Z</dcterms:created>
  <dcterms:modified xsi:type="dcterms:W3CDTF">2020-04-18T16:12:51Z</dcterms:modified>
</cp:coreProperties>
</file>