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3" r:id="rId1"/>
  </p:sldMasterIdLst>
  <p:sldIdLst>
    <p:sldId id="284" r:id="rId2"/>
    <p:sldId id="278" r:id="rId3"/>
    <p:sldId id="285" r:id="rId4"/>
    <p:sldId id="279" r:id="rId5"/>
    <p:sldId id="280" r:id="rId6"/>
    <p:sldId id="281" r:id="rId7"/>
    <p:sldId id="282" r:id="rId8"/>
    <p:sldId id="283"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5AB8AA-6006-4A04-91E4-7030F5EC351C}"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43347419-21CC-478B-A32A-2E21B9214AD9}">
      <dgm:prSet phldrT="[Text]"/>
      <dgm:spPr/>
      <dgm:t>
        <a:bodyPr/>
        <a:lstStyle/>
        <a:p>
          <a:r>
            <a:rPr lang="fa-IR" dirty="0" smtClean="0"/>
            <a:t>ماده و خواص آن</a:t>
          </a:r>
          <a:endParaRPr lang="en-US" dirty="0"/>
        </a:p>
      </dgm:t>
    </dgm:pt>
    <dgm:pt modelId="{DCA1A5DC-FF60-486C-8A9D-E8EDCC6DDD97}" type="parTrans" cxnId="{F821149B-E81C-44B2-AEF1-A82B9229730C}">
      <dgm:prSet/>
      <dgm:spPr/>
      <dgm:t>
        <a:bodyPr/>
        <a:lstStyle/>
        <a:p>
          <a:endParaRPr lang="en-US"/>
        </a:p>
      </dgm:t>
    </dgm:pt>
    <dgm:pt modelId="{7E50BAEF-D2A4-4825-ADD8-ABF4CA011B33}" type="sibTrans" cxnId="{F821149B-E81C-44B2-AEF1-A82B9229730C}">
      <dgm:prSet/>
      <dgm:spPr/>
      <dgm:t>
        <a:bodyPr/>
        <a:lstStyle/>
        <a:p>
          <a:endParaRPr lang="en-US"/>
        </a:p>
      </dgm:t>
    </dgm:pt>
    <dgm:pt modelId="{EE210C85-0734-41C7-AC11-3F5CBC71FEA1}">
      <dgm:prSet phldrT="[Text]"/>
      <dgm:spPr/>
      <dgm:t>
        <a:bodyPr/>
        <a:lstStyle/>
        <a:p>
          <a:r>
            <a:rPr lang="fa-IR" dirty="0" smtClean="0"/>
            <a:t>تنوع</a:t>
          </a:r>
          <a:endParaRPr lang="en-US" dirty="0"/>
        </a:p>
      </dgm:t>
    </dgm:pt>
    <dgm:pt modelId="{1B3BAC2D-47EA-4E03-B219-C22BE82789DF}" type="parTrans" cxnId="{451D28D4-3516-4655-98A0-185890C28C7C}">
      <dgm:prSet/>
      <dgm:spPr/>
      <dgm:t>
        <a:bodyPr/>
        <a:lstStyle/>
        <a:p>
          <a:endParaRPr lang="en-US"/>
        </a:p>
      </dgm:t>
    </dgm:pt>
    <dgm:pt modelId="{CBDD3B9F-3BEA-4E36-9D7D-E99D6209B4DF}" type="sibTrans" cxnId="{451D28D4-3516-4655-98A0-185890C28C7C}">
      <dgm:prSet/>
      <dgm:spPr/>
      <dgm:t>
        <a:bodyPr/>
        <a:lstStyle/>
        <a:p>
          <a:endParaRPr lang="en-US"/>
        </a:p>
      </dgm:t>
    </dgm:pt>
    <dgm:pt modelId="{024EA6F9-8ACA-4722-8F8D-7BF098AA4B8A}">
      <dgm:prSet phldrT="[Text]"/>
      <dgm:spPr/>
      <dgm:t>
        <a:bodyPr/>
        <a:lstStyle/>
        <a:p>
          <a:r>
            <a:rPr lang="fa-IR" dirty="0" smtClean="0"/>
            <a:t>مواد طبیعی</a:t>
          </a:r>
          <a:endParaRPr lang="en-US" dirty="0"/>
        </a:p>
      </dgm:t>
    </dgm:pt>
    <dgm:pt modelId="{469C37B1-ADE3-49A6-B902-C81FB26FABC3}" type="parTrans" cxnId="{1A678E76-E6BD-4258-93D5-BB9746B9EBB6}">
      <dgm:prSet/>
      <dgm:spPr/>
      <dgm:t>
        <a:bodyPr/>
        <a:lstStyle/>
        <a:p>
          <a:endParaRPr lang="en-US"/>
        </a:p>
      </dgm:t>
    </dgm:pt>
    <dgm:pt modelId="{63206C18-3242-44A2-B7B9-2D3E71EF626A}" type="sibTrans" cxnId="{1A678E76-E6BD-4258-93D5-BB9746B9EBB6}">
      <dgm:prSet/>
      <dgm:spPr/>
      <dgm:t>
        <a:bodyPr/>
        <a:lstStyle/>
        <a:p>
          <a:endParaRPr lang="en-US"/>
        </a:p>
      </dgm:t>
    </dgm:pt>
    <dgm:pt modelId="{F07D024A-3D6E-4190-9DC0-D9E7147B4431}">
      <dgm:prSet phldrT="[Text]"/>
      <dgm:spPr/>
      <dgm:t>
        <a:bodyPr/>
        <a:lstStyle/>
        <a:p>
          <a:r>
            <a:rPr lang="fa-IR" dirty="0" smtClean="0"/>
            <a:t>مواد مصنوعی</a:t>
          </a:r>
          <a:endParaRPr lang="en-US" dirty="0"/>
        </a:p>
      </dgm:t>
    </dgm:pt>
    <dgm:pt modelId="{A86FA794-AFDB-43D6-A603-CBEE0B0F3388}" type="parTrans" cxnId="{5CEA76DA-8FF7-48E5-B4A6-8CB972F4F139}">
      <dgm:prSet/>
      <dgm:spPr/>
      <dgm:t>
        <a:bodyPr/>
        <a:lstStyle/>
        <a:p>
          <a:endParaRPr lang="en-US"/>
        </a:p>
      </dgm:t>
    </dgm:pt>
    <dgm:pt modelId="{02D031D4-AE84-466B-9054-1851D1FAE82E}" type="sibTrans" cxnId="{5CEA76DA-8FF7-48E5-B4A6-8CB972F4F139}">
      <dgm:prSet/>
      <dgm:spPr/>
      <dgm:t>
        <a:bodyPr/>
        <a:lstStyle/>
        <a:p>
          <a:endParaRPr lang="en-US"/>
        </a:p>
      </dgm:t>
    </dgm:pt>
    <dgm:pt modelId="{9CC0AD6F-51BF-4540-98F5-FF4925682F8D}">
      <dgm:prSet phldrT="[Text]"/>
      <dgm:spPr/>
      <dgm:t>
        <a:bodyPr/>
        <a:lstStyle/>
        <a:p>
          <a:r>
            <a:rPr lang="fa-IR" dirty="0" smtClean="0"/>
            <a:t>دگرگونی</a:t>
          </a:r>
          <a:endParaRPr lang="en-US" dirty="0"/>
        </a:p>
      </dgm:t>
    </dgm:pt>
    <dgm:pt modelId="{3B28E6E3-2EE6-4398-9D6C-64EC290F0414}" type="parTrans" cxnId="{27519D91-B492-4B34-89BB-B7743EA86D07}">
      <dgm:prSet/>
      <dgm:spPr/>
      <dgm:t>
        <a:bodyPr/>
        <a:lstStyle/>
        <a:p>
          <a:endParaRPr lang="en-US"/>
        </a:p>
      </dgm:t>
    </dgm:pt>
    <dgm:pt modelId="{0837E3DF-C7E2-4D35-933F-817BCB1648B2}" type="sibTrans" cxnId="{27519D91-B492-4B34-89BB-B7743EA86D07}">
      <dgm:prSet/>
      <dgm:spPr/>
      <dgm:t>
        <a:bodyPr/>
        <a:lstStyle/>
        <a:p>
          <a:endParaRPr lang="en-US"/>
        </a:p>
      </dgm:t>
    </dgm:pt>
    <dgm:pt modelId="{CA97A2C6-66CA-4687-A5E4-C0B13809BEEA}">
      <dgm:prSet phldrT="[Text]" custT="1"/>
      <dgm:spPr/>
      <dgm:t>
        <a:bodyPr/>
        <a:lstStyle/>
        <a:p>
          <a:r>
            <a:rPr lang="fa-IR" sz="2000" dirty="0" smtClean="0"/>
            <a:t>تغییر شیمیایی</a:t>
          </a:r>
          <a:endParaRPr lang="en-US" sz="2000" dirty="0"/>
        </a:p>
      </dgm:t>
    </dgm:pt>
    <dgm:pt modelId="{001B27C5-ED45-4087-9C62-40E3D139D149}" type="parTrans" cxnId="{4CCDFAA0-E4C1-4C16-966C-21925C0123FC}">
      <dgm:prSet/>
      <dgm:spPr/>
      <dgm:t>
        <a:bodyPr/>
        <a:lstStyle/>
        <a:p>
          <a:endParaRPr lang="en-US"/>
        </a:p>
      </dgm:t>
    </dgm:pt>
    <dgm:pt modelId="{4CCD84B8-C30F-44EA-930F-B46763712D0E}" type="sibTrans" cxnId="{4CCDFAA0-E4C1-4C16-966C-21925C0123FC}">
      <dgm:prSet/>
      <dgm:spPr/>
      <dgm:t>
        <a:bodyPr/>
        <a:lstStyle/>
        <a:p>
          <a:endParaRPr lang="en-US"/>
        </a:p>
      </dgm:t>
    </dgm:pt>
    <dgm:pt modelId="{A3F61E44-ED7B-40A3-B266-A0B1E5D91515}">
      <dgm:prSet phldrT="[Text]" custT="1"/>
      <dgm:spPr/>
      <dgm:t>
        <a:bodyPr/>
        <a:lstStyle/>
        <a:p>
          <a:r>
            <a:rPr lang="fa-IR" sz="2000" dirty="0" smtClean="0"/>
            <a:t>تغییر فیزیکی</a:t>
          </a:r>
          <a:endParaRPr lang="en-US" sz="2000" dirty="0"/>
        </a:p>
      </dgm:t>
    </dgm:pt>
    <dgm:pt modelId="{26E57D9C-7EF6-4FAA-B9C8-4D79D76C293E}" type="parTrans" cxnId="{F22CAF85-89ED-41EE-B481-46B3BE1B4E1B}">
      <dgm:prSet/>
      <dgm:spPr/>
      <dgm:t>
        <a:bodyPr/>
        <a:lstStyle/>
        <a:p>
          <a:endParaRPr lang="en-US"/>
        </a:p>
      </dgm:t>
    </dgm:pt>
    <dgm:pt modelId="{902EA108-9EBF-4D06-B6FF-01D0234D8939}" type="sibTrans" cxnId="{F22CAF85-89ED-41EE-B481-46B3BE1B4E1B}">
      <dgm:prSet/>
      <dgm:spPr/>
      <dgm:t>
        <a:bodyPr/>
        <a:lstStyle/>
        <a:p>
          <a:endParaRPr lang="en-US"/>
        </a:p>
      </dgm:t>
    </dgm:pt>
    <dgm:pt modelId="{B13A161A-64BC-4DF0-A881-A6F3D9BC0DF5}" type="pres">
      <dgm:prSet presAssocID="{0A5AB8AA-6006-4A04-91E4-7030F5EC351C}" presName="Name0" presStyleCnt="0">
        <dgm:presLayoutVars>
          <dgm:chPref val="1"/>
          <dgm:dir/>
          <dgm:animOne val="branch"/>
          <dgm:animLvl val="lvl"/>
          <dgm:resizeHandles/>
        </dgm:presLayoutVars>
      </dgm:prSet>
      <dgm:spPr/>
      <dgm:t>
        <a:bodyPr/>
        <a:lstStyle/>
        <a:p>
          <a:endParaRPr lang="en-US"/>
        </a:p>
      </dgm:t>
    </dgm:pt>
    <dgm:pt modelId="{E20D1145-30BA-4FA5-AB89-5BB790FCEDF6}" type="pres">
      <dgm:prSet presAssocID="{43347419-21CC-478B-A32A-2E21B9214AD9}" presName="vertOne" presStyleCnt="0"/>
      <dgm:spPr/>
    </dgm:pt>
    <dgm:pt modelId="{7C626814-206B-417C-98CE-1C3784DC5F06}" type="pres">
      <dgm:prSet presAssocID="{43347419-21CC-478B-A32A-2E21B9214AD9}" presName="txOne" presStyleLbl="node0" presStyleIdx="0" presStyleCnt="2" custLinFactY="1220" custLinFactNeighborX="17244" custLinFactNeighborY="100000">
        <dgm:presLayoutVars>
          <dgm:chPref val="3"/>
        </dgm:presLayoutVars>
      </dgm:prSet>
      <dgm:spPr/>
      <dgm:t>
        <a:bodyPr/>
        <a:lstStyle/>
        <a:p>
          <a:endParaRPr lang="en-US"/>
        </a:p>
      </dgm:t>
    </dgm:pt>
    <dgm:pt modelId="{91A2886C-776E-437D-BADE-923D821C6E96}" type="pres">
      <dgm:prSet presAssocID="{43347419-21CC-478B-A32A-2E21B9214AD9}" presName="parTransOne" presStyleCnt="0"/>
      <dgm:spPr/>
    </dgm:pt>
    <dgm:pt modelId="{B0B25745-10AA-4998-B85E-F7AEFD39E94F}" type="pres">
      <dgm:prSet presAssocID="{43347419-21CC-478B-A32A-2E21B9214AD9}" presName="horzOne" presStyleCnt="0"/>
      <dgm:spPr/>
    </dgm:pt>
    <dgm:pt modelId="{CC4D82C0-87B6-4586-B78E-08E11C7AB59C}" type="pres">
      <dgm:prSet presAssocID="{EE210C85-0734-41C7-AC11-3F5CBC71FEA1}" presName="vertTwo" presStyleCnt="0"/>
      <dgm:spPr/>
    </dgm:pt>
    <dgm:pt modelId="{A92ADE6C-3EA6-4C4C-BFDA-59C9A9385EA7}" type="pres">
      <dgm:prSet presAssocID="{EE210C85-0734-41C7-AC11-3F5CBC71FEA1}" presName="txTwo" presStyleLbl="node2" presStyleIdx="0" presStyleCnt="2" custScaleX="41278" custLinFactNeighborX="-1437" custLinFactNeighborY="51625">
        <dgm:presLayoutVars>
          <dgm:chPref val="3"/>
        </dgm:presLayoutVars>
      </dgm:prSet>
      <dgm:spPr/>
      <dgm:t>
        <a:bodyPr/>
        <a:lstStyle/>
        <a:p>
          <a:endParaRPr lang="en-US"/>
        </a:p>
      </dgm:t>
    </dgm:pt>
    <dgm:pt modelId="{34D55BEE-6D39-44A3-90F3-2B14DA79125A}" type="pres">
      <dgm:prSet presAssocID="{EE210C85-0734-41C7-AC11-3F5CBC71FEA1}" presName="parTransTwo" presStyleCnt="0"/>
      <dgm:spPr/>
    </dgm:pt>
    <dgm:pt modelId="{C4FD5ACB-78B2-40C5-B3E6-30D1AF08CE82}" type="pres">
      <dgm:prSet presAssocID="{EE210C85-0734-41C7-AC11-3F5CBC71FEA1}" presName="horzTwo" presStyleCnt="0"/>
      <dgm:spPr/>
    </dgm:pt>
    <dgm:pt modelId="{8E55E952-1F0F-44A2-8141-9C23304E6F2E}" type="pres">
      <dgm:prSet presAssocID="{024EA6F9-8ACA-4722-8F8D-7BF098AA4B8A}" presName="vertThree" presStyleCnt="0"/>
      <dgm:spPr/>
    </dgm:pt>
    <dgm:pt modelId="{4BA343E2-5064-4BBB-AA6D-B80EAAFD737D}" type="pres">
      <dgm:prSet presAssocID="{024EA6F9-8ACA-4722-8F8D-7BF098AA4B8A}" presName="txThree" presStyleLbl="node3" presStyleIdx="0" presStyleCnt="3" custScaleX="47195" custLinFactNeighborX="735" custLinFactNeighborY="19">
        <dgm:presLayoutVars>
          <dgm:chPref val="3"/>
        </dgm:presLayoutVars>
      </dgm:prSet>
      <dgm:spPr/>
      <dgm:t>
        <a:bodyPr/>
        <a:lstStyle/>
        <a:p>
          <a:endParaRPr lang="en-US"/>
        </a:p>
      </dgm:t>
    </dgm:pt>
    <dgm:pt modelId="{E0CCA8F9-ACB0-4827-8B15-303CED189F89}" type="pres">
      <dgm:prSet presAssocID="{024EA6F9-8ACA-4722-8F8D-7BF098AA4B8A}" presName="horzThree" presStyleCnt="0"/>
      <dgm:spPr/>
    </dgm:pt>
    <dgm:pt modelId="{1120798A-3868-4F64-8C0D-5081E568C728}" type="pres">
      <dgm:prSet presAssocID="{63206C18-3242-44A2-B7B9-2D3E71EF626A}" presName="sibSpaceThree" presStyleCnt="0"/>
      <dgm:spPr/>
    </dgm:pt>
    <dgm:pt modelId="{D7E58172-1B22-4F75-BF48-B0CE8F1BD9DF}" type="pres">
      <dgm:prSet presAssocID="{F07D024A-3D6E-4190-9DC0-D9E7147B4431}" presName="vertThree" presStyleCnt="0"/>
      <dgm:spPr/>
    </dgm:pt>
    <dgm:pt modelId="{A58F949A-C0B5-48A1-99E8-F460E410CCD0}" type="pres">
      <dgm:prSet presAssocID="{F07D024A-3D6E-4190-9DC0-D9E7147B4431}" presName="txThree" presStyleLbl="node3" presStyleIdx="1" presStyleCnt="3" custScaleX="44376" custLinFactNeighborX="-2742" custLinFactNeighborY="-4647">
        <dgm:presLayoutVars>
          <dgm:chPref val="3"/>
        </dgm:presLayoutVars>
      </dgm:prSet>
      <dgm:spPr/>
      <dgm:t>
        <a:bodyPr/>
        <a:lstStyle/>
        <a:p>
          <a:endParaRPr lang="en-US"/>
        </a:p>
      </dgm:t>
    </dgm:pt>
    <dgm:pt modelId="{6665E156-066E-4494-825E-CC3A21408C04}" type="pres">
      <dgm:prSet presAssocID="{F07D024A-3D6E-4190-9DC0-D9E7147B4431}" presName="horzThree" presStyleCnt="0"/>
      <dgm:spPr/>
    </dgm:pt>
    <dgm:pt modelId="{2646501B-FA0D-4FA0-BF68-8734CDEFB218}" type="pres">
      <dgm:prSet presAssocID="{CBDD3B9F-3BEA-4E36-9D7D-E99D6209B4DF}" presName="sibSpaceTwo" presStyleCnt="0"/>
      <dgm:spPr/>
    </dgm:pt>
    <dgm:pt modelId="{87FD3645-8E89-4F1E-B5DC-C27F8FA020CD}" type="pres">
      <dgm:prSet presAssocID="{9CC0AD6F-51BF-4540-98F5-FF4925682F8D}" presName="vertTwo" presStyleCnt="0"/>
      <dgm:spPr/>
    </dgm:pt>
    <dgm:pt modelId="{0AC474E1-FBC8-4E4D-86ED-16D60B537DE8}" type="pres">
      <dgm:prSet presAssocID="{9CC0AD6F-51BF-4540-98F5-FF4925682F8D}" presName="txTwo" presStyleLbl="node2" presStyleIdx="1" presStyleCnt="2" custScaleX="83802" custLinFactNeighborX="49930" custLinFactNeighborY="20934">
        <dgm:presLayoutVars>
          <dgm:chPref val="3"/>
        </dgm:presLayoutVars>
      </dgm:prSet>
      <dgm:spPr/>
      <dgm:t>
        <a:bodyPr/>
        <a:lstStyle/>
        <a:p>
          <a:endParaRPr lang="en-US"/>
        </a:p>
      </dgm:t>
    </dgm:pt>
    <dgm:pt modelId="{D85467AD-3FFB-4A2C-BF65-55DB0070AF6C}" type="pres">
      <dgm:prSet presAssocID="{9CC0AD6F-51BF-4540-98F5-FF4925682F8D}" presName="parTransTwo" presStyleCnt="0"/>
      <dgm:spPr/>
    </dgm:pt>
    <dgm:pt modelId="{C256BCB9-23F4-410D-AB0A-2CAB5A927A72}" type="pres">
      <dgm:prSet presAssocID="{9CC0AD6F-51BF-4540-98F5-FF4925682F8D}" presName="horzTwo" presStyleCnt="0"/>
      <dgm:spPr/>
    </dgm:pt>
    <dgm:pt modelId="{1E2B8E7E-12B8-4AAE-BFFE-E15E59509C88}" type="pres">
      <dgm:prSet presAssocID="{CA97A2C6-66CA-4687-A5E4-C0B13809BEEA}" presName="vertThree" presStyleCnt="0"/>
      <dgm:spPr/>
    </dgm:pt>
    <dgm:pt modelId="{89D3EE68-9B9C-4DBD-BB79-F3F268401FC1}" type="pres">
      <dgm:prSet presAssocID="{CA97A2C6-66CA-4687-A5E4-C0B13809BEEA}" presName="txThree" presStyleLbl="node3" presStyleIdx="2" presStyleCnt="3" custScaleX="28038" custLinFactNeighborX="31032" custLinFactNeighborY="-6992">
        <dgm:presLayoutVars>
          <dgm:chPref val="3"/>
        </dgm:presLayoutVars>
      </dgm:prSet>
      <dgm:spPr/>
      <dgm:t>
        <a:bodyPr/>
        <a:lstStyle/>
        <a:p>
          <a:endParaRPr lang="en-US"/>
        </a:p>
      </dgm:t>
    </dgm:pt>
    <dgm:pt modelId="{F2369DE9-749E-4464-82F8-CB965B9F6A83}" type="pres">
      <dgm:prSet presAssocID="{CA97A2C6-66CA-4687-A5E4-C0B13809BEEA}" presName="horzThree" presStyleCnt="0"/>
      <dgm:spPr/>
    </dgm:pt>
    <dgm:pt modelId="{38AEBE34-913E-4E8B-B911-F33646B6D039}" type="pres">
      <dgm:prSet presAssocID="{7E50BAEF-D2A4-4825-ADD8-ABF4CA011B33}" presName="sibSpaceOne" presStyleCnt="0"/>
      <dgm:spPr/>
    </dgm:pt>
    <dgm:pt modelId="{33B2FDF8-A0A8-41E5-924C-31D98F0B7500}" type="pres">
      <dgm:prSet presAssocID="{A3F61E44-ED7B-40A3-B266-A0B1E5D91515}" presName="vertOne" presStyleCnt="0"/>
      <dgm:spPr/>
    </dgm:pt>
    <dgm:pt modelId="{C1C9CA6D-0E1C-4F7E-8035-CA4E85FF48C5}" type="pres">
      <dgm:prSet presAssocID="{A3F61E44-ED7B-40A3-B266-A0B1E5D91515}" presName="txOne" presStyleLbl="node0" presStyleIdx="1" presStyleCnt="2" custScaleX="26545" custLinFactY="100000" custLinFactNeighborX="-11767" custLinFactNeighborY="109808">
        <dgm:presLayoutVars>
          <dgm:chPref val="3"/>
        </dgm:presLayoutVars>
      </dgm:prSet>
      <dgm:spPr/>
      <dgm:t>
        <a:bodyPr/>
        <a:lstStyle/>
        <a:p>
          <a:endParaRPr lang="en-US"/>
        </a:p>
      </dgm:t>
    </dgm:pt>
    <dgm:pt modelId="{1B20C8BE-3A51-4BAE-AD28-E798A5D025C9}" type="pres">
      <dgm:prSet presAssocID="{A3F61E44-ED7B-40A3-B266-A0B1E5D91515}" presName="horzOne" presStyleCnt="0"/>
      <dgm:spPr/>
    </dgm:pt>
  </dgm:ptLst>
  <dgm:cxnLst>
    <dgm:cxn modelId="{F22CAF85-89ED-41EE-B481-46B3BE1B4E1B}" srcId="{0A5AB8AA-6006-4A04-91E4-7030F5EC351C}" destId="{A3F61E44-ED7B-40A3-B266-A0B1E5D91515}" srcOrd="1" destOrd="0" parTransId="{26E57D9C-7EF6-4FAA-B9C8-4D79D76C293E}" sibTransId="{902EA108-9EBF-4D06-B6FF-01D0234D8939}"/>
    <dgm:cxn modelId="{4CCDFAA0-E4C1-4C16-966C-21925C0123FC}" srcId="{9CC0AD6F-51BF-4540-98F5-FF4925682F8D}" destId="{CA97A2C6-66CA-4687-A5E4-C0B13809BEEA}" srcOrd="0" destOrd="0" parTransId="{001B27C5-ED45-4087-9C62-40E3D139D149}" sibTransId="{4CCD84B8-C30F-44EA-930F-B46763712D0E}"/>
    <dgm:cxn modelId="{AA372C49-93B0-446A-9D31-D65FDC63BC7B}" type="presOf" srcId="{43347419-21CC-478B-A32A-2E21B9214AD9}" destId="{7C626814-206B-417C-98CE-1C3784DC5F06}" srcOrd="0" destOrd="0" presId="urn:microsoft.com/office/officeart/2005/8/layout/hierarchy4"/>
    <dgm:cxn modelId="{6C0CE1F3-7244-4773-BA75-875171073A17}" type="presOf" srcId="{0A5AB8AA-6006-4A04-91E4-7030F5EC351C}" destId="{B13A161A-64BC-4DF0-A881-A6F3D9BC0DF5}" srcOrd="0" destOrd="0" presId="urn:microsoft.com/office/officeart/2005/8/layout/hierarchy4"/>
    <dgm:cxn modelId="{5CEA76DA-8FF7-48E5-B4A6-8CB972F4F139}" srcId="{EE210C85-0734-41C7-AC11-3F5CBC71FEA1}" destId="{F07D024A-3D6E-4190-9DC0-D9E7147B4431}" srcOrd="1" destOrd="0" parTransId="{A86FA794-AFDB-43D6-A603-CBEE0B0F3388}" sibTransId="{02D031D4-AE84-466B-9054-1851D1FAE82E}"/>
    <dgm:cxn modelId="{27519D91-B492-4B34-89BB-B7743EA86D07}" srcId="{43347419-21CC-478B-A32A-2E21B9214AD9}" destId="{9CC0AD6F-51BF-4540-98F5-FF4925682F8D}" srcOrd="1" destOrd="0" parTransId="{3B28E6E3-2EE6-4398-9D6C-64EC290F0414}" sibTransId="{0837E3DF-C7E2-4D35-933F-817BCB1648B2}"/>
    <dgm:cxn modelId="{90BEB659-D2DB-4549-ACA3-5CEBE7FDA4FE}" type="presOf" srcId="{024EA6F9-8ACA-4722-8F8D-7BF098AA4B8A}" destId="{4BA343E2-5064-4BBB-AA6D-B80EAAFD737D}" srcOrd="0" destOrd="0" presId="urn:microsoft.com/office/officeart/2005/8/layout/hierarchy4"/>
    <dgm:cxn modelId="{6F0CB79B-B745-4D4A-A5F1-D03B16B51A55}" type="presOf" srcId="{9CC0AD6F-51BF-4540-98F5-FF4925682F8D}" destId="{0AC474E1-FBC8-4E4D-86ED-16D60B537DE8}" srcOrd="0" destOrd="0" presId="urn:microsoft.com/office/officeart/2005/8/layout/hierarchy4"/>
    <dgm:cxn modelId="{F821149B-E81C-44B2-AEF1-A82B9229730C}" srcId="{0A5AB8AA-6006-4A04-91E4-7030F5EC351C}" destId="{43347419-21CC-478B-A32A-2E21B9214AD9}" srcOrd="0" destOrd="0" parTransId="{DCA1A5DC-FF60-486C-8A9D-E8EDCC6DDD97}" sibTransId="{7E50BAEF-D2A4-4825-ADD8-ABF4CA011B33}"/>
    <dgm:cxn modelId="{B81E0DF5-9C3E-418C-9B39-56E774B9E175}" type="presOf" srcId="{CA97A2C6-66CA-4687-A5E4-C0B13809BEEA}" destId="{89D3EE68-9B9C-4DBD-BB79-F3F268401FC1}" srcOrd="0" destOrd="0" presId="urn:microsoft.com/office/officeart/2005/8/layout/hierarchy4"/>
    <dgm:cxn modelId="{A30B1C8D-87F6-42B1-9B39-181B64D28E51}" type="presOf" srcId="{EE210C85-0734-41C7-AC11-3F5CBC71FEA1}" destId="{A92ADE6C-3EA6-4C4C-BFDA-59C9A9385EA7}" srcOrd="0" destOrd="0" presId="urn:microsoft.com/office/officeart/2005/8/layout/hierarchy4"/>
    <dgm:cxn modelId="{A1D480A9-3177-433A-A5BC-0C6E4F3C8A91}" type="presOf" srcId="{A3F61E44-ED7B-40A3-B266-A0B1E5D91515}" destId="{C1C9CA6D-0E1C-4F7E-8035-CA4E85FF48C5}" srcOrd="0" destOrd="0" presId="urn:microsoft.com/office/officeart/2005/8/layout/hierarchy4"/>
    <dgm:cxn modelId="{1A678E76-E6BD-4258-93D5-BB9746B9EBB6}" srcId="{EE210C85-0734-41C7-AC11-3F5CBC71FEA1}" destId="{024EA6F9-8ACA-4722-8F8D-7BF098AA4B8A}" srcOrd="0" destOrd="0" parTransId="{469C37B1-ADE3-49A6-B902-C81FB26FABC3}" sibTransId="{63206C18-3242-44A2-B7B9-2D3E71EF626A}"/>
    <dgm:cxn modelId="{451D28D4-3516-4655-98A0-185890C28C7C}" srcId="{43347419-21CC-478B-A32A-2E21B9214AD9}" destId="{EE210C85-0734-41C7-AC11-3F5CBC71FEA1}" srcOrd="0" destOrd="0" parTransId="{1B3BAC2D-47EA-4E03-B219-C22BE82789DF}" sibTransId="{CBDD3B9F-3BEA-4E36-9D7D-E99D6209B4DF}"/>
    <dgm:cxn modelId="{979CBF3E-385F-4CC0-A642-E98C5D8A927E}" type="presOf" srcId="{F07D024A-3D6E-4190-9DC0-D9E7147B4431}" destId="{A58F949A-C0B5-48A1-99E8-F460E410CCD0}" srcOrd="0" destOrd="0" presId="urn:microsoft.com/office/officeart/2005/8/layout/hierarchy4"/>
    <dgm:cxn modelId="{0C491CFD-377B-401A-A4E5-509A72F8A45A}" type="presParOf" srcId="{B13A161A-64BC-4DF0-A881-A6F3D9BC0DF5}" destId="{E20D1145-30BA-4FA5-AB89-5BB790FCEDF6}" srcOrd="0" destOrd="0" presId="urn:microsoft.com/office/officeart/2005/8/layout/hierarchy4"/>
    <dgm:cxn modelId="{D91295C5-40B8-47E3-98F5-506EDE2691AC}" type="presParOf" srcId="{E20D1145-30BA-4FA5-AB89-5BB790FCEDF6}" destId="{7C626814-206B-417C-98CE-1C3784DC5F06}" srcOrd="0" destOrd="0" presId="urn:microsoft.com/office/officeart/2005/8/layout/hierarchy4"/>
    <dgm:cxn modelId="{9380A71F-C089-48FB-83F7-0AA1DBC4D9EC}" type="presParOf" srcId="{E20D1145-30BA-4FA5-AB89-5BB790FCEDF6}" destId="{91A2886C-776E-437D-BADE-923D821C6E96}" srcOrd="1" destOrd="0" presId="urn:microsoft.com/office/officeart/2005/8/layout/hierarchy4"/>
    <dgm:cxn modelId="{BC32DDA0-76AB-4A4A-A5DA-442181EBEC4D}" type="presParOf" srcId="{E20D1145-30BA-4FA5-AB89-5BB790FCEDF6}" destId="{B0B25745-10AA-4998-B85E-F7AEFD39E94F}" srcOrd="2" destOrd="0" presId="urn:microsoft.com/office/officeart/2005/8/layout/hierarchy4"/>
    <dgm:cxn modelId="{077C29F7-434E-4522-A7C3-1E81BC606E58}" type="presParOf" srcId="{B0B25745-10AA-4998-B85E-F7AEFD39E94F}" destId="{CC4D82C0-87B6-4586-B78E-08E11C7AB59C}" srcOrd="0" destOrd="0" presId="urn:microsoft.com/office/officeart/2005/8/layout/hierarchy4"/>
    <dgm:cxn modelId="{B517E6EE-5C61-416C-A495-C52A9FD5E833}" type="presParOf" srcId="{CC4D82C0-87B6-4586-B78E-08E11C7AB59C}" destId="{A92ADE6C-3EA6-4C4C-BFDA-59C9A9385EA7}" srcOrd="0" destOrd="0" presId="urn:microsoft.com/office/officeart/2005/8/layout/hierarchy4"/>
    <dgm:cxn modelId="{86F22930-E5EB-45A4-9E63-4D96C4D6706B}" type="presParOf" srcId="{CC4D82C0-87B6-4586-B78E-08E11C7AB59C}" destId="{34D55BEE-6D39-44A3-90F3-2B14DA79125A}" srcOrd="1" destOrd="0" presId="urn:microsoft.com/office/officeart/2005/8/layout/hierarchy4"/>
    <dgm:cxn modelId="{2AB1E480-5E87-48FE-B381-307AE98B8116}" type="presParOf" srcId="{CC4D82C0-87B6-4586-B78E-08E11C7AB59C}" destId="{C4FD5ACB-78B2-40C5-B3E6-30D1AF08CE82}" srcOrd="2" destOrd="0" presId="urn:microsoft.com/office/officeart/2005/8/layout/hierarchy4"/>
    <dgm:cxn modelId="{E6E50A9D-9DA7-45BF-90A1-E08BA49472C4}" type="presParOf" srcId="{C4FD5ACB-78B2-40C5-B3E6-30D1AF08CE82}" destId="{8E55E952-1F0F-44A2-8141-9C23304E6F2E}" srcOrd="0" destOrd="0" presId="urn:microsoft.com/office/officeart/2005/8/layout/hierarchy4"/>
    <dgm:cxn modelId="{80FFBE4B-EF41-4D36-BAB7-592A64C4E51A}" type="presParOf" srcId="{8E55E952-1F0F-44A2-8141-9C23304E6F2E}" destId="{4BA343E2-5064-4BBB-AA6D-B80EAAFD737D}" srcOrd="0" destOrd="0" presId="urn:microsoft.com/office/officeart/2005/8/layout/hierarchy4"/>
    <dgm:cxn modelId="{19B1781F-CA51-4BD1-B4EC-DFCDC6BF812D}" type="presParOf" srcId="{8E55E952-1F0F-44A2-8141-9C23304E6F2E}" destId="{E0CCA8F9-ACB0-4827-8B15-303CED189F89}" srcOrd="1" destOrd="0" presId="urn:microsoft.com/office/officeart/2005/8/layout/hierarchy4"/>
    <dgm:cxn modelId="{BCDE918A-4743-47C6-A082-14C882DCACDD}" type="presParOf" srcId="{C4FD5ACB-78B2-40C5-B3E6-30D1AF08CE82}" destId="{1120798A-3868-4F64-8C0D-5081E568C728}" srcOrd="1" destOrd="0" presId="urn:microsoft.com/office/officeart/2005/8/layout/hierarchy4"/>
    <dgm:cxn modelId="{FE0F6B25-BDF3-4E7D-A1A2-865BD59EC5F2}" type="presParOf" srcId="{C4FD5ACB-78B2-40C5-B3E6-30D1AF08CE82}" destId="{D7E58172-1B22-4F75-BF48-B0CE8F1BD9DF}" srcOrd="2" destOrd="0" presId="urn:microsoft.com/office/officeart/2005/8/layout/hierarchy4"/>
    <dgm:cxn modelId="{20E5B95F-7967-4464-A84F-6042CDEF4B88}" type="presParOf" srcId="{D7E58172-1B22-4F75-BF48-B0CE8F1BD9DF}" destId="{A58F949A-C0B5-48A1-99E8-F460E410CCD0}" srcOrd="0" destOrd="0" presId="urn:microsoft.com/office/officeart/2005/8/layout/hierarchy4"/>
    <dgm:cxn modelId="{4651BBEF-819A-40C2-A150-136A1B543DBF}" type="presParOf" srcId="{D7E58172-1B22-4F75-BF48-B0CE8F1BD9DF}" destId="{6665E156-066E-4494-825E-CC3A21408C04}" srcOrd="1" destOrd="0" presId="urn:microsoft.com/office/officeart/2005/8/layout/hierarchy4"/>
    <dgm:cxn modelId="{51C27894-FA89-4D23-B97A-286E1F8B0D98}" type="presParOf" srcId="{B0B25745-10AA-4998-B85E-F7AEFD39E94F}" destId="{2646501B-FA0D-4FA0-BF68-8734CDEFB218}" srcOrd="1" destOrd="0" presId="urn:microsoft.com/office/officeart/2005/8/layout/hierarchy4"/>
    <dgm:cxn modelId="{9306F30C-A4F3-4365-9144-988D166D1560}" type="presParOf" srcId="{B0B25745-10AA-4998-B85E-F7AEFD39E94F}" destId="{87FD3645-8E89-4F1E-B5DC-C27F8FA020CD}" srcOrd="2" destOrd="0" presId="urn:microsoft.com/office/officeart/2005/8/layout/hierarchy4"/>
    <dgm:cxn modelId="{B11FE634-8998-4103-B1AD-D7428855A7D7}" type="presParOf" srcId="{87FD3645-8E89-4F1E-B5DC-C27F8FA020CD}" destId="{0AC474E1-FBC8-4E4D-86ED-16D60B537DE8}" srcOrd="0" destOrd="0" presId="urn:microsoft.com/office/officeart/2005/8/layout/hierarchy4"/>
    <dgm:cxn modelId="{2F41D444-89DE-49E9-96B5-B574303FDE34}" type="presParOf" srcId="{87FD3645-8E89-4F1E-B5DC-C27F8FA020CD}" destId="{D85467AD-3FFB-4A2C-BF65-55DB0070AF6C}" srcOrd="1" destOrd="0" presId="urn:microsoft.com/office/officeart/2005/8/layout/hierarchy4"/>
    <dgm:cxn modelId="{5FD8D656-B75E-4EF5-AFD3-CF3CBE16E606}" type="presParOf" srcId="{87FD3645-8E89-4F1E-B5DC-C27F8FA020CD}" destId="{C256BCB9-23F4-410D-AB0A-2CAB5A927A72}" srcOrd="2" destOrd="0" presId="urn:microsoft.com/office/officeart/2005/8/layout/hierarchy4"/>
    <dgm:cxn modelId="{9F28F664-B3CE-4096-8475-FE0340F14C80}" type="presParOf" srcId="{C256BCB9-23F4-410D-AB0A-2CAB5A927A72}" destId="{1E2B8E7E-12B8-4AAE-BFFE-E15E59509C88}" srcOrd="0" destOrd="0" presId="urn:microsoft.com/office/officeart/2005/8/layout/hierarchy4"/>
    <dgm:cxn modelId="{3A336C9E-7C98-4DA3-81FC-49F30B135344}" type="presParOf" srcId="{1E2B8E7E-12B8-4AAE-BFFE-E15E59509C88}" destId="{89D3EE68-9B9C-4DBD-BB79-F3F268401FC1}" srcOrd="0" destOrd="0" presId="urn:microsoft.com/office/officeart/2005/8/layout/hierarchy4"/>
    <dgm:cxn modelId="{5B02122C-6543-4C3D-BF1C-B12ECA254A3D}" type="presParOf" srcId="{1E2B8E7E-12B8-4AAE-BFFE-E15E59509C88}" destId="{F2369DE9-749E-4464-82F8-CB965B9F6A83}" srcOrd="1" destOrd="0" presId="urn:microsoft.com/office/officeart/2005/8/layout/hierarchy4"/>
    <dgm:cxn modelId="{66AEE5BF-0C33-438A-9C8F-3B2E90A72773}" type="presParOf" srcId="{B13A161A-64BC-4DF0-A881-A6F3D9BC0DF5}" destId="{38AEBE34-913E-4E8B-B911-F33646B6D039}" srcOrd="1" destOrd="0" presId="urn:microsoft.com/office/officeart/2005/8/layout/hierarchy4"/>
    <dgm:cxn modelId="{4EC59839-2C79-4842-88C2-92EA6250F27E}" type="presParOf" srcId="{B13A161A-64BC-4DF0-A881-A6F3D9BC0DF5}" destId="{33B2FDF8-A0A8-41E5-924C-31D98F0B7500}" srcOrd="2" destOrd="0" presId="urn:microsoft.com/office/officeart/2005/8/layout/hierarchy4"/>
    <dgm:cxn modelId="{60E4D58E-FECB-4390-B913-2367ED9873C6}" type="presParOf" srcId="{33B2FDF8-A0A8-41E5-924C-31D98F0B7500}" destId="{C1C9CA6D-0E1C-4F7E-8035-CA4E85FF48C5}" srcOrd="0" destOrd="0" presId="urn:microsoft.com/office/officeart/2005/8/layout/hierarchy4"/>
    <dgm:cxn modelId="{09558D8C-F3D4-4873-BC15-754D22B26BBF}" type="presParOf" srcId="{33B2FDF8-A0A8-41E5-924C-31D98F0B7500}" destId="{1B20C8BE-3A51-4BAE-AD28-E798A5D025C9}"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26814-206B-417C-98CE-1C3784DC5F06}">
      <dsp:nvSpPr>
        <dsp:cNvPr id="0" name=""/>
        <dsp:cNvSpPr/>
      </dsp:nvSpPr>
      <dsp:spPr>
        <a:xfrm>
          <a:off x="1140439" y="166373"/>
          <a:ext cx="6602257" cy="17092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fa-IR" sz="6500" kern="1200" dirty="0" smtClean="0"/>
            <a:t>ماده و خواص آن</a:t>
          </a:r>
          <a:endParaRPr lang="en-US" sz="6500" kern="1200" dirty="0"/>
        </a:p>
      </dsp:txBody>
      <dsp:txXfrm>
        <a:off x="1190500" y="216434"/>
        <a:ext cx="6502135" cy="1609086"/>
      </dsp:txXfrm>
    </dsp:sp>
    <dsp:sp modelId="{A92ADE6C-3EA6-4C4C-BFDA-59C9A9385EA7}">
      <dsp:nvSpPr>
        <dsp:cNvPr id="0" name=""/>
        <dsp:cNvSpPr/>
      </dsp:nvSpPr>
      <dsp:spPr>
        <a:xfrm>
          <a:off x="913139" y="1928849"/>
          <a:ext cx="1446994" cy="17092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fa-IR" sz="5100" kern="1200" dirty="0" smtClean="0"/>
            <a:t>تنوع</a:t>
          </a:r>
          <a:endParaRPr lang="en-US" sz="5100" kern="1200" dirty="0"/>
        </a:p>
      </dsp:txBody>
      <dsp:txXfrm>
        <a:off x="955520" y="1971230"/>
        <a:ext cx="1362232" cy="1624446"/>
      </dsp:txXfrm>
    </dsp:sp>
    <dsp:sp modelId="{4BA343E2-5064-4BBB-AA6D-B80EAAFD737D}">
      <dsp:nvSpPr>
        <dsp:cNvPr id="0" name=""/>
        <dsp:cNvSpPr/>
      </dsp:nvSpPr>
      <dsp:spPr>
        <a:xfrm>
          <a:off x="34156" y="3707835"/>
          <a:ext cx="1654414" cy="17092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fa-IR" sz="3100" kern="1200" dirty="0" smtClean="0"/>
            <a:t>مواد طبیعی</a:t>
          </a:r>
          <a:endParaRPr lang="en-US" sz="3100" kern="1200" dirty="0"/>
        </a:p>
      </dsp:txBody>
      <dsp:txXfrm>
        <a:off x="82612" y="3756291"/>
        <a:ext cx="1557502" cy="1612296"/>
      </dsp:txXfrm>
    </dsp:sp>
    <dsp:sp modelId="{A58F949A-C0B5-48A1-99E8-F460E410CCD0}">
      <dsp:nvSpPr>
        <dsp:cNvPr id="0" name=""/>
        <dsp:cNvSpPr/>
      </dsp:nvSpPr>
      <dsp:spPr>
        <a:xfrm>
          <a:off x="1713915" y="3628084"/>
          <a:ext cx="1555594" cy="17092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fa-IR" sz="3100" kern="1200" dirty="0" smtClean="0"/>
            <a:t>مواد مصنوعی</a:t>
          </a:r>
          <a:endParaRPr lang="en-US" sz="3100" kern="1200" dirty="0"/>
        </a:p>
      </dsp:txBody>
      <dsp:txXfrm>
        <a:off x="1759477" y="3673646"/>
        <a:ext cx="1464470" cy="1618084"/>
      </dsp:txXfrm>
    </dsp:sp>
    <dsp:sp modelId="{0AC474E1-FBC8-4E4D-86ED-16D60B537DE8}">
      <dsp:nvSpPr>
        <dsp:cNvPr id="0" name=""/>
        <dsp:cNvSpPr/>
      </dsp:nvSpPr>
      <dsp:spPr>
        <a:xfrm>
          <a:off x="5190331" y="1884784"/>
          <a:ext cx="2937668" cy="17092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fa-IR" sz="5100" kern="1200" dirty="0" smtClean="0"/>
            <a:t>دگرگونی</a:t>
          </a:r>
          <a:endParaRPr lang="en-US" sz="5100" kern="1200" dirty="0"/>
        </a:p>
      </dsp:txBody>
      <dsp:txXfrm>
        <a:off x="5240392" y="1934845"/>
        <a:ext cx="2837546" cy="1609086"/>
      </dsp:txXfrm>
    </dsp:sp>
    <dsp:sp modelId="{89D3EE68-9B9C-4DBD-BB79-F3F268401FC1}">
      <dsp:nvSpPr>
        <dsp:cNvPr id="0" name=""/>
        <dsp:cNvSpPr/>
      </dsp:nvSpPr>
      <dsp:spPr>
        <a:xfrm>
          <a:off x="5725314" y="3588003"/>
          <a:ext cx="982868" cy="17092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smtClean="0"/>
            <a:t>تغییر شیمیایی</a:t>
          </a:r>
          <a:endParaRPr lang="en-US" sz="2000" kern="1200" dirty="0"/>
        </a:p>
      </dsp:txBody>
      <dsp:txXfrm>
        <a:off x="5754101" y="3616790"/>
        <a:ext cx="925294" cy="1651634"/>
      </dsp:txXfrm>
    </dsp:sp>
    <dsp:sp modelId="{C1C9CA6D-0E1C-4F7E-8035-CA4E85FF48C5}">
      <dsp:nvSpPr>
        <dsp:cNvPr id="0" name=""/>
        <dsp:cNvSpPr/>
      </dsp:nvSpPr>
      <dsp:spPr>
        <a:xfrm>
          <a:off x="6780404" y="3588003"/>
          <a:ext cx="932351" cy="17092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smtClean="0"/>
            <a:t>تغییر فیزیکی</a:t>
          </a:r>
          <a:endParaRPr lang="en-US" sz="2000" kern="1200" dirty="0"/>
        </a:p>
      </dsp:txBody>
      <dsp:txXfrm>
        <a:off x="6807712" y="3615311"/>
        <a:ext cx="877735" cy="16545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48A87A34-81AB-432B-8DAE-1953F412C126}" type="datetimeFigureOut">
              <a:rPr lang="en-US" smtClean="0"/>
              <a:t>4/24/2020</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6D22F896-40B5-4ADD-8801-0D06FADFA095}" type="slidenum">
              <a:rPr lang="en-US" smtClean="0"/>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879184055"/>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69745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48A87A34-81AB-432B-8DAE-1953F412C126}" type="datetimeFigureOut">
              <a:rPr lang="en-US" smtClean="0"/>
              <a:pPr/>
              <a:t>4/24/2020</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6D22F896-40B5-4ADD-8801-0D06FADFA095}" type="slidenum">
              <a:rPr lang="en-US" smtClean="0"/>
              <a:pPr/>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625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0119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48A87A34-81AB-432B-8DAE-1953F412C126}" type="datetimeFigureOut">
              <a:rPr lang="en-US" smtClean="0"/>
              <a:t>4/24/2020</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6D22F896-40B5-4ADD-8801-0D06FADFA095}" type="slidenum">
              <a:rPr lang="en-US" smtClean="0"/>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72458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95472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4/24/2020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41286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192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48A87A34-81AB-432B-8DAE-1953F412C126}" type="datetimeFigureOut">
              <a:rPr lang="en-US" smtClean="0"/>
              <a:t>4/24/2020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2027900"/>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48A87A34-81AB-432B-8DAE-1953F412C126}" type="datetimeFigureOut">
              <a:rPr lang="en-US" smtClean="0"/>
              <a:pPr/>
              <a:t>4/24/2020</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62018394"/>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48A87A34-81AB-432B-8DAE-1953F412C126}" type="datetimeFigureOut">
              <a:rPr lang="en-US" smtClean="0"/>
              <a:t>4/24/2020</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57343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48A87A34-81AB-432B-8DAE-1953F412C126}" type="datetimeFigureOut">
              <a:rPr lang="en-US" smtClean="0"/>
              <a:pPr/>
              <a:t>4/24/2020</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6D22F896-40B5-4ADD-8801-0D06FADFA095}" type="slidenum">
              <a:rPr lang="en-US" smtClean="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16123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1"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r" defTabSz="914400" rtl="1"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r" defTabSz="914400" rtl="1"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r" defTabSz="914400" rtl="1"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r" defTabSz="914400" rtl="1"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r" defTabSz="914400" rtl="1"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r" defTabSz="914400" rtl="1"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r" defTabSz="914400" rtl="1"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r" defTabSz="914400" rtl="1"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r" defTabSz="914400" rtl="1"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920752" y="1023867"/>
            <a:ext cx="4017248" cy="3349641"/>
          </a:xfrm>
        </p:spPr>
        <p:txBody>
          <a:bodyPr>
            <a:normAutofit/>
          </a:bodyPr>
          <a:lstStyle/>
          <a:p>
            <a:pPr algn="ctr"/>
            <a:r>
              <a:rPr lang="fa-IR" sz="8000" dirty="0" smtClean="0">
                <a:solidFill>
                  <a:srgbClr val="FF0000"/>
                </a:solidFill>
                <a:cs typeface="B Morvarid" panose="00000400000000000000" pitchFamily="2" charset="-78"/>
              </a:rPr>
              <a:t>درس سوم</a:t>
            </a:r>
            <a:endParaRPr lang="fa-IR" sz="8000" dirty="0">
              <a:solidFill>
                <a:srgbClr val="FF0000"/>
              </a:solidFill>
              <a:cs typeface="B Morvarid" panose="00000400000000000000" pitchFamily="2" charset="-78"/>
            </a:endParaRPr>
          </a:p>
        </p:txBody>
      </p:sp>
      <p:sp>
        <p:nvSpPr>
          <p:cNvPr id="5" name="Subtitle 4"/>
          <p:cNvSpPr>
            <a:spLocks noGrp="1"/>
          </p:cNvSpPr>
          <p:nvPr>
            <p:ph type="subTitle" idx="1"/>
          </p:nvPr>
        </p:nvSpPr>
        <p:spPr>
          <a:xfrm>
            <a:off x="7442200" y="2659377"/>
            <a:ext cx="4749800" cy="1037760"/>
          </a:xfrm>
        </p:spPr>
        <p:txBody>
          <a:bodyPr>
            <a:noAutofit/>
          </a:bodyPr>
          <a:lstStyle/>
          <a:p>
            <a:pPr algn="ctr"/>
            <a:r>
              <a:rPr lang="fa-IR" sz="4400" dirty="0" smtClean="0">
                <a:cs typeface="B Morvarid" panose="00000400000000000000" pitchFamily="2" charset="-78"/>
              </a:rPr>
              <a:t>کارخانه ی کاغذسازی</a:t>
            </a:r>
            <a:endParaRPr lang="fa-IR" sz="4400" dirty="0">
              <a:cs typeface="B Morvarid" panose="00000400000000000000" pitchFamily="2" charset="-78"/>
            </a:endParaRPr>
          </a:p>
        </p:txBody>
      </p:sp>
      <p:pic>
        <p:nvPicPr>
          <p:cNvPr id="8" name="Picture 7"/>
          <p:cNvPicPr>
            <a:picLocks noChangeAspect="1"/>
          </p:cNvPicPr>
          <p:nvPr/>
        </p:nvPicPr>
        <p:blipFill>
          <a:blip r:embed="rId2"/>
          <a:stretch>
            <a:fillRect/>
          </a:stretch>
        </p:blipFill>
        <p:spPr>
          <a:xfrm>
            <a:off x="392642" y="491066"/>
            <a:ext cx="6414558" cy="57018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346222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down)">
                                      <p:cBhvr>
                                        <p:cTn id="2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9467" y="235003"/>
            <a:ext cx="11430000" cy="1754326"/>
          </a:xfrm>
          <a:prstGeom prst="rect">
            <a:avLst/>
          </a:prstGeom>
        </p:spPr>
        <p:txBody>
          <a:bodyPr wrap="square">
            <a:spAutoFit/>
          </a:bodyPr>
          <a:lstStyle/>
          <a:p>
            <a:pPr algn="just" rtl="1">
              <a:lnSpc>
                <a:spcPct val="200000"/>
              </a:lnSpc>
            </a:pPr>
            <a:r>
              <a:rPr lang="fa-IR" b="1" dirty="0">
                <a:solidFill>
                  <a:srgbClr val="FF0000"/>
                </a:solidFill>
                <a:latin typeface="IRANSans" panose="02040503050201020203" pitchFamily="18" charset="-78"/>
                <a:cs typeface="IRANSans" panose="02040503050201020203" pitchFamily="18" charset="-78"/>
              </a:rPr>
              <a:t>آهن در کارخانه</a:t>
            </a:r>
          </a:p>
          <a:p>
            <a:pPr algn="just" rtl="1">
              <a:lnSpc>
                <a:spcPct val="200000"/>
              </a:lnSpc>
            </a:pPr>
            <a:r>
              <a:rPr lang="fa-IR" dirty="0">
                <a:latin typeface="IRANSans" panose="02040503050201020203" pitchFamily="18" charset="-78"/>
                <a:cs typeface="IRANSans" panose="02040503050201020203" pitchFamily="18" charset="-78"/>
              </a:rPr>
              <a:t>فلز آهن یکی از موادی است که به‌طور گسترده در تولید وسایل یک کارخانه‌ٔ کاغذسازی به‌ کار می‌رود؛ به‌ طوری که جنس غلتک‌های بزرگ مخصوص خشک کردن کاغذ، دستگاه چوب خردکن، سَرند، دیگ‌های خمیرسازی و ... از آهن است.</a:t>
            </a:r>
            <a:endParaRPr lang="fa-IR" b="0" i="0" dirty="0">
              <a:effectLst/>
              <a:latin typeface="IRANSans" panose="02040503050201020203" pitchFamily="18" charset="-78"/>
              <a:cs typeface="IRANSans" panose="02040503050201020203" pitchFamily="18" charset="-78"/>
            </a:endParaRPr>
          </a:p>
        </p:txBody>
      </p:sp>
      <p:sp>
        <p:nvSpPr>
          <p:cNvPr id="11" name="Rectangle 10"/>
          <p:cNvSpPr/>
          <p:nvPr/>
        </p:nvSpPr>
        <p:spPr>
          <a:xfrm>
            <a:off x="338667" y="2316540"/>
            <a:ext cx="11514666" cy="4401205"/>
          </a:xfrm>
          <a:prstGeom prst="rect">
            <a:avLst/>
          </a:prstGeom>
        </p:spPr>
        <p:txBody>
          <a:bodyPr wrap="square">
            <a:spAutoFit/>
          </a:bodyPr>
          <a:lstStyle/>
          <a:p>
            <a:pPr algn="just" rtl="1">
              <a:lnSpc>
                <a:spcPct val="200000"/>
              </a:lnSpc>
            </a:pPr>
            <a:r>
              <a:rPr lang="fa-IR" sz="2000" b="1" dirty="0">
                <a:solidFill>
                  <a:srgbClr val="FF0000"/>
                </a:solidFill>
                <a:latin typeface="IRANSans" panose="02040503050201020203" pitchFamily="18" charset="-78"/>
                <a:cs typeface="IRANSans" panose="02040503050201020203" pitchFamily="18" charset="-78"/>
              </a:rPr>
              <a:t>جمع آوری اطّلاعات </a:t>
            </a:r>
            <a:r>
              <a:rPr lang="fa-IR" sz="2000" b="1" cap="all" dirty="0">
                <a:latin typeface="IRANSans" panose="02040503050201020203" pitchFamily="18" charset="-78"/>
                <a:cs typeface="IRANSans" panose="02040503050201020203" pitchFamily="18" charset="-78"/>
              </a:rPr>
              <a:t> </a:t>
            </a:r>
          </a:p>
          <a:p>
            <a:pPr algn="just" rtl="1">
              <a:lnSpc>
                <a:spcPct val="200000"/>
              </a:lnSpc>
            </a:pPr>
            <a:r>
              <a:rPr lang="fa-IR" sz="2000" dirty="0">
                <a:latin typeface="IRANSans" panose="02040503050201020203" pitchFamily="18" charset="-78"/>
                <a:cs typeface="IRANSans" panose="02040503050201020203" pitchFamily="18" charset="-78"/>
              </a:rPr>
              <a:t>فهرستی از صنایع استان، شهر یا روستای خود تهیه و کاربردهای آهن را در هر مورد به طور جداگانه مشخص کنید.</a:t>
            </a:r>
            <a:r>
              <a:rPr lang="fa-IR" sz="2000" dirty="0">
                <a:solidFill>
                  <a:srgbClr val="0000FF"/>
                </a:solidFill>
                <a:latin typeface="IRANSans" panose="02040503050201020203" pitchFamily="18" charset="-78"/>
                <a:cs typeface="IRANSans" panose="02040503050201020203" pitchFamily="18" charset="-78"/>
              </a:rPr>
              <a:t> </a:t>
            </a:r>
            <a:r>
              <a:rPr lang="fa-IR" sz="2000" dirty="0">
                <a:solidFill>
                  <a:srgbClr val="FF0000"/>
                </a:solidFill>
                <a:latin typeface="IRANSans" panose="02040503050201020203" pitchFamily="18" charset="-78"/>
                <a:cs typeface="IRANSans" panose="02040503050201020203" pitchFamily="18" charset="-78"/>
              </a:rPr>
              <a:t>اغلب کاربردهای فلز آهن در صنعت فولاد سازی می‌باشد. محصول آهن در بسیاری از کاربردهای صنعتی مانند: انواع دستگاه‌ها، پل‌ها، ساختمان‌ها، مخازن، اتوبان‌ها، خودرو سازی، ابزار سازی‌، ساخت سیم، لوله، ورق فولاد، ساخت ریل، دیگ بخار، قطعات ساختمانی، فنر، کارد و چنگال، همچنین تولید آلیاژ چدن به کار می‌رود. همچنین آهن قراضه و مستعمل مانند بدنه خودروهای فرسوده را می‌توان بازیافت کرد و دوباره مورد استفاده قرار داد که بسیار مقرون به صرفه است.</a:t>
            </a:r>
            <a:endParaRPr lang="fa-IR" sz="2000" b="0" i="0" dirty="0">
              <a:solidFill>
                <a:srgbClr val="FF0000"/>
              </a:solidFill>
              <a:effectLst/>
              <a:latin typeface="IRANSans" panose="02040503050201020203" pitchFamily="18" charset="-78"/>
              <a:cs typeface="IRANSans" panose="02040503050201020203" pitchFamily="18" charset="-78"/>
            </a:endParaRPr>
          </a:p>
        </p:txBody>
      </p:sp>
    </p:spTree>
    <p:extLst>
      <p:ext uri="{BB962C8B-B14F-4D97-AF65-F5344CB8AC3E}">
        <p14:creationId xmlns:p14="http://schemas.microsoft.com/office/powerpoint/2010/main" val="755418391"/>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24933" y="2077702"/>
            <a:ext cx="11260667" cy="4431983"/>
          </a:xfrm>
          <a:prstGeom prst="rect">
            <a:avLst/>
          </a:prstGeom>
        </p:spPr>
        <p:txBody>
          <a:bodyPr wrap="square">
            <a:spAutoFit/>
          </a:bodyPr>
          <a:lstStyle/>
          <a:p>
            <a:pPr algn="r" rtl="1">
              <a:lnSpc>
                <a:spcPct val="200000"/>
              </a:lnSpc>
            </a:pPr>
            <a:r>
              <a:rPr lang="fa-IR" sz="2400" dirty="0" smtClean="0">
                <a:latin typeface="IRANSans" panose="02040503050201020203" pitchFamily="18" charset="-78"/>
                <a:cs typeface="IRANSans" panose="02040503050201020203" pitchFamily="18" charset="-78"/>
              </a:rPr>
              <a:t>چرا برای خشک کردن خمیر کاغذ و تبدیل آن به ورقه‌های نازک کاغذ از غلتک‌های بزرگ آهنی استفاده می‌کنند؟ دو دلیل بیاورید.</a:t>
            </a:r>
            <a:r>
              <a:rPr lang="fa-IR" sz="2400" dirty="0" smtClean="0"/>
              <a:t/>
            </a:r>
            <a:br>
              <a:rPr lang="fa-IR" sz="2400" dirty="0" smtClean="0"/>
            </a:br>
            <a:r>
              <a:rPr lang="fa-IR" sz="2400" dirty="0" smtClean="0">
                <a:solidFill>
                  <a:srgbClr val="0000FF"/>
                </a:solidFill>
                <a:latin typeface="IRANSans" panose="02040503050201020203" pitchFamily="18" charset="-78"/>
                <a:cs typeface="IRANSans" panose="02040503050201020203" pitchFamily="18" charset="-78"/>
              </a:rPr>
              <a:t>1-خارج کردن آب کاغذ</a:t>
            </a:r>
            <a:br>
              <a:rPr lang="fa-IR" sz="2400" dirty="0" smtClean="0">
                <a:solidFill>
                  <a:srgbClr val="0000FF"/>
                </a:solidFill>
                <a:latin typeface="IRANSans" panose="02040503050201020203" pitchFamily="18" charset="-78"/>
                <a:cs typeface="IRANSans" panose="02040503050201020203" pitchFamily="18" charset="-78"/>
              </a:rPr>
            </a:br>
            <a:r>
              <a:rPr lang="fa-IR" sz="2400" dirty="0" smtClean="0">
                <a:solidFill>
                  <a:srgbClr val="0000FF"/>
                </a:solidFill>
                <a:latin typeface="IRANSans" panose="02040503050201020203" pitchFamily="18" charset="-78"/>
                <a:cs typeface="IRANSans" panose="02040503050201020203" pitchFamily="18" charset="-78"/>
              </a:rPr>
              <a:t>2-  ایجاد استحکام در ورقه</a:t>
            </a:r>
            <a:br>
              <a:rPr lang="fa-IR" sz="2400" dirty="0" smtClean="0">
                <a:solidFill>
                  <a:srgbClr val="0000FF"/>
                </a:solidFill>
                <a:latin typeface="IRANSans" panose="02040503050201020203" pitchFamily="18" charset="-78"/>
                <a:cs typeface="IRANSans" panose="02040503050201020203" pitchFamily="18" charset="-78"/>
              </a:rPr>
            </a:br>
            <a:r>
              <a:rPr lang="fa-IR" sz="2400" dirty="0" smtClean="0">
                <a:solidFill>
                  <a:srgbClr val="0000FF"/>
                </a:solidFill>
                <a:latin typeface="IRANSans" panose="02040503050201020203" pitchFamily="18" charset="-78"/>
                <a:cs typeface="IRANSans" panose="02040503050201020203" pitchFamily="18" charset="-78"/>
              </a:rPr>
              <a:t>3- کاهش حجم و نازک کردن کاغذ</a:t>
            </a:r>
            <a:br>
              <a:rPr lang="fa-IR" sz="2400" dirty="0" smtClean="0">
                <a:solidFill>
                  <a:srgbClr val="0000FF"/>
                </a:solidFill>
                <a:latin typeface="IRANSans" panose="02040503050201020203" pitchFamily="18" charset="-78"/>
                <a:cs typeface="IRANSans" panose="02040503050201020203" pitchFamily="18" charset="-78"/>
              </a:rPr>
            </a:br>
            <a:r>
              <a:rPr lang="fa-IR" sz="2400" dirty="0" smtClean="0">
                <a:solidFill>
                  <a:srgbClr val="0000FF"/>
                </a:solidFill>
                <a:latin typeface="IRANSans" panose="02040503050201020203" pitchFamily="18" charset="-78"/>
                <a:cs typeface="IRANSans" panose="02040503050201020203" pitchFamily="18" charset="-78"/>
              </a:rPr>
              <a:t>4- مقاوم نمودن کاغذ</a:t>
            </a:r>
            <a:endParaRPr lang="fa-IR" sz="2400" dirty="0"/>
          </a:p>
        </p:txBody>
      </p:sp>
      <p:sp>
        <p:nvSpPr>
          <p:cNvPr id="10" name="Rectangle 9"/>
          <p:cNvSpPr/>
          <p:nvPr/>
        </p:nvSpPr>
        <p:spPr>
          <a:xfrm>
            <a:off x="9505955" y="1313934"/>
            <a:ext cx="2154757" cy="830997"/>
          </a:xfrm>
          <a:prstGeom prst="rect">
            <a:avLst/>
          </a:prstGeom>
        </p:spPr>
        <p:txBody>
          <a:bodyPr wrap="none">
            <a:spAutoFit/>
          </a:bodyPr>
          <a:lstStyle/>
          <a:p>
            <a:pPr algn="just" rtl="1"/>
            <a:r>
              <a:rPr lang="fa-IR" sz="4800" b="1" dirty="0">
                <a:solidFill>
                  <a:srgbClr val="FF0000"/>
                </a:solidFill>
                <a:latin typeface="IRANSans" panose="02040503050201020203" pitchFamily="18" charset="-78"/>
                <a:cs typeface="IRANSans" panose="02040503050201020203" pitchFamily="18" charset="-78"/>
              </a:rPr>
              <a:t>فکر کنید</a:t>
            </a:r>
            <a:endParaRPr lang="fa-IR" sz="4800" b="1" i="0" dirty="0">
              <a:effectLst/>
              <a:latin typeface="IRANSans" panose="02040503050201020203" pitchFamily="18" charset="-78"/>
              <a:cs typeface="IRANSans" panose="02040503050201020203" pitchFamily="18" charset="-78"/>
            </a:endParaRPr>
          </a:p>
        </p:txBody>
      </p:sp>
    </p:spTree>
    <p:extLst>
      <p:ext uri="{BB962C8B-B14F-4D97-AF65-F5344CB8AC3E}">
        <p14:creationId xmlns:p14="http://schemas.microsoft.com/office/powerpoint/2010/main" val="13423859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15900" y="244896"/>
            <a:ext cx="2344869" cy="3285704"/>
          </a:xfrm>
          <a:prstGeom prst="rect">
            <a:avLst/>
          </a:prstGeom>
        </p:spPr>
      </p:pic>
      <p:sp>
        <p:nvSpPr>
          <p:cNvPr id="9" name="Rectangle 8"/>
          <p:cNvSpPr/>
          <p:nvPr/>
        </p:nvSpPr>
        <p:spPr>
          <a:xfrm>
            <a:off x="118533" y="223884"/>
            <a:ext cx="12073467" cy="6324808"/>
          </a:xfrm>
          <a:prstGeom prst="rect">
            <a:avLst/>
          </a:prstGeom>
        </p:spPr>
        <p:txBody>
          <a:bodyPr wrap="square">
            <a:spAutoFit/>
          </a:bodyPr>
          <a:lstStyle/>
          <a:p>
            <a:pPr algn="r" rtl="1">
              <a:lnSpc>
                <a:spcPct val="150000"/>
              </a:lnSpc>
            </a:pPr>
            <a:r>
              <a:rPr lang="fa-IR" b="1" dirty="0">
                <a:solidFill>
                  <a:srgbClr val="FF0000"/>
                </a:solidFill>
                <a:latin typeface="IRANSans" panose="02040503050201020203" pitchFamily="18" charset="-78"/>
                <a:cs typeface="IRANSans" panose="02040503050201020203" pitchFamily="18" charset="-78"/>
              </a:rPr>
              <a:t>آزمایش کنید </a:t>
            </a:r>
            <a:r>
              <a:rPr lang="fa-IR" b="1" cap="all" dirty="0">
                <a:latin typeface="IRANSans" panose="02040503050201020203" pitchFamily="18" charset="-78"/>
                <a:cs typeface="IRANSans" panose="02040503050201020203" pitchFamily="18" charset="-78"/>
              </a:rPr>
              <a:t> </a:t>
            </a:r>
          </a:p>
          <a:p>
            <a:pPr algn="r" rtl="1">
              <a:lnSpc>
                <a:spcPct val="150000"/>
              </a:lnSpc>
            </a:pPr>
            <a:r>
              <a:rPr lang="fa-IR" dirty="0">
                <a:latin typeface="IRANSans" panose="02040503050201020203" pitchFamily="18" charset="-78"/>
                <a:cs typeface="IRANSans" panose="02040503050201020203" pitchFamily="18" charset="-78"/>
              </a:rPr>
              <a:t>١ـ یک لیوان بردارید و تا نصف آن آب بریزید؛ سپس در حدود نصف استکان روغن مایع به آن اضافه کنید. حال یک قطعه چوب و یک قطعه آهن داخل لیوان بیندازید. چه چیزی مشاهده </a:t>
            </a:r>
            <a:r>
              <a:rPr lang="fa-IR" dirty="0" smtClean="0">
                <a:latin typeface="IRANSans" panose="02040503050201020203" pitchFamily="18" charset="-78"/>
                <a:cs typeface="IRANSans" panose="02040503050201020203" pitchFamily="18" charset="-78"/>
              </a:rPr>
              <a:t>می‌کنید؟نتیجه‌ٔ </a:t>
            </a:r>
            <a:r>
              <a:rPr lang="fa-IR" dirty="0">
                <a:latin typeface="IRANSans" panose="02040503050201020203" pitchFamily="18" charset="-78"/>
                <a:cs typeface="IRANSans" panose="02040503050201020203" pitchFamily="18" charset="-78"/>
              </a:rPr>
              <a:t>مشاهده‌ٔ خود را بنویسید. </a:t>
            </a:r>
            <a:r>
              <a:rPr lang="fa-IR" dirty="0">
                <a:solidFill>
                  <a:srgbClr val="FF0000"/>
                </a:solidFill>
                <a:latin typeface="IRANSans" panose="02040503050201020203" pitchFamily="18" charset="-78"/>
                <a:cs typeface="IRANSans" panose="02040503050201020203" pitchFamily="18" charset="-78"/>
              </a:rPr>
              <a:t>قطعه آهن به دلیل زیاد بودن نسبت وزن به حجم (چگالی‌) به زیر مخلوط می‌رود اما قطعه چوب به دلیل پایین بودن چگالیش بر روی مخلوط شناور می‌ماند.</a:t>
            </a:r>
            <a:r>
              <a:rPr lang="fa-IR" dirty="0">
                <a:latin typeface="IRANSans" panose="02040503050201020203" pitchFamily="18" charset="-78"/>
                <a:cs typeface="IRANSans" panose="02040503050201020203" pitchFamily="18" charset="-78"/>
              </a:rPr>
              <a:t/>
            </a:r>
            <a:br>
              <a:rPr lang="fa-IR" dirty="0">
                <a:latin typeface="IRANSans" panose="02040503050201020203" pitchFamily="18" charset="-78"/>
                <a:cs typeface="IRANSans" panose="02040503050201020203" pitchFamily="18" charset="-78"/>
              </a:rPr>
            </a:br>
            <a:r>
              <a:rPr lang="fa-IR" dirty="0">
                <a:latin typeface="IRANSans" panose="02040503050201020203" pitchFamily="18" charset="-78"/>
                <a:cs typeface="IRANSans" panose="02040503050201020203" pitchFamily="18" charset="-78"/>
              </a:rPr>
              <a:t>2ـ چند قطعه‌ٔ چوبی، پلاستیکی و فلزی با شکل و اندازه‌ٔ یکسان بردارید. حال قطعه‌های چوبی را روی یک کفه‌ٔ ترازو و قطعه‌های فلزی را روی کفه‌ٔ دیگر قرار دهید. چه چیزی مشاهده می‌کنید؟ این عمل را برای قطعه‌های پلاستیکی نیز انجام دهید و نتیجه‌ٔ مشاهدهٔ خود را بنویسید. </a:t>
            </a:r>
            <a:r>
              <a:rPr lang="fa-IR" dirty="0">
                <a:solidFill>
                  <a:srgbClr val="FF0000"/>
                </a:solidFill>
                <a:latin typeface="IRANSans" panose="02040503050201020203" pitchFamily="18" charset="-78"/>
                <a:cs typeface="IRANSans" panose="02040503050201020203" pitchFamily="18" charset="-78"/>
              </a:rPr>
              <a:t>کفه‌ای که قطعه آهنی در آن موجود است، پایین‌تر از کفه‌ٔ دیگر که حاوی قطعه‌ٔ چوب است قرار می‌گیرد، یعنی در این آزمایش جرم آهن نسبت‌‌ به جرم چوب بیشتر است. در مورد پلاستیک نیز مانند قطعه چوب، کفه‌ای که حاوی آهن است پایین‌تر قرار می‌گیرد. در نتیجه جرم آهن نسبت به چوب و پلاستیک بیشتر است.</a:t>
            </a:r>
            <a:r>
              <a:rPr lang="fa-IR" dirty="0">
                <a:latin typeface="IRANSans" panose="02040503050201020203" pitchFamily="18" charset="-78"/>
                <a:cs typeface="IRANSans" panose="02040503050201020203" pitchFamily="18" charset="-78"/>
              </a:rPr>
              <a:t/>
            </a:r>
            <a:br>
              <a:rPr lang="fa-IR" dirty="0">
                <a:latin typeface="IRANSans" panose="02040503050201020203" pitchFamily="18" charset="-78"/>
                <a:cs typeface="IRANSans" panose="02040503050201020203" pitchFamily="18" charset="-78"/>
              </a:rPr>
            </a:br>
            <a:r>
              <a:rPr lang="fa-IR" dirty="0">
                <a:latin typeface="IRANSans" panose="02040503050201020203" pitchFamily="18" charset="-78"/>
                <a:cs typeface="IRANSans" panose="02040503050201020203" pitchFamily="18" charset="-78"/>
              </a:rPr>
              <a:t>3- سه قاشق و میله‌ٔ چوبی، پلاستیکی و آهنی هم شکل بردارید</a:t>
            </a:r>
            <a:r>
              <a:rPr lang="fa-IR" dirty="0" smtClean="0">
                <a:latin typeface="IRANSans" panose="02040503050201020203" pitchFamily="18" charset="-78"/>
                <a:cs typeface="IRANSans" panose="02040503050201020203" pitchFamily="18" charset="-78"/>
              </a:rPr>
              <a:t>. الف</a:t>
            </a:r>
            <a:r>
              <a:rPr lang="fa-IR" dirty="0">
                <a:latin typeface="IRANSans" panose="02040503050201020203" pitchFamily="18" charset="-78"/>
                <a:cs typeface="IRANSans" panose="02040503050201020203" pitchFamily="18" charset="-78"/>
              </a:rPr>
              <a:t>) با یک جسم سنگین مثل چکش بر سر هر سه میله ضربه‌های یکسانی وارد کنید. چه چیزی مشاهده می‌کنید؟</a:t>
            </a:r>
            <a:r>
              <a:rPr lang="fa-IR" dirty="0">
                <a:solidFill>
                  <a:srgbClr val="0000FF"/>
                </a:solidFill>
                <a:latin typeface="IRANSans" panose="02040503050201020203" pitchFamily="18" charset="-78"/>
                <a:cs typeface="IRANSans" panose="02040503050201020203" pitchFamily="18" charset="-78"/>
              </a:rPr>
              <a:t> </a:t>
            </a:r>
            <a:r>
              <a:rPr lang="fa-IR" dirty="0">
                <a:solidFill>
                  <a:srgbClr val="FF0000"/>
                </a:solidFill>
                <a:latin typeface="IRANSans" panose="02040503050201020203" pitchFamily="18" charset="-78"/>
                <a:cs typeface="IRANSans" panose="02040503050201020203" pitchFamily="18" charset="-78"/>
              </a:rPr>
              <a:t>قطعات چوب و پلاستیک خرد شده و می‌شکنند ولی قطعه آهن در برابر این ضربه مقاومت نشان می‌دهد و نمی‌شکند. آهن فلز است که در برابر ضربه مقاومت بالایی از خود نشان می‌دهد.</a:t>
            </a:r>
            <a:r>
              <a:rPr lang="fa-IR" dirty="0">
                <a:latin typeface="IRANSans" panose="02040503050201020203" pitchFamily="18" charset="-78"/>
                <a:cs typeface="IRANSans" panose="02040503050201020203" pitchFamily="18" charset="-78"/>
              </a:rPr>
              <a:t/>
            </a:r>
            <a:br>
              <a:rPr lang="fa-IR" dirty="0">
                <a:latin typeface="IRANSans" panose="02040503050201020203" pitchFamily="18" charset="-78"/>
                <a:cs typeface="IRANSans" panose="02040503050201020203" pitchFamily="18" charset="-78"/>
              </a:rPr>
            </a:br>
            <a:r>
              <a:rPr lang="fa-IR" dirty="0">
                <a:latin typeface="IRANSans" panose="02040503050201020203" pitchFamily="18" charset="-78"/>
                <a:cs typeface="IRANSans" panose="02040503050201020203" pitchFamily="18" charset="-78"/>
              </a:rPr>
              <a:t>ب) ابتدا نوک قاشق آهنی را محکم روی قاشق چوبی و پلاستیکی بکشید؛ سپس قاشق چوبی را بردارید و محکم روی قاشق آهنی و پلاستیکی بکشید. چه چیزی مشاهده می‌کنید؟</a:t>
            </a:r>
            <a:r>
              <a:rPr lang="fa-IR" dirty="0">
                <a:solidFill>
                  <a:srgbClr val="FF0000"/>
                </a:solidFill>
                <a:latin typeface="IRANSans" panose="02040503050201020203" pitchFamily="18" charset="-78"/>
                <a:cs typeface="IRANSans" panose="02040503050201020203" pitchFamily="18" charset="-78"/>
              </a:rPr>
              <a:t> مشاهده می‌کنیم که قاشق چوبی و پلاستیکی داری مقاومت سایشی کمی بوده و ساییده می‌شوند و روی آن‌ها خراش ایجاد می‌شود، ولی قاشق آهنی به علت مقاومت سایشی خوب، از خود، ساییدگی نشان نمی‌دهد.</a:t>
            </a:r>
            <a:endParaRPr lang="fa-IR" b="0" i="0" dirty="0">
              <a:solidFill>
                <a:srgbClr val="FF0000"/>
              </a:solidFill>
              <a:effectLst/>
              <a:latin typeface="IRANSans" panose="02040503050201020203" pitchFamily="18" charset="-78"/>
              <a:cs typeface="IRANSans" panose="02040503050201020203" pitchFamily="18" charset="-78"/>
            </a:endParaRPr>
          </a:p>
        </p:txBody>
      </p:sp>
    </p:spTree>
    <p:extLst>
      <p:ext uri="{BB962C8B-B14F-4D97-AF65-F5344CB8AC3E}">
        <p14:creationId xmlns:p14="http://schemas.microsoft.com/office/powerpoint/2010/main" val="311100531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55601" y="457200"/>
            <a:ext cx="11633199" cy="6324808"/>
          </a:xfrm>
          <a:prstGeom prst="rect">
            <a:avLst/>
          </a:prstGeom>
        </p:spPr>
        <p:txBody>
          <a:bodyPr wrap="square">
            <a:spAutoFit/>
          </a:bodyPr>
          <a:lstStyle/>
          <a:p>
            <a:pPr algn="r" rtl="1">
              <a:lnSpc>
                <a:spcPct val="150000"/>
              </a:lnSpc>
            </a:pPr>
            <a:r>
              <a:rPr lang="fa-IR" sz="3600" b="1" dirty="0">
                <a:solidFill>
                  <a:srgbClr val="FF0000"/>
                </a:solidFill>
                <a:latin typeface="IRANSans" panose="02040503050201020203" pitchFamily="18" charset="-78"/>
                <a:cs typeface="IRANSans" panose="02040503050201020203" pitchFamily="18" charset="-78"/>
              </a:rPr>
              <a:t>فلزها</a:t>
            </a:r>
            <a:endParaRPr lang="fa-IR" b="1" dirty="0">
              <a:solidFill>
                <a:srgbClr val="FF0000"/>
              </a:solidFill>
              <a:latin typeface="IRANSans" panose="02040503050201020203" pitchFamily="18" charset="-78"/>
              <a:cs typeface="IRANSans" panose="02040503050201020203" pitchFamily="18" charset="-78"/>
            </a:endParaRPr>
          </a:p>
          <a:p>
            <a:pPr algn="r" rtl="1">
              <a:lnSpc>
                <a:spcPct val="150000"/>
              </a:lnSpc>
            </a:pPr>
            <a:r>
              <a:rPr lang="fa-IR" dirty="0">
                <a:latin typeface="IRANSans" panose="02040503050201020203" pitchFamily="18" charset="-78"/>
                <a:cs typeface="IRANSans" panose="02040503050201020203" pitchFamily="18" charset="-78"/>
              </a:rPr>
              <a:t>طلا، مس، آلومینیوم و سرب انواع دیگری از فلزها هستند. این فلزات نیز مانند آهن، جامد، و رسانای جریان برق و گرما هستند.</a:t>
            </a:r>
          </a:p>
          <a:p>
            <a:pPr algn="r" rtl="1">
              <a:lnSpc>
                <a:spcPct val="150000"/>
              </a:lnSpc>
            </a:pPr>
            <a:r>
              <a:rPr lang="fa-IR" dirty="0">
                <a:latin typeface="IRANSans" panose="02040503050201020203" pitchFamily="18" charset="-78"/>
                <a:cs typeface="IRANSans" panose="02040503050201020203" pitchFamily="18" charset="-78"/>
              </a:rPr>
              <a:t>با توجه به آزمایش‌هایی که انجام دادید و شکل‌های بالا، ویژگی‌های عمومی فلزها را بنویسید. (یکی از ویژگی‌ها در زیر نوشته شده است.)</a:t>
            </a:r>
            <a:br>
              <a:rPr lang="fa-IR" dirty="0">
                <a:latin typeface="IRANSans" panose="02040503050201020203" pitchFamily="18" charset="-78"/>
                <a:cs typeface="IRANSans" panose="02040503050201020203" pitchFamily="18" charset="-78"/>
              </a:rPr>
            </a:br>
            <a:r>
              <a:rPr lang="fa-IR" dirty="0">
                <a:latin typeface="IRANSans" panose="02040503050201020203" pitchFamily="18" charset="-78"/>
                <a:cs typeface="IRANSans" panose="02040503050201020203" pitchFamily="18" charset="-78"/>
              </a:rPr>
              <a:t>1ـ فلزها رسانای خوبی برای جریان برق هستند.</a:t>
            </a:r>
            <a:br>
              <a:rPr lang="fa-IR" dirty="0">
                <a:latin typeface="IRANSans" panose="02040503050201020203" pitchFamily="18" charset="-78"/>
                <a:cs typeface="IRANSans" panose="02040503050201020203" pitchFamily="18" charset="-78"/>
              </a:rPr>
            </a:br>
            <a:r>
              <a:rPr lang="fa-IR" dirty="0">
                <a:solidFill>
                  <a:srgbClr val="FF0000"/>
                </a:solidFill>
                <a:latin typeface="IRANSans" panose="02040503050201020203" pitchFamily="18" charset="-78"/>
                <a:cs typeface="IRANSans" panose="02040503050201020203" pitchFamily="18" charset="-78"/>
              </a:rPr>
              <a:t>2- غیر از جیوه تمام فلزات در دمای اتاق جامد هستند.</a:t>
            </a:r>
            <a:br>
              <a:rPr lang="fa-IR" dirty="0">
                <a:solidFill>
                  <a:srgbClr val="FF0000"/>
                </a:solidFill>
                <a:latin typeface="IRANSans" panose="02040503050201020203" pitchFamily="18" charset="-78"/>
                <a:cs typeface="IRANSans" panose="02040503050201020203" pitchFamily="18" charset="-78"/>
              </a:rPr>
            </a:br>
            <a:r>
              <a:rPr lang="fa-IR" dirty="0">
                <a:solidFill>
                  <a:srgbClr val="FF0000"/>
                </a:solidFill>
                <a:latin typeface="IRANSans" panose="02040503050201020203" pitchFamily="18" charset="-78"/>
                <a:cs typeface="IRANSans" panose="02040503050201020203" pitchFamily="18" charset="-78"/>
              </a:rPr>
              <a:t>3- تمام فلزها جلا پذیرند.</a:t>
            </a:r>
            <a:br>
              <a:rPr lang="fa-IR" dirty="0">
                <a:solidFill>
                  <a:srgbClr val="FF0000"/>
                </a:solidFill>
                <a:latin typeface="IRANSans" panose="02040503050201020203" pitchFamily="18" charset="-78"/>
                <a:cs typeface="IRANSans" panose="02040503050201020203" pitchFamily="18" charset="-78"/>
              </a:rPr>
            </a:br>
            <a:r>
              <a:rPr lang="fa-IR" dirty="0">
                <a:solidFill>
                  <a:srgbClr val="FF0000"/>
                </a:solidFill>
                <a:latin typeface="IRANSans" panose="02040503050201020203" pitchFamily="18" charset="-78"/>
                <a:cs typeface="IRANSans" panose="02040503050201020203" pitchFamily="18" charset="-78"/>
              </a:rPr>
              <a:t>4- فلزها به طور معمولی نقره‌ای یا قهوه‌ای هستند.</a:t>
            </a:r>
            <a:br>
              <a:rPr lang="fa-IR" dirty="0">
                <a:solidFill>
                  <a:srgbClr val="FF0000"/>
                </a:solidFill>
                <a:latin typeface="IRANSans" panose="02040503050201020203" pitchFamily="18" charset="-78"/>
                <a:cs typeface="IRANSans" panose="02040503050201020203" pitchFamily="18" charset="-78"/>
              </a:rPr>
            </a:br>
            <a:r>
              <a:rPr lang="fa-IR" dirty="0">
                <a:solidFill>
                  <a:srgbClr val="FF0000"/>
                </a:solidFill>
                <a:latin typeface="IRANSans" panose="02040503050201020203" pitchFamily="18" charset="-78"/>
                <a:cs typeface="IRANSans" panose="02040503050201020203" pitchFamily="18" charset="-78"/>
              </a:rPr>
              <a:t>5- فلزها رسانای خوبی برای گرما هستند.</a:t>
            </a:r>
            <a:br>
              <a:rPr lang="fa-IR" dirty="0">
                <a:solidFill>
                  <a:srgbClr val="FF0000"/>
                </a:solidFill>
                <a:latin typeface="IRANSans" panose="02040503050201020203" pitchFamily="18" charset="-78"/>
                <a:cs typeface="IRANSans" panose="02040503050201020203" pitchFamily="18" charset="-78"/>
              </a:rPr>
            </a:br>
            <a:r>
              <a:rPr lang="fa-IR" dirty="0">
                <a:solidFill>
                  <a:srgbClr val="FF0000"/>
                </a:solidFill>
                <a:latin typeface="IRANSans" panose="02040503050201020203" pitchFamily="18" charset="-78"/>
                <a:cs typeface="IRANSans" panose="02040503050201020203" pitchFamily="18" charset="-78"/>
              </a:rPr>
              <a:t>6- برخی فلزها جذب آهن‌ربا می‌شوند.</a:t>
            </a:r>
            <a:br>
              <a:rPr lang="fa-IR" dirty="0">
                <a:solidFill>
                  <a:srgbClr val="FF0000"/>
                </a:solidFill>
                <a:latin typeface="IRANSans" panose="02040503050201020203" pitchFamily="18" charset="-78"/>
                <a:cs typeface="IRANSans" panose="02040503050201020203" pitchFamily="18" charset="-78"/>
              </a:rPr>
            </a:br>
            <a:r>
              <a:rPr lang="fa-IR" dirty="0">
                <a:solidFill>
                  <a:srgbClr val="FF0000"/>
                </a:solidFill>
                <a:latin typeface="IRANSans" panose="02040503050201020203" pitchFamily="18" charset="-78"/>
                <a:cs typeface="IRANSans" panose="02040503050201020203" pitchFamily="18" charset="-78"/>
              </a:rPr>
              <a:t>7- برخی فلزها در هوای با اکسیژن ترکیب شده و اکسیدها را به وجود می‌آورند.</a:t>
            </a:r>
            <a:br>
              <a:rPr lang="fa-IR" dirty="0">
                <a:solidFill>
                  <a:srgbClr val="FF0000"/>
                </a:solidFill>
                <a:latin typeface="IRANSans" panose="02040503050201020203" pitchFamily="18" charset="-78"/>
                <a:cs typeface="IRANSans" panose="02040503050201020203" pitchFamily="18" charset="-78"/>
              </a:rPr>
            </a:br>
            <a:r>
              <a:rPr lang="fa-IR" dirty="0">
                <a:solidFill>
                  <a:srgbClr val="FF0000"/>
                </a:solidFill>
                <a:latin typeface="IRANSans" panose="02040503050201020203" pitchFamily="18" charset="-78"/>
                <a:cs typeface="IRANSans" panose="02040503050201020203" pitchFamily="18" charset="-78"/>
              </a:rPr>
              <a:t>8- فلزها با موادی به نام اسید واکنش داده و گاز هیدروژن آزاد می‌کنند.  </a:t>
            </a:r>
            <a:br>
              <a:rPr lang="fa-IR" dirty="0">
                <a:solidFill>
                  <a:srgbClr val="FF0000"/>
                </a:solidFill>
                <a:latin typeface="IRANSans" panose="02040503050201020203" pitchFamily="18" charset="-78"/>
                <a:cs typeface="IRANSans" panose="02040503050201020203" pitchFamily="18" charset="-78"/>
              </a:rPr>
            </a:br>
            <a:r>
              <a:rPr lang="fa-IR" dirty="0">
                <a:solidFill>
                  <a:srgbClr val="FF0000"/>
                </a:solidFill>
                <a:latin typeface="IRANSans" panose="02040503050201020203" pitchFamily="18" charset="-78"/>
                <a:cs typeface="IRANSans" panose="02040503050201020203" pitchFamily="18" charset="-78"/>
              </a:rPr>
              <a:t>9- بسیاری از فلزات بسیار سخت و محکم هستند.</a:t>
            </a:r>
            <a:br>
              <a:rPr lang="fa-IR" dirty="0">
                <a:solidFill>
                  <a:srgbClr val="FF0000"/>
                </a:solidFill>
                <a:latin typeface="IRANSans" panose="02040503050201020203" pitchFamily="18" charset="-78"/>
                <a:cs typeface="IRANSans" panose="02040503050201020203" pitchFamily="18" charset="-78"/>
              </a:rPr>
            </a:br>
            <a:r>
              <a:rPr lang="fa-IR" dirty="0">
                <a:solidFill>
                  <a:srgbClr val="FF0000"/>
                </a:solidFill>
                <a:latin typeface="IRANSans" panose="02040503050201020203" pitchFamily="18" charset="-78"/>
                <a:cs typeface="IRANSans" panose="02040503050201020203" pitchFamily="18" charset="-78"/>
              </a:rPr>
              <a:t>10- چکش خوارند یعنی به راحتی زیر ضربه چکش نمی‌شکنند و فقط به شکل‌های مختلف در می‌آیند مانند میله، ورقه و ...</a:t>
            </a:r>
            <a:endParaRPr lang="fa-IR" b="0" i="0" dirty="0">
              <a:solidFill>
                <a:srgbClr val="FF0000"/>
              </a:solidFill>
              <a:effectLst/>
              <a:latin typeface="IRANSans" panose="02040503050201020203" pitchFamily="18" charset="-78"/>
              <a:cs typeface="IRANSans" panose="02040503050201020203" pitchFamily="18" charset="-78"/>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1690"/>
            <a:ext cx="4334933" cy="4066709"/>
          </a:xfrm>
          <a:prstGeom prst="rect">
            <a:avLst/>
          </a:prstGeom>
        </p:spPr>
      </p:pic>
    </p:spTree>
    <p:extLst>
      <p:ext uri="{BB962C8B-B14F-4D97-AF65-F5344CB8AC3E}">
        <p14:creationId xmlns:p14="http://schemas.microsoft.com/office/powerpoint/2010/main" val="318535986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48207" y="1280067"/>
            <a:ext cx="4309193" cy="769441"/>
          </a:xfrm>
          <a:prstGeom prst="rect">
            <a:avLst/>
          </a:prstGeom>
        </p:spPr>
        <p:txBody>
          <a:bodyPr wrap="none">
            <a:spAutoFit/>
          </a:bodyPr>
          <a:lstStyle/>
          <a:p>
            <a:pPr algn="just" rtl="1"/>
            <a:r>
              <a:rPr lang="fa-IR" sz="4400" b="1" dirty="0">
                <a:solidFill>
                  <a:srgbClr val="DB2828"/>
                </a:solidFill>
                <a:latin typeface="IRANSans" panose="02040503050201020203" pitchFamily="18" charset="-78"/>
                <a:cs typeface="IRANSans" panose="02040503050201020203" pitchFamily="18" charset="-78"/>
              </a:rPr>
              <a:t>جمع آوری اطلاعات</a:t>
            </a:r>
            <a:endParaRPr lang="fa-IR" sz="4400" b="1" i="0" dirty="0">
              <a:solidFill>
                <a:srgbClr val="DB2828"/>
              </a:solidFill>
              <a:effectLst/>
              <a:latin typeface="IRANSans" panose="02040503050201020203" pitchFamily="18" charset="-78"/>
              <a:cs typeface="IRANSans" panose="02040503050201020203" pitchFamily="18"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15900" y="244896"/>
            <a:ext cx="2344869" cy="3285704"/>
          </a:xfrm>
          <a:prstGeom prst="rect">
            <a:avLst/>
          </a:prstGeom>
        </p:spPr>
      </p:pic>
      <p:sp>
        <p:nvSpPr>
          <p:cNvPr id="9" name="Rectangle 8"/>
          <p:cNvSpPr/>
          <p:nvPr/>
        </p:nvSpPr>
        <p:spPr>
          <a:xfrm>
            <a:off x="558800" y="2889240"/>
            <a:ext cx="11328399" cy="3285515"/>
          </a:xfrm>
          <a:prstGeom prst="rect">
            <a:avLst/>
          </a:prstGeom>
        </p:spPr>
        <p:txBody>
          <a:bodyPr wrap="square">
            <a:spAutoFit/>
          </a:bodyPr>
          <a:lstStyle/>
          <a:p>
            <a:pPr algn="r" rtl="1">
              <a:lnSpc>
                <a:spcPct val="150000"/>
              </a:lnSpc>
            </a:pPr>
            <a:r>
              <a:rPr lang="fa-IR" sz="2000" dirty="0">
                <a:latin typeface="IRANSans" panose="02040503050201020203" pitchFamily="18" charset="-78"/>
                <a:cs typeface="IRANSans" panose="02040503050201020203" pitchFamily="18" charset="-78"/>
              </a:rPr>
              <a:t>با کمک بزرگ‌ترها و با استفاده از اینترنت و منابع دیگر درباره‌ٔ «آهن زنگ نزن» اطلاعاتی را جمع‌آوری کنید و به صورت روزنامه‌ٔ دیواری به کلاس گزارش دهید.</a:t>
            </a:r>
            <a:r>
              <a:rPr lang="fa-IR" sz="2000" dirty="0">
                <a:solidFill>
                  <a:srgbClr val="FF0000"/>
                </a:solidFill>
                <a:latin typeface="IRANSans" panose="02040503050201020203" pitchFamily="18" charset="-78"/>
                <a:cs typeface="IRANSans" panose="02040503050201020203" pitchFamily="18" charset="-78"/>
              </a:rPr>
              <a:t> اگر روکشی از عنصر «کروم» یا عنصر«روی» یا «منگنز» به روی فلز آهن کشیده شود، آهن زنگ نزن تولید می‌شود. به آهن زنگ نزن «آهن گالوانیزه» یا «آهن سفید» هم می‌گویند که در آن فلز آهن توسط کروم یا روی و یا منگنز در برابر زنگ زدن و خوردگی محافظت می‌شود و از آن در بام‌های شیروانی یا دکل‌ها و ... بهره می‌گیرند. در حقیقت این فلزات به اکسیژن اجازه نمی‌دهند تا با فلز آهن ترکیب شده و اکسیدآهن یا زنگ آهن را که زیان‌های اقتصادی زیادی دارد تولید کند. تعویض سالانه‌ٔ آهن آلات زنگ زده در جهان مقادیر زیادی هزینه را به خود اختصاص می‌دهد.</a:t>
            </a:r>
            <a:endParaRPr lang="fa-IR" sz="2000" dirty="0">
              <a:solidFill>
                <a:srgbClr val="FF0000"/>
              </a:solidFill>
            </a:endParaRPr>
          </a:p>
        </p:txBody>
      </p:sp>
    </p:spTree>
    <p:extLst>
      <p:ext uri="{BB962C8B-B14F-4D97-AF65-F5344CB8AC3E}">
        <p14:creationId xmlns:p14="http://schemas.microsoft.com/office/powerpoint/2010/main" val="1322796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آموزش ایجاد تالار گفتگو در وردپرس با افزونه bbPress - بیشتر با ..."/>
          <p:cNvSpPr>
            <a:spLocks noChangeAspect="1" noChangeArrowheads="1"/>
          </p:cNvSpPr>
          <p:nvPr/>
        </p:nvSpPr>
        <p:spPr bwMode="auto">
          <a:xfrm>
            <a:off x="155574" y="-144463"/>
            <a:ext cx="3959225" cy="3959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9" name="Picture 8"/>
          <p:cNvPicPr>
            <a:picLocks noChangeAspect="1"/>
          </p:cNvPicPr>
          <p:nvPr/>
        </p:nvPicPr>
        <p:blipFill>
          <a:blip r:embed="rId2"/>
          <a:stretch>
            <a:fillRect/>
          </a:stretch>
        </p:blipFill>
        <p:spPr>
          <a:xfrm>
            <a:off x="-1" y="1"/>
            <a:ext cx="7584141" cy="6858000"/>
          </a:xfrm>
          <a:prstGeom prst="rect">
            <a:avLst/>
          </a:prstGeom>
        </p:spPr>
      </p:pic>
      <p:sp>
        <p:nvSpPr>
          <p:cNvPr id="10" name="Rectangle 9"/>
          <p:cNvSpPr/>
          <p:nvPr/>
        </p:nvSpPr>
        <p:spPr>
          <a:xfrm>
            <a:off x="7704666" y="2540969"/>
            <a:ext cx="4233333" cy="4536819"/>
          </a:xfrm>
          <a:prstGeom prst="rect">
            <a:avLst/>
          </a:prstGeom>
        </p:spPr>
        <p:txBody>
          <a:bodyPr wrap="square">
            <a:spAutoFit/>
          </a:bodyPr>
          <a:lstStyle/>
          <a:p>
            <a:pPr algn="r" rtl="1">
              <a:lnSpc>
                <a:spcPct val="150000"/>
              </a:lnSpc>
            </a:pPr>
            <a:r>
              <a:rPr lang="fa-IR" sz="2800" dirty="0">
                <a:latin typeface="IRANSans" panose="02040503050201020203" pitchFamily="18" charset="-78"/>
                <a:cs typeface="IRANSans" panose="02040503050201020203" pitchFamily="18" charset="-78"/>
              </a:rPr>
              <a:t>برای ساختن هر یک از وسایل زیر از کدام یک از فلزهای آهن، مس، آلومینیم و طلا استفاده می‌کنند؟ به چه دلیل؟</a:t>
            </a:r>
          </a:p>
          <a:p>
            <a:pPr algn="r">
              <a:lnSpc>
                <a:spcPct val="150000"/>
              </a:lnSpc>
            </a:pPr>
            <a:r>
              <a:rPr lang="fa-IR" sz="2800" dirty="0"/>
              <a:t/>
            </a:r>
            <a:br>
              <a:rPr lang="fa-IR" sz="2800" dirty="0"/>
            </a:br>
            <a:endParaRPr lang="fa-IR" sz="2800" dirty="0"/>
          </a:p>
        </p:txBody>
      </p:sp>
      <p:sp>
        <p:nvSpPr>
          <p:cNvPr id="11" name="Rectangle 10"/>
          <p:cNvSpPr/>
          <p:nvPr/>
        </p:nvSpPr>
        <p:spPr>
          <a:xfrm>
            <a:off x="9904124" y="1466333"/>
            <a:ext cx="1832554" cy="769441"/>
          </a:xfrm>
          <a:prstGeom prst="rect">
            <a:avLst/>
          </a:prstGeom>
        </p:spPr>
        <p:txBody>
          <a:bodyPr wrap="none">
            <a:spAutoFit/>
          </a:bodyPr>
          <a:lstStyle/>
          <a:p>
            <a:pPr algn="just" rtl="1"/>
            <a:r>
              <a:rPr lang="fa-IR" sz="4400" b="1" dirty="0">
                <a:solidFill>
                  <a:srgbClr val="FF0000"/>
                </a:solidFill>
                <a:latin typeface="IRANSans" panose="02040503050201020203" pitchFamily="18" charset="-78"/>
                <a:cs typeface="IRANSans" panose="02040503050201020203" pitchFamily="18" charset="-78"/>
              </a:rPr>
              <a:t>فکرکنید</a:t>
            </a:r>
            <a:endParaRPr lang="fa-IR" sz="4400" b="1" i="0" dirty="0">
              <a:effectLst/>
              <a:latin typeface="IRANSans" panose="02040503050201020203" pitchFamily="18" charset="-78"/>
              <a:cs typeface="IRANSans" panose="02040503050201020203" pitchFamily="18" charset="-78"/>
            </a:endParaRPr>
          </a:p>
        </p:txBody>
      </p:sp>
    </p:spTree>
    <p:extLst>
      <p:ext uri="{BB962C8B-B14F-4D97-AF65-F5344CB8AC3E}">
        <p14:creationId xmlns:p14="http://schemas.microsoft.com/office/powerpoint/2010/main" val="321966888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2535" y="1194138"/>
            <a:ext cx="11531600" cy="5509200"/>
          </a:xfrm>
          <a:prstGeom prst="rect">
            <a:avLst/>
          </a:prstGeom>
        </p:spPr>
        <p:txBody>
          <a:bodyPr wrap="square">
            <a:spAutoFit/>
          </a:bodyPr>
          <a:lstStyle/>
          <a:p>
            <a:pPr algn="just" rtl="1">
              <a:lnSpc>
                <a:spcPct val="200000"/>
              </a:lnSpc>
            </a:pPr>
            <a:r>
              <a:rPr lang="fa-IR" sz="3600" b="1" dirty="0">
                <a:solidFill>
                  <a:srgbClr val="FF0000"/>
                </a:solidFill>
                <a:latin typeface="IRANSans" panose="02040503050201020203" pitchFamily="18" charset="-78"/>
                <a:cs typeface="IRANSans" panose="02040503050201020203" pitchFamily="18" charset="-78"/>
              </a:rPr>
              <a:t>اسیدها</a:t>
            </a:r>
            <a:endParaRPr lang="fa-IR" sz="2800" b="1" dirty="0">
              <a:solidFill>
                <a:srgbClr val="FF0000"/>
              </a:solidFill>
              <a:latin typeface="IRANSans" panose="02040503050201020203" pitchFamily="18" charset="-78"/>
              <a:cs typeface="IRANSans" panose="02040503050201020203" pitchFamily="18" charset="-78"/>
            </a:endParaRPr>
          </a:p>
          <a:p>
            <a:pPr algn="just" rtl="1">
              <a:lnSpc>
                <a:spcPct val="200000"/>
              </a:lnSpc>
            </a:pPr>
            <a:r>
              <a:rPr lang="fa-IR" sz="2800" dirty="0">
                <a:latin typeface="IRANSans" panose="02040503050201020203" pitchFamily="18" charset="-78"/>
                <a:cs typeface="IRANSans" panose="02040503050201020203" pitchFamily="18" charset="-78"/>
              </a:rPr>
              <a:t>در خمیر کاغذ، علاوه بر آب اکسیژنه، اسید نیز وجود دارد. اسیدها موادی هستند که در زندگی روزانه‌ٔ ما و صنایع مختلف کاربرد دارند؛ به‌ طوری که می‌توان آن‌ها را به دو دسته‌ٔ خوراکی و صنعتی دسته‌بندی کرد. اسیدهای صنعتی مانند جوهرنمک سمی، غیرقابل لمس کردن و خوردن هستند. اسیدهای خوراکی را با مز‌ه‌ٔ ترش آن‌ها می‌شناسند.</a:t>
            </a:r>
            <a:endParaRPr lang="fa-IR" sz="2800" b="0" i="0" dirty="0">
              <a:effectLst/>
              <a:latin typeface="IRANSans" panose="02040503050201020203" pitchFamily="18" charset="-78"/>
              <a:cs typeface="IRANSans" panose="02040503050201020203" pitchFamily="18" charset="-78"/>
            </a:endParaRPr>
          </a:p>
        </p:txBody>
      </p:sp>
      <p:pic>
        <p:nvPicPr>
          <p:cNvPr id="8" name="Picture 2" descr="برنامه جواب آزمایش پزشکی - دانلود | کافه بازا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32277"/>
            <a:ext cx="2723092" cy="2723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18396"/>
      </p:ext>
    </p:extLst>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2150533"/>
            <a:ext cx="4842933" cy="4707467"/>
          </a:xfrm>
          <a:prstGeom prst="rect">
            <a:avLst/>
          </a:prstGeom>
        </p:spPr>
      </p:pic>
      <p:sp>
        <p:nvSpPr>
          <p:cNvPr id="6" name="Rectangle 5"/>
          <p:cNvSpPr/>
          <p:nvPr/>
        </p:nvSpPr>
        <p:spPr>
          <a:xfrm>
            <a:off x="4318001" y="2345605"/>
            <a:ext cx="7010400" cy="4570482"/>
          </a:xfrm>
          <a:prstGeom prst="rect">
            <a:avLst/>
          </a:prstGeom>
        </p:spPr>
        <p:txBody>
          <a:bodyPr wrap="square">
            <a:spAutoFit/>
          </a:bodyPr>
          <a:lstStyle/>
          <a:p>
            <a:pPr algn="just" rtl="1">
              <a:lnSpc>
                <a:spcPct val="150000"/>
              </a:lnSpc>
            </a:pPr>
            <a:r>
              <a:rPr lang="fa-IR" sz="2400" dirty="0">
                <a:latin typeface="IRANSans" panose="02040503050201020203" pitchFamily="18" charset="-78"/>
                <a:cs typeface="IRANSans" panose="02040503050201020203" pitchFamily="18" charset="-78"/>
              </a:rPr>
              <a:t>چند عدد میوه مانند لیموترش، پرتقال و کیوی، سرکه‌ٔ ترشی و مقداری محلول رقیق جوهرنمک و کاغذ پی اچ آماده کنید. تکه‌ای از کاغذ پی اچ را به هر یک از مواد آغشته کنید. مشاهدات خود را بنویسید. (کاغذ پی‌اچ وسیله‌ٔ شناسایی </a:t>
            </a:r>
            <a:r>
              <a:rPr lang="fa-IR" sz="2800" dirty="0">
                <a:latin typeface="IRANSans" panose="02040503050201020203" pitchFamily="18" charset="-78"/>
                <a:cs typeface="IRANSans" panose="02040503050201020203" pitchFamily="18" charset="-78"/>
              </a:rPr>
              <a:t>اسیدها</a:t>
            </a:r>
            <a:r>
              <a:rPr lang="fa-IR" sz="2400" dirty="0">
                <a:latin typeface="IRANSans" panose="02040503050201020203" pitchFamily="18" charset="-78"/>
                <a:cs typeface="IRANSans" panose="02040503050201020203" pitchFamily="18" charset="-78"/>
              </a:rPr>
              <a:t> است). </a:t>
            </a:r>
            <a:r>
              <a:rPr lang="fa-IR" sz="2400" dirty="0">
                <a:solidFill>
                  <a:srgbClr val="FF0000"/>
                </a:solidFill>
                <a:latin typeface="IRANSans" panose="02040503050201020203" pitchFamily="18" charset="-78"/>
                <a:cs typeface="IRANSans" panose="02040503050201020203" pitchFamily="18" charset="-78"/>
              </a:rPr>
              <a:t>اسیدها، رنگ کاغذ پی اچ (تورنسل) را قرمز می‌کنند، هر چه تغییر رنگ کاغذ پی اچ به رنگ قرمز نزدیک‌تر باشد اسید قوی‌تر است، با انجام آزمایش موارد زیر را مشاهده می‌کنیم:</a:t>
            </a:r>
            <a:endParaRPr lang="fa-IR" sz="2400" dirty="0">
              <a:solidFill>
                <a:srgbClr val="FF0000"/>
              </a:solidFill>
            </a:endParaRPr>
          </a:p>
        </p:txBody>
      </p:sp>
      <p:sp>
        <p:nvSpPr>
          <p:cNvPr id="8" name="Rectangle 7"/>
          <p:cNvSpPr/>
          <p:nvPr/>
        </p:nvSpPr>
        <p:spPr>
          <a:xfrm>
            <a:off x="8577066" y="1246201"/>
            <a:ext cx="2962671" cy="769441"/>
          </a:xfrm>
          <a:prstGeom prst="rect">
            <a:avLst/>
          </a:prstGeom>
        </p:spPr>
        <p:txBody>
          <a:bodyPr wrap="none">
            <a:spAutoFit/>
          </a:bodyPr>
          <a:lstStyle/>
          <a:p>
            <a:pPr algn="just" rtl="1"/>
            <a:r>
              <a:rPr lang="fa-IR" sz="4400" b="1" dirty="0">
                <a:solidFill>
                  <a:srgbClr val="FF0000"/>
                </a:solidFill>
                <a:latin typeface="IRANSans" panose="02040503050201020203" pitchFamily="18" charset="-78"/>
                <a:cs typeface="IRANSans" panose="02040503050201020203" pitchFamily="18" charset="-78"/>
              </a:rPr>
              <a:t>آزمایش کنید</a:t>
            </a:r>
            <a:endParaRPr lang="fa-IR" sz="4400" b="1" i="0" dirty="0">
              <a:effectLst/>
              <a:latin typeface="IRANSans" panose="02040503050201020203" pitchFamily="18" charset="-78"/>
              <a:cs typeface="IRANSans" panose="02040503050201020203" pitchFamily="18" charset="-78"/>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759" y="118533"/>
            <a:ext cx="2251634" cy="2539999"/>
          </a:xfrm>
          <a:prstGeom prst="rect">
            <a:avLst/>
          </a:prstGeom>
        </p:spPr>
      </p:pic>
    </p:spTree>
    <p:extLst>
      <p:ext uri="{BB962C8B-B14F-4D97-AF65-F5344CB8AC3E}">
        <p14:creationId xmlns:p14="http://schemas.microsoft.com/office/powerpoint/2010/main" val="28188828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08773" y="535000"/>
            <a:ext cx="3560590" cy="646331"/>
          </a:xfrm>
          <a:prstGeom prst="rect">
            <a:avLst/>
          </a:prstGeom>
        </p:spPr>
        <p:txBody>
          <a:bodyPr wrap="none">
            <a:spAutoFit/>
          </a:bodyPr>
          <a:lstStyle/>
          <a:p>
            <a:pPr algn="just" rtl="1"/>
            <a:r>
              <a:rPr lang="fa-IR" sz="3600" b="1" dirty="0">
                <a:solidFill>
                  <a:srgbClr val="FF0000"/>
                </a:solidFill>
                <a:latin typeface="IRANSans" panose="02040503050201020203" pitchFamily="18" charset="-78"/>
                <a:cs typeface="IRANSans" panose="02040503050201020203" pitchFamily="18" charset="-78"/>
              </a:rPr>
              <a:t>جمع آوری اطلاعات</a:t>
            </a:r>
            <a:endParaRPr lang="fa-IR" sz="3600" b="1" i="0" dirty="0">
              <a:effectLst/>
              <a:latin typeface="IRANSans" panose="02040503050201020203" pitchFamily="18" charset="-78"/>
              <a:cs typeface="IRANSans" panose="02040503050201020203" pitchFamily="18" charset="-78"/>
            </a:endParaRPr>
          </a:p>
        </p:txBody>
      </p:sp>
      <p:pic>
        <p:nvPicPr>
          <p:cNvPr id="3074" name="Picture 2" descr="برنامه جواب آزمایش پزشکی - دانلود | کافه بازا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4" y="-49209"/>
            <a:ext cx="2536825" cy="25368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74133" y="2425975"/>
            <a:ext cx="11717867" cy="4212692"/>
          </a:xfrm>
          <a:prstGeom prst="rect">
            <a:avLst/>
          </a:prstGeom>
        </p:spPr>
        <p:txBody>
          <a:bodyPr wrap="square">
            <a:spAutoFit/>
          </a:bodyPr>
          <a:lstStyle/>
          <a:p>
            <a:pPr algn="r" rtl="1">
              <a:lnSpc>
                <a:spcPct val="150000"/>
              </a:lnSpc>
            </a:pPr>
            <a:r>
              <a:rPr lang="fa-IR" dirty="0">
                <a:latin typeface="IRANSans" panose="02040503050201020203" pitchFamily="18" charset="-78"/>
                <a:cs typeface="IRANSans" panose="02040503050201020203" pitchFamily="18" charset="-78"/>
              </a:rPr>
              <a:t>١ـ در زندگی روزانه از جوهر نمک در چه کارهایی استفاده می‌کنیم؟</a:t>
            </a:r>
            <a:r>
              <a:rPr lang="fa-IR" dirty="0">
                <a:solidFill>
                  <a:srgbClr val="0000FF"/>
                </a:solidFill>
                <a:latin typeface="IRANSans" panose="02040503050201020203" pitchFamily="18" charset="-78"/>
                <a:cs typeface="IRANSans" panose="02040503050201020203" pitchFamily="18" charset="-78"/>
              </a:rPr>
              <a:t> </a:t>
            </a:r>
            <a:r>
              <a:rPr lang="fa-IR" dirty="0">
                <a:solidFill>
                  <a:srgbClr val="FF0000"/>
                </a:solidFill>
                <a:latin typeface="IRANSans" panose="02040503050201020203" pitchFamily="18" charset="-78"/>
                <a:cs typeface="IRANSans" panose="02040503050201020203" pitchFamily="18" charset="-78"/>
              </a:rPr>
              <a:t>اغلب برای نظافت حمام و دستشویی از این محلول استفاده می‌شود. همچنین برخی لکه‌های رنگی را نیز می‌توان با جوهر نمک از بین برد.</a:t>
            </a:r>
            <a:r>
              <a:rPr lang="fa-IR" dirty="0"/>
              <a:t/>
            </a:r>
            <a:br>
              <a:rPr lang="fa-IR" dirty="0"/>
            </a:br>
            <a:r>
              <a:rPr lang="fa-IR" dirty="0">
                <a:latin typeface="IRANSans" panose="02040503050201020203" pitchFamily="18" charset="-78"/>
                <a:cs typeface="IRANSans" panose="02040503050201020203" pitchFamily="18" charset="-78"/>
              </a:rPr>
              <a:t>٢ـ هنگام استفاده از جوهرنمک در خانه چه نکاتی را باید رعایت کرد؟ </a:t>
            </a:r>
            <a:r>
              <a:rPr lang="fa-IR" dirty="0">
                <a:solidFill>
                  <a:srgbClr val="FF0000"/>
                </a:solidFill>
                <a:latin typeface="IRANSans" panose="02040503050201020203" pitchFamily="18" charset="-78"/>
                <a:cs typeface="IRANSans" panose="02040503050201020203" pitchFamily="18" charset="-78"/>
              </a:rPr>
              <a:t>می دانیم از جوهر‌نمک برای گرفتن جرم کاشی‌ها و نیز از بین بردن برخی لکه‌ها استفاده می‌شود، بنابراین:</a:t>
            </a:r>
            <a:br>
              <a:rPr lang="fa-IR" dirty="0">
                <a:solidFill>
                  <a:srgbClr val="FF0000"/>
                </a:solidFill>
                <a:latin typeface="IRANSans" panose="02040503050201020203" pitchFamily="18" charset="-78"/>
                <a:cs typeface="IRANSans" panose="02040503050201020203" pitchFamily="18" charset="-78"/>
              </a:rPr>
            </a:br>
            <a:r>
              <a:rPr lang="fa-IR" dirty="0">
                <a:solidFill>
                  <a:srgbClr val="FF0000"/>
                </a:solidFill>
                <a:latin typeface="IRANSans" panose="02040503050201020203" pitchFamily="18" charset="-78"/>
                <a:cs typeface="IRANSans" panose="02040503050201020203" pitchFamily="18" charset="-78"/>
              </a:rPr>
              <a:t>1- در فضای باز استفاده کنیم.</a:t>
            </a:r>
            <a:br>
              <a:rPr lang="fa-IR" dirty="0">
                <a:solidFill>
                  <a:srgbClr val="FF0000"/>
                </a:solidFill>
                <a:latin typeface="IRANSans" panose="02040503050201020203" pitchFamily="18" charset="-78"/>
                <a:cs typeface="IRANSans" panose="02040503050201020203" pitchFamily="18" charset="-78"/>
              </a:rPr>
            </a:br>
            <a:r>
              <a:rPr lang="fa-IR" dirty="0">
                <a:solidFill>
                  <a:srgbClr val="FF0000"/>
                </a:solidFill>
                <a:latin typeface="IRANSans" panose="02040503050201020203" pitchFamily="18" charset="-78"/>
                <a:cs typeface="IRANSans" panose="02040503050201020203" pitchFamily="18" charset="-78"/>
              </a:rPr>
              <a:t>2- هنگام استفاده از جوهر نمک از دست‌کش و ماسک استفاده کنیم.</a:t>
            </a:r>
            <a:br>
              <a:rPr lang="fa-IR" dirty="0">
                <a:solidFill>
                  <a:srgbClr val="FF0000"/>
                </a:solidFill>
                <a:latin typeface="IRANSans" panose="02040503050201020203" pitchFamily="18" charset="-78"/>
                <a:cs typeface="IRANSans" panose="02040503050201020203" pitchFamily="18" charset="-78"/>
              </a:rPr>
            </a:br>
            <a:r>
              <a:rPr lang="fa-IR" dirty="0">
                <a:solidFill>
                  <a:srgbClr val="FF0000"/>
                </a:solidFill>
                <a:latin typeface="IRANSans" panose="02040503050201020203" pitchFamily="18" charset="-78"/>
                <a:cs typeface="IRANSans" panose="02040503050201020203" pitchFamily="18" charset="-78"/>
              </a:rPr>
              <a:t>3- دور از دسترس کودکان نگهداری شود.</a:t>
            </a:r>
            <a:br>
              <a:rPr lang="fa-IR" dirty="0">
                <a:solidFill>
                  <a:srgbClr val="FF0000"/>
                </a:solidFill>
                <a:latin typeface="IRANSans" panose="02040503050201020203" pitchFamily="18" charset="-78"/>
                <a:cs typeface="IRANSans" panose="02040503050201020203" pitchFamily="18" charset="-78"/>
              </a:rPr>
            </a:br>
            <a:r>
              <a:rPr lang="fa-IR" dirty="0">
                <a:solidFill>
                  <a:srgbClr val="FF0000"/>
                </a:solidFill>
                <a:latin typeface="IRANSans" panose="02040503050201020203" pitchFamily="18" charset="-78"/>
                <a:cs typeface="IRANSans" panose="02040503050201020203" pitchFamily="18" charset="-78"/>
              </a:rPr>
              <a:t>4- از تماس جوهر نمک با پوست اجتناب کنیم.</a:t>
            </a:r>
            <a:br>
              <a:rPr lang="fa-IR" dirty="0">
                <a:solidFill>
                  <a:srgbClr val="FF0000"/>
                </a:solidFill>
                <a:latin typeface="IRANSans" panose="02040503050201020203" pitchFamily="18" charset="-78"/>
                <a:cs typeface="IRANSans" panose="02040503050201020203" pitchFamily="18" charset="-78"/>
              </a:rPr>
            </a:br>
            <a:r>
              <a:rPr lang="fa-IR" dirty="0">
                <a:solidFill>
                  <a:srgbClr val="FF0000"/>
                </a:solidFill>
                <a:latin typeface="IRANSans" panose="02040503050201020203" pitchFamily="18" charset="-78"/>
                <a:cs typeface="IRANSans" panose="02040503050201020203" pitchFamily="18" charset="-78"/>
              </a:rPr>
              <a:t>5- از تنفس گازهای متصاعد شده دوری کنیم.</a:t>
            </a:r>
            <a:br>
              <a:rPr lang="fa-IR" dirty="0">
                <a:solidFill>
                  <a:srgbClr val="FF0000"/>
                </a:solidFill>
                <a:latin typeface="IRANSans" panose="02040503050201020203" pitchFamily="18" charset="-78"/>
                <a:cs typeface="IRANSans" panose="02040503050201020203" pitchFamily="18" charset="-78"/>
              </a:rPr>
            </a:br>
            <a:r>
              <a:rPr lang="fa-IR" dirty="0">
                <a:solidFill>
                  <a:srgbClr val="FF0000"/>
                </a:solidFill>
                <a:latin typeface="IRANSans" panose="02040503050201020203" pitchFamily="18" charset="-78"/>
                <a:cs typeface="IRANSans" panose="02040503050201020203" pitchFamily="18" charset="-78"/>
              </a:rPr>
              <a:t>6- آن را با مایع سفید کننده مخلوط نکنیم.</a:t>
            </a:r>
            <a:endParaRPr lang="fa-IR" dirty="0">
              <a:solidFill>
                <a:srgbClr val="FF0000"/>
              </a:solidFill>
            </a:endParaRPr>
          </a:p>
        </p:txBody>
      </p:sp>
    </p:spTree>
    <p:extLst>
      <p:ext uri="{BB962C8B-B14F-4D97-AF65-F5344CB8AC3E}">
        <p14:creationId xmlns:p14="http://schemas.microsoft.com/office/powerpoint/2010/main" val="36751739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3333" y="2333685"/>
            <a:ext cx="11497734" cy="3797193"/>
          </a:xfrm>
          <a:prstGeom prst="rect">
            <a:avLst/>
          </a:prstGeom>
        </p:spPr>
        <p:txBody>
          <a:bodyPr wrap="square">
            <a:spAutoFit/>
          </a:bodyPr>
          <a:lstStyle/>
          <a:p>
            <a:pPr algn="r" rtl="1">
              <a:lnSpc>
                <a:spcPct val="150000"/>
              </a:lnSpc>
            </a:pPr>
            <a:r>
              <a:rPr lang="fa-IR" dirty="0">
                <a:latin typeface="IRANSans" panose="02040503050201020203" pitchFamily="18" charset="-78"/>
                <a:cs typeface="IRANSans" panose="02040503050201020203" pitchFamily="18" charset="-78"/>
              </a:rPr>
              <a:t>1ـ سه لیوان بردارید و آنها را شماره‌ گذاری کنید. داخل هر کدام یک تکه‌ٔ خرد شده از سنگ مرمر بیندازید؛ سپس به لیوان اولی 10 میلی‌لیتر آب، به دومی 10 میلی‌لیتر سرکه و به سومی 10 میلی‌لیتر جوهر نمک اضافه کنید. پس از نیم ساعت مشاهدات خود را یادداشت کنید.</a:t>
            </a:r>
            <a:r>
              <a:rPr lang="fa-IR" dirty="0">
                <a:solidFill>
                  <a:srgbClr val="0000FF"/>
                </a:solidFill>
                <a:latin typeface="IRANSans" panose="02040503050201020203" pitchFamily="18" charset="-78"/>
                <a:cs typeface="IRANSans" panose="02040503050201020203" pitchFamily="18" charset="-78"/>
              </a:rPr>
              <a:t> </a:t>
            </a:r>
            <a:r>
              <a:rPr lang="fa-IR" dirty="0">
                <a:solidFill>
                  <a:srgbClr val="FF0000"/>
                </a:solidFill>
                <a:latin typeface="IRANSans" panose="02040503050201020203" pitchFamily="18" charset="-78"/>
                <a:cs typeface="IRANSans" panose="02040503050201020203" pitchFamily="18" charset="-78"/>
              </a:rPr>
              <a:t>مشاهده می‌شود که در اثر واکنش میان جوهر نمک که یک اسید قوی است سنگ مرمر که یک سنگ کلسیم‌دار است، حباب‌های گاز کربن دی اکسید تولید شده و سنگ کم کم در اسید حل می‌شود. آب هیچ تأثیری بر سنگ مرمر ندارد و برای اثر گذاری سرکه (اسید ضعیف) بر روی سنگ مرمر به زمان بیشتری نیاز داریم و فقط خروجی حباب‌ها را می‌بینیم که نشان می‌دهد واکنش بین سنگ مرمر و سرکه در حال انجام است.</a:t>
            </a:r>
            <a:r>
              <a:rPr lang="fa-IR" dirty="0"/>
              <a:t/>
            </a:r>
            <a:br>
              <a:rPr lang="fa-IR" dirty="0"/>
            </a:br>
            <a:r>
              <a:rPr lang="fa-IR" dirty="0">
                <a:latin typeface="IRANSans" panose="02040503050201020203" pitchFamily="18" charset="-78"/>
                <a:cs typeface="IRANSans" panose="02040503050201020203" pitchFamily="18" charset="-78"/>
              </a:rPr>
              <a:t>٢ـ یک گیاه (مانند گل رز و ...) را به کلاس بیاورید و به کمک پَنس و پنبه یکی از برگ‌های آن را به جوهر نمک آغشته کنید. پس از نیم ساعت مشاهدات خود را یادداشت کنید. </a:t>
            </a:r>
            <a:r>
              <a:rPr lang="fa-IR" dirty="0">
                <a:solidFill>
                  <a:srgbClr val="FF0000"/>
                </a:solidFill>
                <a:latin typeface="IRANSans" panose="02040503050201020203" pitchFamily="18" charset="-78"/>
                <a:cs typeface="IRANSans" panose="02040503050201020203" pitchFamily="18" charset="-78"/>
              </a:rPr>
              <a:t>با گذشت زمان رنگ سبز برگ کم رنگ‌تر شده و به مرور رنگ سبز آن به طور کلی از بین می‌رود و با ادامه این وضعیت بافت برگ به کلی از بین می‌رود.</a:t>
            </a:r>
            <a:endParaRPr lang="fa-IR" dirty="0">
              <a:solidFill>
                <a:srgbClr val="FF0000"/>
              </a:solidFill>
            </a:endParaRPr>
          </a:p>
        </p:txBody>
      </p:sp>
      <p:sp>
        <p:nvSpPr>
          <p:cNvPr id="6" name="Rectangle 5"/>
          <p:cNvSpPr/>
          <p:nvPr/>
        </p:nvSpPr>
        <p:spPr>
          <a:xfrm>
            <a:off x="8990767" y="1398601"/>
            <a:ext cx="2710999" cy="707886"/>
          </a:xfrm>
          <a:prstGeom prst="rect">
            <a:avLst/>
          </a:prstGeom>
        </p:spPr>
        <p:txBody>
          <a:bodyPr wrap="none">
            <a:spAutoFit/>
          </a:bodyPr>
          <a:lstStyle/>
          <a:p>
            <a:pPr algn="just" rtl="1"/>
            <a:r>
              <a:rPr lang="fa-IR" sz="4000" b="1" dirty="0">
                <a:solidFill>
                  <a:srgbClr val="FF0000"/>
                </a:solidFill>
                <a:latin typeface="IRANSans" panose="02040503050201020203" pitchFamily="18" charset="-78"/>
                <a:cs typeface="IRANSans" panose="02040503050201020203" pitchFamily="18" charset="-78"/>
              </a:rPr>
              <a:t>آزمایش کنید</a:t>
            </a:r>
            <a:endParaRPr lang="fa-IR" sz="4000" b="1" i="0" dirty="0">
              <a:effectLst/>
              <a:latin typeface="IRANSans" panose="02040503050201020203" pitchFamily="18" charset="-78"/>
              <a:cs typeface="IRANSans" panose="02040503050201020203" pitchFamily="18"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159" y="152400"/>
            <a:ext cx="2251634" cy="2539999"/>
          </a:xfrm>
          <a:prstGeom prst="rect">
            <a:avLst/>
          </a:prstGeom>
        </p:spPr>
      </p:pic>
    </p:spTree>
    <p:extLst>
      <p:ext uri="{BB962C8B-B14F-4D97-AF65-F5344CB8AC3E}">
        <p14:creationId xmlns:p14="http://schemas.microsoft.com/office/powerpoint/2010/main" val="221785573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7333" y="469037"/>
            <a:ext cx="11142133" cy="1384995"/>
          </a:xfrm>
          <a:prstGeom prst="rect">
            <a:avLst/>
          </a:prstGeom>
        </p:spPr>
        <p:txBody>
          <a:bodyPr wrap="square">
            <a:spAutoFit/>
          </a:bodyPr>
          <a:lstStyle/>
          <a:p>
            <a:pPr algn="just" rtl="1"/>
            <a:r>
              <a:rPr lang="fa-IR" sz="3600" b="1" dirty="0" smtClean="0">
                <a:solidFill>
                  <a:srgbClr val="FF0000"/>
                </a:solidFill>
                <a:latin typeface="IRANSans" panose="02040503050201020203" pitchFamily="18" charset="-78"/>
                <a:cs typeface="B Titr" panose="00000700000000000000" pitchFamily="2" charset="-78"/>
              </a:rPr>
              <a:t>درس در یک نگاه</a:t>
            </a:r>
            <a:endParaRPr lang="fa-IR" sz="3600" b="1" dirty="0">
              <a:solidFill>
                <a:srgbClr val="FF0000"/>
              </a:solidFill>
              <a:latin typeface="IRANSans" panose="02040503050201020203" pitchFamily="18" charset="-78"/>
              <a:cs typeface="B Titr" panose="00000700000000000000" pitchFamily="2" charset="-78"/>
            </a:endParaRPr>
          </a:p>
          <a:p>
            <a:pPr algn="just" rtl="1"/>
            <a:r>
              <a:rPr lang="fa-IR" sz="2400" dirty="0"/>
              <a:t/>
            </a:r>
            <a:br>
              <a:rPr lang="fa-IR" sz="2400" dirty="0"/>
            </a:br>
            <a:endParaRPr lang="fa-IR" sz="2400" dirty="0"/>
          </a:p>
        </p:txBody>
      </p:sp>
      <p:sp>
        <p:nvSpPr>
          <p:cNvPr id="2" name="Rectangle 1"/>
          <p:cNvSpPr/>
          <p:nvPr/>
        </p:nvSpPr>
        <p:spPr>
          <a:xfrm>
            <a:off x="1772992" y="899966"/>
            <a:ext cx="10139966" cy="6124754"/>
          </a:xfrm>
          <a:prstGeom prst="rect">
            <a:avLst/>
          </a:prstGeom>
        </p:spPr>
        <p:txBody>
          <a:bodyPr wrap="square">
            <a:spAutoFit/>
          </a:bodyPr>
          <a:lstStyle/>
          <a:p>
            <a:pPr marL="457200" indent="-457200" algn="r" rtl="1">
              <a:buFont typeface="Wingdings" panose="05000000000000000000" pitchFamily="2" charset="2"/>
              <a:buChar char="v"/>
            </a:pPr>
            <a:r>
              <a:rPr lang="fa-IR" sz="2800" dirty="0"/>
              <a:t>این درس نیز رویکرد زمینه محور و تماتیک دارد و همان طور که از نام درس پیداست، این بار، کارخانهٔ کاغذسازی </a:t>
            </a:r>
            <a:r>
              <a:rPr lang="fa-IR" sz="2800" dirty="0" smtClean="0"/>
              <a:t>بستری است </a:t>
            </a:r>
            <a:r>
              <a:rPr lang="fa-IR" sz="2800" dirty="0"/>
              <a:t>تا با توجه به آن برخی از مفاهیم مرتبط با ماده، مورد بررسی و مطالعه قرار بگیرد</a:t>
            </a:r>
            <a:r>
              <a:rPr lang="fa-IR" sz="2800" dirty="0" smtClean="0"/>
              <a:t>.</a:t>
            </a:r>
          </a:p>
          <a:p>
            <a:pPr marL="457200" indent="-457200" algn="r" rtl="1">
              <a:buFont typeface="Wingdings" panose="05000000000000000000" pitchFamily="2" charset="2"/>
              <a:buChar char="v"/>
            </a:pPr>
            <a:r>
              <a:rPr lang="fa-IR" sz="2800" dirty="0" smtClean="0">
                <a:solidFill>
                  <a:srgbClr val="FF0000"/>
                </a:solidFill>
              </a:rPr>
              <a:t>فلزها </a:t>
            </a:r>
            <a:r>
              <a:rPr lang="fa-IR" sz="2800" dirty="0">
                <a:solidFill>
                  <a:srgbClr val="FF0000"/>
                </a:solidFill>
              </a:rPr>
              <a:t>یکی از اصلی ترین مواد لازم برای </a:t>
            </a:r>
            <a:r>
              <a:rPr lang="fa-IR" sz="2800" dirty="0" smtClean="0">
                <a:solidFill>
                  <a:srgbClr val="FF0000"/>
                </a:solidFill>
              </a:rPr>
              <a:t>ساخت کارخانه </a:t>
            </a:r>
            <a:r>
              <a:rPr lang="fa-IR" sz="2800" dirty="0">
                <a:solidFill>
                  <a:srgbClr val="FF0000"/>
                </a:solidFill>
              </a:rPr>
              <a:t>هستند </a:t>
            </a:r>
            <a:r>
              <a:rPr lang="fa-IR" sz="2800" dirty="0" smtClean="0"/>
              <a:t>.</a:t>
            </a:r>
          </a:p>
          <a:p>
            <a:pPr marL="457200" indent="-457200" algn="r" rtl="1">
              <a:buFont typeface="Wingdings" panose="05000000000000000000" pitchFamily="2" charset="2"/>
              <a:buChar char="v"/>
            </a:pPr>
            <a:r>
              <a:rPr lang="fa-IR" sz="2800" dirty="0" smtClean="0"/>
              <a:t> </a:t>
            </a:r>
            <a:r>
              <a:rPr lang="fa-IR" sz="2800" dirty="0"/>
              <a:t>اسی</a:t>
            </a:r>
            <a:r>
              <a:rPr lang="fa-IR" sz="2800" dirty="0">
                <a:solidFill>
                  <a:srgbClr val="00B050"/>
                </a:solidFill>
              </a:rPr>
              <a:t>دها هم جزء مواد شیمیایی هستند که در فرایند کاغذسازی یافت می شوند</a:t>
            </a:r>
            <a:r>
              <a:rPr lang="fa-IR" sz="2800" dirty="0" smtClean="0">
                <a:solidFill>
                  <a:srgbClr val="00B050"/>
                </a:solidFill>
              </a:rPr>
              <a:t>.</a:t>
            </a:r>
          </a:p>
          <a:p>
            <a:pPr marL="457200" indent="-457200" algn="r" rtl="1">
              <a:buFont typeface="Wingdings" panose="05000000000000000000" pitchFamily="2" charset="2"/>
              <a:buChar char="v"/>
            </a:pPr>
            <a:r>
              <a:rPr lang="fa-IR" sz="2800" dirty="0" smtClean="0"/>
              <a:t> </a:t>
            </a:r>
            <a:r>
              <a:rPr lang="fa-IR" sz="2800" dirty="0">
                <a:solidFill>
                  <a:srgbClr val="002060"/>
                </a:solidFill>
              </a:rPr>
              <a:t>دانش آموزان با انجام آزمایش </a:t>
            </a:r>
            <a:r>
              <a:rPr lang="fa-IR" sz="2800" dirty="0" smtClean="0">
                <a:solidFill>
                  <a:srgbClr val="002060"/>
                </a:solidFill>
              </a:rPr>
              <a:t>های ساده </a:t>
            </a:r>
            <a:r>
              <a:rPr lang="fa-IR" sz="2800" dirty="0">
                <a:solidFill>
                  <a:srgbClr val="002060"/>
                </a:solidFill>
              </a:rPr>
              <a:t>و گوناگون، برخی از ویژگی های این دسته از مواد را کشف خواهند کرد. سپس با انجام فعالیت های هدفدار، دلایل استفاده </a:t>
            </a:r>
            <a:r>
              <a:rPr lang="fa-IR" sz="2800" dirty="0" smtClean="0">
                <a:solidFill>
                  <a:srgbClr val="002060"/>
                </a:solidFill>
              </a:rPr>
              <a:t>ازاین </a:t>
            </a:r>
            <a:r>
              <a:rPr lang="fa-IR" sz="2800" dirty="0">
                <a:solidFill>
                  <a:srgbClr val="002060"/>
                </a:solidFill>
              </a:rPr>
              <a:t>مواد در کارخانه را درک خواهند کرد</a:t>
            </a:r>
            <a:r>
              <a:rPr lang="fa-IR" sz="2800" dirty="0" smtClean="0">
                <a:solidFill>
                  <a:srgbClr val="002060"/>
                </a:solidFill>
              </a:rPr>
              <a:t>.</a:t>
            </a:r>
          </a:p>
          <a:p>
            <a:pPr marL="457200" indent="-457200" algn="r" rtl="1">
              <a:buFont typeface="Wingdings" panose="05000000000000000000" pitchFamily="2" charset="2"/>
              <a:buChar char="v"/>
            </a:pPr>
            <a:r>
              <a:rPr lang="fa-IR" sz="2800" dirty="0" smtClean="0"/>
              <a:t> </a:t>
            </a:r>
            <a:r>
              <a:rPr lang="fa-IR" sz="2800" dirty="0">
                <a:solidFill>
                  <a:srgbClr val="C00000"/>
                </a:solidFill>
              </a:rPr>
              <a:t>در پایان نیز با تفسیر داده های واقعی، مفاهیم درس های «سرگذشت دفتر من » و «</a:t>
            </a:r>
            <a:r>
              <a:rPr lang="fa-IR" sz="2800" dirty="0" smtClean="0">
                <a:solidFill>
                  <a:srgbClr val="C00000"/>
                </a:solidFill>
              </a:rPr>
              <a:t>کارخانهٔ کاغذسازی </a:t>
            </a:r>
            <a:r>
              <a:rPr lang="fa-IR" sz="2800" dirty="0">
                <a:solidFill>
                  <a:srgbClr val="C00000"/>
                </a:solidFill>
              </a:rPr>
              <a:t>» را در هم آمیخته و به اهمیت بازیافت به عنوان یک راهکار مناسب برای حفظ منابع خدادادی برای نسل های آینده </a:t>
            </a:r>
            <a:r>
              <a:rPr lang="fa-IR" sz="2800" dirty="0" smtClean="0">
                <a:solidFill>
                  <a:srgbClr val="C00000"/>
                </a:solidFill>
              </a:rPr>
              <a:t>پی خواهند برد.</a:t>
            </a:r>
          </a:p>
          <a:p>
            <a:pPr marL="457200" indent="-457200" algn="r" rtl="1">
              <a:buFont typeface="Wingdings" panose="05000000000000000000" pitchFamily="2" charset="2"/>
              <a:buChar char="v"/>
            </a:pPr>
            <a:r>
              <a:rPr lang="fa-IR" sz="2800" dirty="0" smtClean="0"/>
              <a:t>همچنین </a:t>
            </a:r>
            <a:r>
              <a:rPr lang="fa-IR" sz="2800" dirty="0"/>
              <a:t>آنها درک خواهند کرد که تولید یک وسیلهٔ یا مادهٔ مناسب برای زندگی </a:t>
            </a:r>
            <a:r>
              <a:rPr lang="fa-IR" sz="2800" dirty="0" smtClean="0"/>
              <a:t>انسان ها</a:t>
            </a:r>
            <a:r>
              <a:rPr lang="fa-IR" sz="2800" dirty="0"/>
              <a:t>، به ناچار روی محیط </a:t>
            </a:r>
            <a:r>
              <a:rPr lang="fa-IR" sz="2800" dirty="0" smtClean="0"/>
              <a:t>زیست اثرات </a:t>
            </a:r>
            <a:r>
              <a:rPr lang="fa-IR" sz="2800" dirty="0"/>
              <a:t>مخرب دارد و لذا همیشه روش تولید </a:t>
            </a:r>
            <a:r>
              <a:rPr lang="fa-IR" sz="2800" dirty="0" smtClean="0"/>
              <a:t>وسیله ها</a:t>
            </a:r>
            <a:r>
              <a:rPr lang="fa-IR" sz="2800" dirty="0"/>
              <a:t>، مواد و چگونگی تولید آنها در حال تغییر و اصلاح است.</a:t>
            </a:r>
            <a:endParaRPr lang="en-US" sz="2800" dirty="0">
              <a:cs typeface="B Nazanin" panose="00000400000000000000" pitchFamily="2" charset="-78"/>
            </a:endParaRPr>
          </a:p>
        </p:txBody>
      </p:sp>
    </p:spTree>
    <p:extLst>
      <p:ext uri="{BB962C8B-B14F-4D97-AF65-F5344CB8AC3E}">
        <p14:creationId xmlns:p14="http://schemas.microsoft.com/office/powerpoint/2010/main" val="248847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99191" y="1246201"/>
            <a:ext cx="2829622" cy="1015663"/>
          </a:xfrm>
          <a:prstGeom prst="rect">
            <a:avLst/>
          </a:prstGeom>
        </p:spPr>
        <p:txBody>
          <a:bodyPr wrap="none">
            <a:spAutoFit/>
          </a:bodyPr>
          <a:lstStyle/>
          <a:p>
            <a:pPr algn="just" rtl="1"/>
            <a:r>
              <a:rPr lang="fa-IR" sz="6000" b="1" dirty="0">
                <a:solidFill>
                  <a:srgbClr val="DB2828"/>
                </a:solidFill>
                <a:latin typeface="IRANSans" panose="02040503050201020203" pitchFamily="18" charset="-78"/>
                <a:cs typeface="IRANSans" panose="02040503050201020203" pitchFamily="18" charset="-78"/>
              </a:rPr>
              <a:t>فکر کنید </a:t>
            </a:r>
            <a:endParaRPr lang="fa-IR" b="1" i="0" dirty="0">
              <a:solidFill>
                <a:srgbClr val="DB2828"/>
              </a:solidFill>
              <a:effectLst/>
              <a:latin typeface="IRANSans" panose="02040503050201020203" pitchFamily="18" charset="-78"/>
              <a:cs typeface="IRANSans" panose="02040503050201020203" pitchFamily="18" charset="-78"/>
            </a:endParaRPr>
          </a:p>
        </p:txBody>
      </p:sp>
      <p:sp>
        <p:nvSpPr>
          <p:cNvPr id="7" name="Rectangle 6"/>
          <p:cNvSpPr/>
          <p:nvPr/>
        </p:nvSpPr>
        <p:spPr>
          <a:xfrm>
            <a:off x="558800" y="2528838"/>
            <a:ext cx="11108267" cy="3270126"/>
          </a:xfrm>
          <a:prstGeom prst="rect">
            <a:avLst/>
          </a:prstGeom>
        </p:spPr>
        <p:txBody>
          <a:bodyPr wrap="square">
            <a:spAutoFit/>
          </a:bodyPr>
          <a:lstStyle/>
          <a:p>
            <a:pPr algn="just" rtl="1">
              <a:lnSpc>
                <a:spcPct val="150000"/>
              </a:lnSpc>
            </a:pPr>
            <a:r>
              <a:rPr lang="fa-IR" sz="2800" dirty="0" smtClean="0">
                <a:latin typeface="IRANSans" panose="02040503050201020203" pitchFamily="18" charset="-78"/>
                <a:cs typeface="IRANSans" panose="02040503050201020203" pitchFamily="18" charset="-78"/>
              </a:rPr>
              <a:t>چرا </a:t>
            </a:r>
            <a:r>
              <a:rPr lang="fa-IR" sz="2800" dirty="0">
                <a:latin typeface="IRANSans" panose="02040503050201020203" pitchFamily="18" charset="-78"/>
                <a:cs typeface="IRANSans" panose="02040503050201020203" pitchFamily="18" charset="-78"/>
              </a:rPr>
              <a:t>ورود فاضلاب کارخانه به رودخانه‌ها، مزارع و ... به آن‌ها آسیب می‌رساند؟</a:t>
            </a:r>
            <a:r>
              <a:rPr lang="fa-IR" sz="2800" dirty="0">
                <a:solidFill>
                  <a:srgbClr val="0000FF"/>
                </a:solidFill>
                <a:latin typeface="IRANSans" panose="02040503050201020203" pitchFamily="18" charset="-78"/>
                <a:cs typeface="IRANSans" panose="02040503050201020203" pitchFamily="18" charset="-78"/>
              </a:rPr>
              <a:t> </a:t>
            </a:r>
            <a:r>
              <a:rPr lang="fa-IR" sz="2800" dirty="0">
                <a:solidFill>
                  <a:srgbClr val="FF0000"/>
                </a:solidFill>
                <a:latin typeface="IRANSans" panose="02040503050201020203" pitchFamily="18" charset="-78"/>
                <a:cs typeface="IRANSans" panose="02040503050201020203" pitchFamily="18" charset="-78"/>
              </a:rPr>
              <a:t>ورود فاضلاب کارخانه‌‌ها به محیط زیست سبب آلودگی خاک، آب و هوا و مرگ جانداران مفید می‌گردد، زیرا میزان (پی اچ) و قدرت اسیدی آب تغییر یافته و آب به شدت اسیدی می‌شود. علاوه بر این برخی از سموم با ورود به زنجیره غذایی سبب آسیب رساندن و مرگ جانداران می‌شوند.</a:t>
            </a:r>
            <a:endParaRPr lang="fa-IR" sz="2800" b="0" i="0" dirty="0">
              <a:solidFill>
                <a:srgbClr val="FF0000"/>
              </a:solidFill>
              <a:effectLst/>
              <a:latin typeface="IRANSans" panose="02040503050201020203" pitchFamily="18" charset="-78"/>
              <a:cs typeface="IRANSans" panose="02040503050201020203" pitchFamily="18" charset="-78"/>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134" y="169334"/>
            <a:ext cx="2671428" cy="2506133"/>
          </a:xfrm>
          <a:prstGeom prst="rect">
            <a:avLst/>
          </a:prstGeom>
        </p:spPr>
      </p:pic>
    </p:spTree>
    <p:extLst>
      <p:ext uri="{BB962C8B-B14F-4D97-AF65-F5344CB8AC3E}">
        <p14:creationId xmlns:p14="http://schemas.microsoft.com/office/powerpoint/2010/main" val="396581739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83118" y="230201"/>
            <a:ext cx="2339102" cy="830997"/>
          </a:xfrm>
          <a:prstGeom prst="rect">
            <a:avLst/>
          </a:prstGeom>
        </p:spPr>
        <p:txBody>
          <a:bodyPr wrap="none">
            <a:spAutoFit/>
          </a:bodyPr>
          <a:lstStyle/>
          <a:p>
            <a:pPr algn="just" rtl="1"/>
            <a:r>
              <a:rPr lang="fa-IR" sz="4800" b="1" dirty="0">
                <a:solidFill>
                  <a:srgbClr val="FF0000"/>
                </a:solidFill>
                <a:latin typeface="IRANSans" panose="02040503050201020203" pitchFamily="18" charset="-78"/>
                <a:cs typeface="IRANSans" panose="02040503050201020203" pitchFamily="18" charset="-78"/>
              </a:rPr>
              <a:t>گفت‌وگو </a:t>
            </a:r>
            <a:endParaRPr lang="fa-IR" sz="4800" b="1" dirty="0">
              <a:latin typeface="IRANSans" panose="02040503050201020203" pitchFamily="18" charset="-78"/>
              <a:cs typeface="IRANSans" panose="02040503050201020203" pitchFamily="18" charset="-78"/>
            </a:endParaRPr>
          </a:p>
        </p:txBody>
      </p:sp>
      <p:sp>
        <p:nvSpPr>
          <p:cNvPr id="6" name="Rectangle 5"/>
          <p:cNvSpPr/>
          <p:nvPr/>
        </p:nvSpPr>
        <p:spPr>
          <a:xfrm>
            <a:off x="423333" y="1183269"/>
            <a:ext cx="11446933" cy="923330"/>
          </a:xfrm>
          <a:prstGeom prst="rect">
            <a:avLst/>
          </a:prstGeom>
        </p:spPr>
        <p:txBody>
          <a:bodyPr wrap="square">
            <a:spAutoFit/>
          </a:bodyPr>
          <a:lstStyle/>
          <a:p>
            <a:pPr algn="r" rtl="1"/>
            <a:r>
              <a:rPr lang="fa-IR" dirty="0">
                <a:latin typeface="IRANSans" panose="02040503050201020203" pitchFamily="18" charset="-78"/>
                <a:cs typeface="IRANSans" panose="02040503050201020203" pitchFamily="18" charset="-78"/>
              </a:rPr>
              <a:t>در شکل‌های زیر میزان برق مصرفی برای تهیه‌ٔ کاغذ از ماده‌ٔ اولیه (تنه‌ٔ درخت) و بازیافت کاغذهای باطله نشان داده شده است. این روش‌ها را از جنبه‌های زیر باهم مقایسه کنید:</a:t>
            </a:r>
            <a:r>
              <a:rPr lang="fa-IR" dirty="0"/>
              <a:t/>
            </a:r>
            <a:br>
              <a:rPr lang="fa-IR" dirty="0"/>
            </a:br>
            <a:r>
              <a:rPr lang="fa-IR" dirty="0">
                <a:latin typeface="IRANSans" panose="02040503050201020203" pitchFamily="18" charset="-78"/>
                <a:cs typeface="IRANSans" panose="02040503050201020203" pitchFamily="18" charset="-78"/>
              </a:rPr>
              <a:t>آ) مقدار مصرف برق               ب) آلودگی هوا              پ) قیمت تمام شده                   ت) مقدار مصرف آب</a:t>
            </a:r>
            <a:endParaRPr lang="fa-IR" dirty="0"/>
          </a:p>
        </p:txBody>
      </p:sp>
      <p:pic>
        <p:nvPicPr>
          <p:cNvPr id="5126" name="Picture 6" descr="میزان برق مصرفی برای تهیه‌ٔ کاغ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975" y="2281237"/>
            <a:ext cx="5619750" cy="27717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37066" y="5334675"/>
            <a:ext cx="11717867" cy="1200329"/>
          </a:xfrm>
          <a:prstGeom prst="rect">
            <a:avLst/>
          </a:prstGeom>
        </p:spPr>
        <p:txBody>
          <a:bodyPr wrap="square">
            <a:spAutoFit/>
          </a:bodyPr>
          <a:lstStyle/>
          <a:p>
            <a:pPr algn="just" rtl="1"/>
            <a:r>
              <a:rPr lang="fa-IR" dirty="0">
                <a:solidFill>
                  <a:srgbClr val="FF0000"/>
                </a:solidFill>
                <a:latin typeface="IRANSans" panose="02040503050201020203" pitchFamily="18" charset="-78"/>
                <a:cs typeface="IRANSans" panose="02040503050201020203" pitchFamily="18" charset="-78"/>
              </a:rPr>
              <a:t>با مشاهده‌ٔ شکل متوجه می‌شویم که عمل بازیافت کاغذ نسبت به روش تهیه‌ٔ کاغذ از تنه درخت، موجب کاهش قابل توجه مصرف انرژی الکتریکی و مصرف برق و نیز کاهش مقدار مصرف آب می‌شود. در نتیجه قیمت تمام شده محصول، در روش بازیافت کمتر خواهد بود. از طرفی عمل بازیافت کاغذ، آلودگی‌های زیست محیطی کم‌تری را موجب می‌شود، زیرا قطع درختان باعث نابودی جنگل‌ها شده و آلودگی هوا را افزایش می‌دهد.</a:t>
            </a:r>
            <a:endParaRPr lang="fa-IR" dirty="0">
              <a:solidFill>
                <a:srgbClr val="FF0000"/>
              </a:solidFill>
            </a:endParaRPr>
          </a:p>
        </p:txBody>
      </p:sp>
    </p:spTree>
    <p:extLst>
      <p:ext uri="{BB962C8B-B14F-4D97-AF65-F5344CB8AC3E}">
        <p14:creationId xmlns:p14="http://schemas.microsoft.com/office/powerpoint/2010/main" val="3418622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7333" y="469037"/>
            <a:ext cx="11142133" cy="1938992"/>
          </a:xfrm>
          <a:prstGeom prst="rect">
            <a:avLst/>
          </a:prstGeom>
        </p:spPr>
        <p:txBody>
          <a:bodyPr wrap="square">
            <a:spAutoFit/>
          </a:bodyPr>
          <a:lstStyle/>
          <a:p>
            <a:pPr algn="just" rtl="1"/>
            <a:r>
              <a:rPr lang="fa-IR" sz="3600" b="1" dirty="0" smtClean="0">
                <a:solidFill>
                  <a:srgbClr val="FF0000"/>
                </a:solidFill>
                <a:latin typeface="IRANSans" panose="02040503050201020203" pitchFamily="18" charset="-78"/>
                <a:cs typeface="B Titr" panose="00000700000000000000" pitchFamily="2" charset="-78"/>
              </a:rPr>
              <a:t>نقشه مفهومی: </a:t>
            </a:r>
          </a:p>
          <a:p>
            <a:pPr algn="just" rtl="1"/>
            <a:endParaRPr lang="fa-IR" sz="3600" b="1" dirty="0">
              <a:solidFill>
                <a:srgbClr val="FF0000"/>
              </a:solidFill>
              <a:latin typeface="IRANSans" panose="02040503050201020203" pitchFamily="18" charset="-78"/>
              <a:cs typeface="B Titr" panose="00000700000000000000" pitchFamily="2" charset="-78"/>
            </a:endParaRPr>
          </a:p>
          <a:p>
            <a:pPr algn="just" rtl="1"/>
            <a:r>
              <a:rPr lang="fa-IR" sz="2400" dirty="0" smtClean="0"/>
              <a:t/>
            </a:r>
            <a:br>
              <a:rPr lang="fa-IR" sz="2400" dirty="0" smtClean="0"/>
            </a:br>
            <a:endParaRPr lang="fa-IR" sz="2400" dirty="0"/>
          </a:p>
        </p:txBody>
      </p:sp>
      <p:graphicFrame>
        <p:nvGraphicFramePr>
          <p:cNvPr id="3" name="Diagram 2"/>
          <p:cNvGraphicFramePr/>
          <p:nvPr>
            <p:extLst>
              <p:ext uri="{D42A27DB-BD31-4B8C-83A1-F6EECF244321}">
                <p14:modId xmlns:p14="http://schemas.microsoft.com/office/powerpoint/2010/main" val="2265495436"/>
              </p:ext>
            </p:extLst>
          </p:nvPr>
        </p:nvGraphicFramePr>
        <p:xfrm>
          <a:off x="447899" y="30267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3799266" y="2271609"/>
            <a:ext cx="1532587" cy="1709208"/>
            <a:chOff x="5527536" y="1854729"/>
            <a:chExt cx="2599531" cy="1709208"/>
          </a:xfrm>
        </p:grpSpPr>
        <p:sp>
          <p:nvSpPr>
            <p:cNvPr id="6" name="Rounded Rectangle 5"/>
            <p:cNvSpPr/>
            <p:nvPr/>
          </p:nvSpPr>
          <p:spPr>
            <a:xfrm>
              <a:off x="5527536" y="1854729"/>
              <a:ext cx="2599531" cy="170920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5577597" y="1904790"/>
              <a:ext cx="2499409" cy="1609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a:p>
          </p:txBody>
        </p:sp>
      </p:grpSp>
      <p:sp>
        <p:nvSpPr>
          <p:cNvPr id="8" name="Rectangle 7"/>
          <p:cNvSpPr/>
          <p:nvPr/>
        </p:nvSpPr>
        <p:spPr>
          <a:xfrm>
            <a:off x="3589068" y="2620853"/>
            <a:ext cx="1742785" cy="923330"/>
          </a:xfrm>
          <a:prstGeom prst="rect">
            <a:avLst/>
          </a:prstGeom>
        </p:spPr>
        <p:txBody>
          <a:bodyPr wrap="none">
            <a:spAutoFit/>
          </a:bodyPr>
          <a:lstStyle/>
          <a:p>
            <a:pPr lvl="0"/>
            <a:r>
              <a:rPr lang="fa-IR" sz="5400" dirty="0">
                <a:solidFill>
                  <a:schemeClr val="bg1"/>
                </a:solidFill>
              </a:rPr>
              <a:t>ساختار</a:t>
            </a:r>
            <a:endParaRPr lang="en-US" sz="5400" dirty="0">
              <a:solidFill>
                <a:schemeClr val="bg1"/>
              </a:solidFill>
            </a:endParaRPr>
          </a:p>
        </p:txBody>
      </p:sp>
      <p:grpSp>
        <p:nvGrpSpPr>
          <p:cNvPr id="16" name="Group 15"/>
          <p:cNvGrpSpPr/>
          <p:nvPr/>
        </p:nvGrpSpPr>
        <p:grpSpPr>
          <a:xfrm>
            <a:off x="3828780" y="4030878"/>
            <a:ext cx="1532587" cy="1709208"/>
            <a:chOff x="5527536" y="1854729"/>
            <a:chExt cx="2599531" cy="1709208"/>
          </a:xfrm>
        </p:grpSpPr>
        <p:sp>
          <p:nvSpPr>
            <p:cNvPr id="17" name="Rounded Rectangle 16"/>
            <p:cNvSpPr/>
            <p:nvPr/>
          </p:nvSpPr>
          <p:spPr>
            <a:xfrm>
              <a:off x="5527536" y="1854729"/>
              <a:ext cx="2599531" cy="170920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4"/>
            <p:cNvSpPr/>
            <p:nvPr/>
          </p:nvSpPr>
          <p:spPr>
            <a:xfrm>
              <a:off x="5577597" y="1904790"/>
              <a:ext cx="2499409" cy="1609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a:p>
          </p:txBody>
        </p:sp>
      </p:grpSp>
      <p:sp>
        <p:nvSpPr>
          <p:cNvPr id="19" name="Rectangle 18"/>
          <p:cNvSpPr/>
          <p:nvPr/>
        </p:nvSpPr>
        <p:spPr>
          <a:xfrm>
            <a:off x="3799266" y="4175590"/>
            <a:ext cx="1643399" cy="707886"/>
          </a:xfrm>
          <a:prstGeom prst="rect">
            <a:avLst/>
          </a:prstGeom>
        </p:spPr>
        <p:txBody>
          <a:bodyPr wrap="none">
            <a:spAutoFit/>
          </a:bodyPr>
          <a:lstStyle/>
          <a:p>
            <a:pPr lvl="0" algn="ctr"/>
            <a:r>
              <a:rPr lang="fa-IR" sz="2000" dirty="0" smtClean="0">
                <a:solidFill>
                  <a:schemeClr val="bg1"/>
                </a:solidFill>
              </a:rPr>
              <a:t>در ابتدایی</a:t>
            </a:r>
          </a:p>
          <a:p>
            <a:pPr lvl="0" algn="ctr"/>
            <a:r>
              <a:rPr lang="fa-IR" sz="2000" dirty="0" smtClean="0">
                <a:solidFill>
                  <a:schemeClr val="bg1"/>
                </a:solidFill>
              </a:rPr>
              <a:t> بررسی نمی شود</a:t>
            </a:r>
            <a:endParaRPr lang="en-US" sz="2000" dirty="0">
              <a:solidFill>
                <a:schemeClr val="bg1"/>
              </a:solidFill>
            </a:endParaRPr>
          </a:p>
        </p:txBody>
      </p:sp>
      <p:grpSp>
        <p:nvGrpSpPr>
          <p:cNvPr id="20" name="Group 19"/>
          <p:cNvGrpSpPr/>
          <p:nvPr/>
        </p:nvGrpSpPr>
        <p:grpSpPr>
          <a:xfrm>
            <a:off x="6248399" y="5585906"/>
            <a:ext cx="932351" cy="1272094"/>
            <a:chOff x="6780404" y="3588003"/>
            <a:chExt cx="932351" cy="1709208"/>
          </a:xfrm>
        </p:grpSpPr>
        <p:sp>
          <p:nvSpPr>
            <p:cNvPr id="21" name="Rounded Rectangle 20"/>
            <p:cNvSpPr/>
            <p:nvPr/>
          </p:nvSpPr>
          <p:spPr>
            <a:xfrm>
              <a:off x="6780404" y="3588003"/>
              <a:ext cx="932351" cy="170920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4"/>
            <p:cNvSpPr/>
            <p:nvPr/>
          </p:nvSpPr>
          <p:spPr>
            <a:xfrm>
              <a:off x="6807712" y="3615311"/>
              <a:ext cx="877735" cy="16545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smtClean="0"/>
                <a:t>اثر اسیدها بر مواد</a:t>
              </a:r>
              <a:endParaRPr lang="en-US" sz="2000" kern="1200" dirty="0"/>
            </a:p>
          </p:txBody>
        </p:sp>
      </p:grpSp>
      <p:grpSp>
        <p:nvGrpSpPr>
          <p:cNvPr id="23" name="Group 22"/>
          <p:cNvGrpSpPr/>
          <p:nvPr/>
        </p:nvGrpSpPr>
        <p:grpSpPr>
          <a:xfrm>
            <a:off x="7293090" y="5626554"/>
            <a:ext cx="932351" cy="1272094"/>
            <a:chOff x="6780404" y="3588003"/>
            <a:chExt cx="932351" cy="1709208"/>
          </a:xfrm>
        </p:grpSpPr>
        <p:sp>
          <p:nvSpPr>
            <p:cNvPr id="24" name="Rounded Rectangle 23"/>
            <p:cNvSpPr/>
            <p:nvPr/>
          </p:nvSpPr>
          <p:spPr>
            <a:xfrm>
              <a:off x="6780404" y="3588003"/>
              <a:ext cx="932351" cy="170920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4"/>
            <p:cNvSpPr/>
            <p:nvPr/>
          </p:nvSpPr>
          <p:spPr>
            <a:xfrm>
              <a:off x="6807712" y="3615311"/>
              <a:ext cx="877735" cy="16545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1050" kern="1200" dirty="0" smtClean="0"/>
                <a:t>چکش خواری فلزها</a:t>
              </a:r>
            </a:p>
            <a:p>
              <a:pPr lvl="0" algn="ctr" defTabSz="889000">
                <a:lnSpc>
                  <a:spcPct val="90000"/>
                </a:lnSpc>
                <a:spcBef>
                  <a:spcPct val="0"/>
                </a:spcBef>
                <a:spcAft>
                  <a:spcPct val="35000"/>
                </a:spcAft>
              </a:pPr>
              <a:r>
                <a:rPr lang="fa-IR" sz="1050" dirty="0" smtClean="0"/>
                <a:t>مقایسه</a:t>
              </a:r>
              <a:endParaRPr lang="fa-IR" sz="1050" kern="1200" dirty="0" smtClean="0"/>
            </a:p>
            <a:p>
              <a:pPr lvl="0" algn="ctr" defTabSz="889000">
                <a:lnSpc>
                  <a:spcPct val="90000"/>
                </a:lnSpc>
                <a:spcBef>
                  <a:spcPct val="0"/>
                </a:spcBef>
                <a:spcAft>
                  <a:spcPct val="35000"/>
                </a:spcAft>
              </a:pPr>
              <a:r>
                <a:rPr lang="fa-IR" sz="1050" kern="1200" dirty="0" smtClean="0"/>
                <a:t>سختی فلزها</a:t>
              </a:r>
              <a:endParaRPr lang="en-US" sz="1050" kern="1200" dirty="0"/>
            </a:p>
          </p:txBody>
        </p:sp>
      </p:grpSp>
      <p:grpSp>
        <p:nvGrpSpPr>
          <p:cNvPr id="26" name="Group 25"/>
          <p:cNvGrpSpPr/>
          <p:nvPr/>
        </p:nvGrpSpPr>
        <p:grpSpPr>
          <a:xfrm>
            <a:off x="2362041" y="5679069"/>
            <a:ext cx="5828578" cy="1272094"/>
            <a:chOff x="1856869" y="3560695"/>
            <a:chExt cx="5828578" cy="1709208"/>
          </a:xfrm>
        </p:grpSpPr>
        <p:sp>
          <p:nvSpPr>
            <p:cNvPr id="27" name="Rounded Rectangle 26"/>
            <p:cNvSpPr/>
            <p:nvPr/>
          </p:nvSpPr>
          <p:spPr>
            <a:xfrm>
              <a:off x="1856869" y="3560695"/>
              <a:ext cx="932351" cy="170920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4"/>
            <p:cNvSpPr/>
            <p:nvPr/>
          </p:nvSpPr>
          <p:spPr>
            <a:xfrm>
              <a:off x="6807712" y="3615311"/>
              <a:ext cx="877735" cy="16545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1050" kern="1200" dirty="0"/>
            </a:p>
          </p:txBody>
        </p:sp>
      </p:grpSp>
      <p:grpSp>
        <p:nvGrpSpPr>
          <p:cNvPr id="29" name="Group 28"/>
          <p:cNvGrpSpPr/>
          <p:nvPr/>
        </p:nvGrpSpPr>
        <p:grpSpPr>
          <a:xfrm>
            <a:off x="602175" y="5626555"/>
            <a:ext cx="1074774" cy="1365257"/>
            <a:chOff x="6807712" y="3615311"/>
            <a:chExt cx="1074774" cy="1834383"/>
          </a:xfrm>
        </p:grpSpPr>
        <p:sp>
          <p:nvSpPr>
            <p:cNvPr id="30" name="Rounded Rectangle 29"/>
            <p:cNvSpPr/>
            <p:nvPr/>
          </p:nvSpPr>
          <p:spPr>
            <a:xfrm>
              <a:off x="6950135" y="3740486"/>
              <a:ext cx="932351" cy="170920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ounded Rectangle 4"/>
            <p:cNvSpPr/>
            <p:nvPr/>
          </p:nvSpPr>
          <p:spPr>
            <a:xfrm>
              <a:off x="6807712" y="3615311"/>
              <a:ext cx="877735" cy="16545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1050" kern="1200" dirty="0" smtClean="0"/>
                <a:t>کاغذ</a:t>
              </a:r>
            </a:p>
            <a:p>
              <a:pPr lvl="0" algn="ctr" defTabSz="889000">
                <a:lnSpc>
                  <a:spcPct val="90000"/>
                </a:lnSpc>
                <a:spcBef>
                  <a:spcPct val="0"/>
                </a:spcBef>
                <a:spcAft>
                  <a:spcPct val="35000"/>
                </a:spcAft>
              </a:pPr>
              <a:r>
                <a:rPr lang="fa-IR" sz="1050" dirty="0" smtClean="0"/>
                <a:t>پلاستیک</a:t>
              </a:r>
            </a:p>
            <a:p>
              <a:pPr lvl="0" algn="ctr" defTabSz="889000">
                <a:lnSpc>
                  <a:spcPct val="90000"/>
                </a:lnSpc>
                <a:spcBef>
                  <a:spcPct val="0"/>
                </a:spcBef>
                <a:spcAft>
                  <a:spcPct val="35000"/>
                </a:spcAft>
              </a:pPr>
              <a:r>
                <a:rPr lang="fa-IR" sz="1050" kern="1200" dirty="0" smtClean="0"/>
                <a:t>کامپوزیت</a:t>
              </a:r>
              <a:endParaRPr lang="en-US" sz="1050" kern="1200" dirty="0"/>
            </a:p>
          </p:txBody>
        </p:sp>
      </p:grpSp>
      <p:sp>
        <p:nvSpPr>
          <p:cNvPr id="32" name="Rectangle 31"/>
          <p:cNvSpPr/>
          <p:nvPr/>
        </p:nvSpPr>
        <p:spPr>
          <a:xfrm>
            <a:off x="2563981" y="5542084"/>
            <a:ext cx="751266" cy="830997"/>
          </a:xfrm>
          <a:prstGeom prst="rect">
            <a:avLst/>
          </a:prstGeom>
        </p:spPr>
        <p:txBody>
          <a:bodyPr wrap="square">
            <a:spAutoFit/>
          </a:bodyPr>
          <a:lstStyle/>
          <a:p>
            <a:endParaRPr lang="fa-IR" sz="1200" dirty="0" smtClean="0"/>
          </a:p>
          <a:p>
            <a:r>
              <a:rPr lang="fa-IR" sz="1200" dirty="0" smtClean="0"/>
              <a:t>فلزها</a:t>
            </a:r>
          </a:p>
          <a:p>
            <a:r>
              <a:rPr lang="fa-IR" sz="1200" dirty="0" smtClean="0"/>
              <a:t>اسیدها</a:t>
            </a:r>
          </a:p>
          <a:p>
            <a:r>
              <a:rPr lang="fa-IR" sz="1200" dirty="0" smtClean="0"/>
              <a:t>بازها</a:t>
            </a:r>
            <a:endParaRPr lang="fa-IR" sz="1200" dirty="0"/>
          </a:p>
        </p:txBody>
      </p:sp>
    </p:spTree>
    <p:extLst>
      <p:ext uri="{BB962C8B-B14F-4D97-AF65-F5344CB8AC3E}">
        <p14:creationId xmlns:p14="http://schemas.microsoft.com/office/powerpoint/2010/main" val="154657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7333" y="121307"/>
            <a:ext cx="11142133" cy="1384995"/>
          </a:xfrm>
          <a:prstGeom prst="rect">
            <a:avLst/>
          </a:prstGeom>
        </p:spPr>
        <p:txBody>
          <a:bodyPr wrap="square">
            <a:spAutoFit/>
          </a:bodyPr>
          <a:lstStyle/>
          <a:p>
            <a:pPr algn="just" rtl="1"/>
            <a:r>
              <a:rPr lang="fa-IR" sz="3600" b="1" dirty="0" smtClean="0">
                <a:solidFill>
                  <a:srgbClr val="FF0000"/>
                </a:solidFill>
                <a:latin typeface="IRANSans" panose="02040503050201020203" pitchFamily="18" charset="-78"/>
                <a:cs typeface="B Titr" panose="00000700000000000000" pitchFamily="2" charset="-78"/>
              </a:rPr>
              <a:t>اهداف و پیامد های درس:</a:t>
            </a:r>
            <a:endParaRPr lang="fa-IR" sz="3600" b="1" dirty="0">
              <a:solidFill>
                <a:srgbClr val="FF0000"/>
              </a:solidFill>
              <a:latin typeface="IRANSans" panose="02040503050201020203" pitchFamily="18" charset="-78"/>
              <a:cs typeface="B Titr" panose="00000700000000000000" pitchFamily="2" charset="-78"/>
            </a:endParaRPr>
          </a:p>
          <a:p>
            <a:pPr algn="just" rtl="1"/>
            <a:r>
              <a:rPr lang="fa-IR" sz="2400" dirty="0"/>
              <a:t/>
            </a:r>
            <a:br>
              <a:rPr lang="fa-IR" sz="2400" dirty="0"/>
            </a:br>
            <a:endParaRPr lang="fa-IR" sz="2400" dirty="0"/>
          </a:p>
        </p:txBody>
      </p:sp>
      <p:sp>
        <p:nvSpPr>
          <p:cNvPr id="5" name="Rectangle 4"/>
          <p:cNvSpPr/>
          <p:nvPr/>
        </p:nvSpPr>
        <p:spPr>
          <a:xfrm>
            <a:off x="1352282" y="1092737"/>
            <a:ext cx="10351273" cy="5016758"/>
          </a:xfrm>
          <a:prstGeom prst="rect">
            <a:avLst/>
          </a:prstGeom>
        </p:spPr>
        <p:txBody>
          <a:bodyPr wrap="square">
            <a:spAutoFit/>
          </a:bodyPr>
          <a:lstStyle/>
          <a:p>
            <a:pPr algn="r" rtl="1"/>
            <a:r>
              <a:rPr lang="fa-IR" sz="2000" b="1" dirty="0" smtClean="0">
                <a:solidFill>
                  <a:srgbClr val="000000"/>
                </a:solidFill>
                <a:latin typeface="AmuzehNewNormalPS"/>
                <a:cs typeface="B Titr" panose="00000700000000000000" pitchFamily="2" charset="-78"/>
              </a:rPr>
              <a:t>در </a:t>
            </a:r>
            <a:r>
              <a:rPr lang="fa-IR" sz="2000" b="1" dirty="0">
                <a:solidFill>
                  <a:srgbClr val="000000"/>
                </a:solidFill>
                <a:latin typeface="AmuzehNewNormalPS"/>
                <a:cs typeface="B Titr" panose="00000700000000000000" pitchFamily="2" charset="-78"/>
              </a:rPr>
              <a:t>پایان این درس، انتظار می رود دانش آموزان آن قدر شایستگی کسب کنند که بتوانند کارهای زیر </a:t>
            </a:r>
            <a:r>
              <a:rPr lang="fa-IR" sz="2000" b="1" dirty="0" smtClean="0">
                <a:solidFill>
                  <a:srgbClr val="000000"/>
                </a:solidFill>
                <a:latin typeface="AmuzehNewNormalPS"/>
                <a:cs typeface="B Titr" panose="00000700000000000000" pitchFamily="2" charset="-78"/>
              </a:rPr>
              <a:t>را انجام </a:t>
            </a:r>
            <a:r>
              <a:rPr lang="fa-IR" sz="2000" b="1" dirty="0">
                <a:solidFill>
                  <a:srgbClr val="000000"/>
                </a:solidFill>
                <a:latin typeface="AmuzehNewNormalPS"/>
                <a:cs typeface="B Titr" panose="00000700000000000000" pitchFamily="2" charset="-78"/>
              </a:rPr>
              <a:t>دهند</a:t>
            </a:r>
            <a:r>
              <a:rPr lang="fa-IR" sz="2000" b="1" dirty="0" smtClean="0">
                <a:solidFill>
                  <a:srgbClr val="000000"/>
                </a:solidFill>
                <a:latin typeface="AmuzehNewNormalPS"/>
                <a:cs typeface="B Titr" panose="00000700000000000000" pitchFamily="2" charset="-78"/>
              </a:rPr>
              <a:t>:</a:t>
            </a:r>
          </a:p>
          <a:p>
            <a:pPr algn="r" rtl="1"/>
            <a:endParaRPr lang="fa-IR" sz="2000" b="1" dirty="0">
              <a:solidFill>
                <a:srgbClr val="000000"/>
              </a:solidFill>
              <a:latin typeface="AmuzehNewNormalPS"/>
              <a:cs typeface="B Titr" panose="00000700000000000000" pitchFamily="2" charset="-78"/>
            </a:endParaRPr>
          </a:p>
          <a:p>
            <a:pPr algn="r" rtl="1"/>
            <a:endParaRPr lang="fa-IR" sz="2800" dirty="0" smtClean="0"/>
          </a:p>
          <a:p>
            <a:pPr algn="r" rtl="1"/>
            <a:r>
              <a:rPr lang="fa-IR" sz="2800" dirty="0" smtClean="0">
                <a:solidFill>
                  <a:srgbClr val="FF0000"/>
                </a:solidFill>
              </a:rPr>
              <a:t>برخی </a:t>
            </a:r>
            <a:r>
              <a:rPr lang="fa-IR" sz="2800" dirty="0">
                <a:solidFill>
                  <a:srgbClr val="FF0000"/>
                </a:solidFill>
              </a:rPr>
              <a:t>از دلایل استفاده از مواد و وسایل به کار رفته در فرایند تولید یک محصول از مادهٔ اولیه را بررسی و گزارش کنند </a:t>
            </a:r>
            <a:r>
              <a:rPr lang="fa-IR" sz="2800" dirty="0" smtClean="0">
                <a:solidFill>
                  <a:srgbClr val="FF0000"/>
                </a:solidFill>
              </a:rPr>
              <a:t>ورا </a:t>
            </a:r>
            <a:r>
              <a:rPr lang="fa-IR" sz="2800" dirty="0">
                <a:solidFill>
                  <a:srgbClr val="FF0000"/>
                </a:solidFill>
              </a:rPr>
              <a:t>ههایی برای کاهش اثرات </a:t>
            </a:r>
            <a:r>
              <a:rPr lang="fa-IR" sz="2800" dirty="0" smtClean="0">
                <a:solidFill>
                  <a:srgbClr val="FF0000"/>
                </a:solidFill>
              </a:rPr>
              <a:t>زیست محیطی </a:t>
            </a:r>
            <a:r>
              <a:rPr lang="fa-IR" sz="2800" dirty="0">
                <a:solidFill>
                  <a:srgbClr val="FF0000"/>
                </a:solidFill>
              </a:rPr>
              <a:t>این مواد ارائه دهند.</a:t>
            </a:r>
          </a:p>
          <a:p>
            <a:pPr algn="r" rtl="1"/>
            <a:r>
              <a:rPr lang="fa-IR" sz="2800" dirty="0" smtClean="0">
                <a:solidFill>
                  <a:srgbClr val="92D050"/>
                </a:solidFill>
              </a:rPr>
              <a:t>1- </a:t>
            </a:r>
            <a:r>
              <a:rPr lang="fa-IR" sz="2800" dirty="0">
                <a:solidFill>
                  <a:srgbClr val="92D050"/>
                </a:solidFill>
              </a:rPr>
              <a:t>تعدادی از مواد و وسایل </a:t>
            </a:r>
            <a:r>
              <a:rPr lang="fa-IR" sz="2800" dirty="0" smtClean="0">
                <a:solidFill>
                  <a:srgbClr val="92D050"/>
                </a:solidFill>
              </a:rPr>
              <a:t>به کار </a:t>
            </a:r>
            <a:r>
              <a:rPr lang="fa-IR" sz="2800" dirty="0">
                <a:solidFill>
                  <a:srgbClr val="92D050"/>
                </a:solidFill>
              </a:rPr>
              <a:t>رفته را نام برده، یک مورد را در فرایند، مورد بررسی قرار داده و اثرات </a:t>
            </a:r>
            <a:r>
              <a:rPr lang="fa-IR" sz="2800" dirty="0" smtClean="0">
                <a:solidFill>
                  <a:srgbClr val="92D050"/>
                </a:solidFill>
              </a:rPr>
              <a:t>زیست محیطی آن را </a:t>
            </a:r>
            <a:r>
              <a:rPr lang="fa-IR" sz="2800" dirty="0">
                <a:solidFill>
                  <a:srgbClr val="92D050"/>
                </a:solidFill>
              </a:rPr>
              <a:t>گزارش کنند.</a:t>
            </a:r>
          </a:p>
          <a:p>
            <a:pPr algn="r" rtl="1"/>
            <a:r>
              <a:rPr lang="fa-IR" sz="2800" dirty="0" smtClean="0">
                <a:solidFill>
                  <a:srgbClr val="002060"/>
                </a:solidFill>
              </a:rPr>
              <a:t>2- </a:t>
            </a:r>
            <a:r>
              <a:rPr lang="fa-IR" sz="2800" dirty="0">
                <a:solidFill>
                  <a:srgbClr val="002060"/>
                </a:solidFill>
              </a:rPr>
              <a:t>تعدادی از مواد و وسایل </a:t>
            </a:r>
            <a:r>
              <a:rPr lang="fa-IR" sz="2800" dirty="0" smtClean="0">
                <a:solidFill>
                  <a:srgbClr val="002060"/>
                </a:solidFill>
              </a:rPr>
              <a:t>به کار </a:t>
            </a:r>
            <a:r>
              <a:rPr lang="fa-IR" sz="2800" dirty="0">
                <a:solidFill>
                  <a:srgbClr val="002060"/>
                </a:solidFill>
              </a:rPr>
              <a:t>رفته را نام برده، دو مورد را در فرایند، </a:t>
            </a:r>
            <a:r>
              <a:rPr lang="fa-IR" sz="2800" dirty="0" smtClean="0">
                <a:solidFill>
                  <a:srgbClr val="002060"/>
                </a:solidFill>
              </a:rPr>
              <a:t>موردبررسی </a:t>
            </a:r>
            <a:r>
              <a:rPr lang="fa-IR" sz="2800" dirty="0">
                <a:solidFill>
                  <a:srgbClr val="002060"/>
                </a:solidFill>
              </a:rPr>
              <a:t>قرار داده و اثرات زیست محیطی </a:t>
            </a:r>
            <a:r>
              <a:rPr lang="fa-IR" sz="2800" dirty="0" smtClean="0">
                <a:solidFill>
                  <a:srgbClr val="002060"/>
                </a:solidFill>
              </a:rPr>
              <a:t>آنها را </a:t>
            </a:r>
            <a:r>
              <a:rPr lang="fa-IR" sz="2800" dirty="0">
                <a:solidFill>
                  <a:srgbClr val="002060"/>
                </a:solidFill>
              </a:rPr>
              <a:t>گزارش کنند.</a:t>
            </a:r>
          </a:p>
          <a:p>
            <a:pPr algn="r" rtl="1"/>
            <a:r>
              <a:rPr lang="fa-IR" sz="2800" dirty="0"/>
              <a:t>3 </a:t>
            </a:r>
            <a:r>
              <a:rPr lang="fa-IR" sz="2800" dirty="0" smtClean="0"/>
              <a:t>- اغلب </a:t>
            </a:r>
            <a:r>
              <a:rPr lang="fa-IR" sz="2800" dirty="0"/>
              <a:t>مواد و وسایل </a:t>
            </a:r>
            <a:r>
              <a:rPr lang="fa-IR" sz="2800" dirty="0" smtClean="0"/>
              <a:t>به کار </a:t>
            </a:r>
            <a:r>
              <a:rPr lang="fa-IR" sz="2800" dirty="0"/>
              <a:t>رفته را نام برده، بیش از دو مورد را در فرایند، مورد بررسی قرار داده و اثرات </a:t>
            </a:r>
            <a:r>
              <a:rPr lang="fa-IR" sz="2800" dirty="0" smtClean="0"/>
              <a:t>زیست محیطی</a:t>
            </a:r>
            <a:r>
              <a:rPr lang="fa-IR" sz="2800" dirty="0"/>
              <a:t> </a:t>
            </a:r>
            <a:r>
              <a:rPr lang="fa-IR" sz="2800" dirty="0" smtClean="0"/>
              <a:t>آنها </a:t>
            </a:r>
            <a:r>
              <a:rPr lang="fa-IR" sz="2800" dirty="0"/>
              <a:t>را گزارش کند.</a:t>
            </a:r>
            <a:endParaRPr lang="fa-IR" sz="2800" dirty="0">
              <a:solidFill>
                <a:srgbClr val="000000"/>
              </a:solidFill>
              <a:latin typeface="AmuzehNewNormalPS"/>
              <a:cs typeface="B Nazanin" panose="00000400000000000000" pitchFamily="2" charset="-78"/>
            </a:endParaRPr>
          </a:p>
        </p:txBody>
      </p:sp>
    </p:spTree>
    <p:extLst>
      <p:ext uri="{BB962C8B-B14F-4D97-AF65-F5344CB8AC3E}">
        <p14:creationId xmlns:p14="http://schemas.microsoft.com/office/powerpoint/2010/main" val="46348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487" y="134186"/>
            <a:ext cx="11681138" cy="3970318"/>
          </a:xfrm>
          <a:prstGeom prst="rect">
            <a:avLst/>
          </a:prstGeom>
        </p:spPr>
        <p:txBody>
          <a:bodyPr wrap="square">
            <a:spAutoFit/>
          </a:bodyPr>
          <a:lstStyle/>
          <a:p>
            <a:pPr algn="r" rtl="1"/>
            <a:r>
              <a:rPr lang="fa-IR" sz="3600" b="1" dirty="0" smtClean="0">
                <a:solidFill>
                  <a:srgbClr val="FF0000"/>
                </a:solidFill>
                <a:latin typeface="IRANSans" panose="02040503050201020203" pitchFamily="18" charset="-78"/>
                <a:cs typeface="B Titr" panose="00000700000000000000" pitchFamily="2" charset="-78"/>
              </a:rPr>
              <a:t>دانستنی های معلم:</a:t>
            </a:r>
          </a:p>
          <a:p>
            <a:pPr algn="r"/>
            <a:r>
              <a:rPr lang="fa-IR" sz="3600" b="1" dirty="0" smtClean="0"/>
              <a:t>عنصرها در طبیعت: </a:t>
            </a:r>
            <a:r>
              <a:rPr lang="fa-IR" sz="3600" dirty="0" smtClean="0"/>
              <a:t>اغلب عنصرها در طبیعت به حالت ترکیب یافت می شوند و به عبارت دیگر بیشتر عنصرها در طبیعت به حالت آزاد وعنصری یافت نمی شوند. برای مثال، عنصر هیدروژن که فراوان ترین عنصر در جهان هستی است، به صورت آب یا ترکیب های دیگر وجود دارد و به حالت یافت نمی شود.</a:t>
            </a:r>
            <a:r>
              <a:rPr lang="en-US" sz="3600" dirty="0" smtClean="0"/>
              <a:t> </a:t>
            </a:r>
            <a:r>
              <a:rPr lang="fa-IR" sz="3600" dirty="0" smtClean="0"/>
              <a:t>فلزها نیز در طبیعت به صورت ترکیب های معدنی (نمک ها و ترکیب های یونی) در پوستهٔ زمین (سنگ کره) یافت می شوند. </a:t>
            </a:r>
            <a:endParaRPr lang="fa-IR" sz="3600" b="1" dirty="0">
              <a:solidFill>
                <a:srgbClr val="FF0000"/>
              </a:solidFill>
              <a:latin typeface="IRANSans" panose="02040503050201020203" pitchFamily="18" charset="-78"/>
              <a:cs typeface="B Titr" panose="00000700000000000000" pitchFamily="2" charset="-78"/>
            </a:endParaRPr>
          </a:p>
        </p:txBody>
      </p:sp>
    </p:spTree>
    <p:extLst>
      <p:ext uri="{BB962C8B-B14F-4D97-AF65-F5344CB8AC3E}">
        <p14:creationId xmlns:p14="http://schemas.microsoft.com/office/powerpoint/2010/main" val="160813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7333" y="121307"/>
            <a:ext cx="11142133" cy="1754326"/>
          </a:xfrm>
          <a:prstGeom prst="rect">
            <a:avLst/>
          </a:prstGeom>
        </p:spPr>
        <p:txBody>
          <a:bodyPr wrap="square">
            <a:spAutoFit/>
          </a:bodyPr>
          <a:lstStyle/>
          <a:p>
            <a:pPr algn="r" rtl="1"/>
            <a:r>
              <a:rPr lang="fa-IR" sz="3600" b="1" dirty="0" smtClean="0">
                <a:solidFill>
                  <a:srgbClr val="FF0000"/>
                </a:solidFill>
                <a:latin typeface="IRANSans" panose="02040503050201020203" pitchFamily="18" charset="-78"/>
                <a:cs typeface="B Titr" panose="00000700000000000000" pitchFamily="2" charset="-78"/>
              </a:rPr>
              <a:t>دانستنی های معلم</a:t>
            </a:r>
            <a:r>
              <a:rPr lang="fa-IR" sz="3600" b="1" dirty="0" smtClean="0">
                <a:solidFill>
                  <a:srgbClr val="FF0000"/>
                </a:solidFill>
                <a:latin typeface="IRANSans" panose="02040503050201020203" pitchFamily="18" charset="-78"/>
                <a:cs typeface="B Titr" panose="00000700000000000000" pitchFamily="2" charset="-78"/>
              </a:rPr>
              <a:t>:</a:t>
            </a:r>
          </a:p>
          <a:p>
            <a:pPr algn="r" rtl="1"/>
            <a:r>
              <a:rPr lang="fa-IR" sz="3600" dirty="0"/>
              <a:t>جدول زیر درصد فراوانی عنصرها را در پوستهٔ زمین نشان می دهد.</a:t>
            </a:r>
          </a:p>
          <a:p>
            <a:pPr algn="r" rtl="1"/>
            <a:endParaRPr lang="fa-IR" sz="3600" b="1" dirty="0">
              <a:solidFill>
                <a:srgbClr val="FF0000"/>
              </a:solidFill>
              <a:latin typeface="IRANSans" panose="02040503050201020203" pitchFamily="18" charset="-78"/>
              <a:cs typeface="B Titr" panose="00000700000000000000" pitchFamily="2" charset="-78"/>
            </a:endParaRPr>
          </a:p>
        </p:txBody>
      </p:sp>
      <p:pic>
        <p:nvPicPr>
          <p:cNvPr id="3" name="Picture 2"/>
          <p:cNvPicPr>
            <a:picLocks noChangeAspect="1"/>
          </p:cNvPicPr>
          <p:nvPr/>
        </p:nvPicPr>
        <p:blipFill>
          <a:blip r:embed="rId2"/>
          <a:stretch>
            <a:fillRect/>
          </a:stretch>
        </p:blipFill>
        <p:spPr>
          <a:xfrm>
            <a:off x="2320343" y="2022992"/>
            <a:ext cx="9324304" cy="4982367"/>
          </a:xfrm>
          <a:prstGeom prst="rect">
            <a:avLst/>
          </a:prstGeom>
        </p:spPr>
      </p:pic>
      <p:sp>
        <p:nvSpPr>
          <p:cNvPr id="2" name="Rectangle 1"/>
          <p:cNvSpPr/>
          <p:nvPr/>
        </p:nvSpPr>
        <p:spPr>
          <a:xfrm>
            <a:off x="5808371" y="2983628"/>
            <a:ext cx="880056" cy="646331"/>
          </a:xfrm>
          <a:prstGeom prst="rect">
            <a:avLst/>
          </a:prstGeom>
        </p:spPr>
        <p:txBody>
          <a:bodyPr wrap="square">
            <a:spAutoFit/>
          </a:bodyPr>
          <a:lstStyle/>
          <a:p>
            <a:r>
              <a:rPr lang="fa-IR" b="1" dirty="0">
                <a:latin typeface="Amuzeh-New-Bold"/>
              </a:rPr>
              <a:t>اکسیژن</a:t>
            </a:r>
          </a:p>
          <a:p>
            <a:r>
              <a:rPr lang="en-US" b="1" dirty="0">
                <a:latin typeface="Amuzeh-New-Bold"/>
              </a:rPr>
              <a:t>%45/2</a:t>
            </a:r>
            <a:endParaRPr lang="en-US" dirty="0"/>
          </a:p>
        </p:txBody>
      </p:sp>
      <p:sp>
        <p:nvSpPr>
          <p:cNvPr id="5" name="Rectangle 4"/>
          <p:cNvSpPr/>
          <p:nvPr/>
        </p:nvSpPr>
        <p:spPr>
          <a:xfrm>
            <a:off x="4255123" y="3445293"/>
            <a:ext cx="1643399" cy="369332"/>
          </a:xfrm>
          <a:prstGeom prst="rect">
            <a:avLst/>
          </a:prstGeom>
        </p:spPr>
        <p:txBody>
          <a:bodyPr wrap="none">
            <a:spAutoFit/>
          </a:bodyPr>
          <a:lstStyle/>
          <a:p>
            <a:r>
              <a:rPr lang="fa-IR" b="1" dirty="0">
                <a:latin typeface="Amuzeh-New-Bold"/>
              </a:rPr>
              <a:t>سیلیسیم 2/ 27 %</a:t>
            </a:r>
            <a:endParaRPr lang="en-US" dirty="0"/>
          </a:p>
        </p:txBody>
      </p:sp>
      <p:sp>
        <p:nvSpPr>
          <p:cNvPr id="6" name="Rectangle 5"/>
          <p:cNvSpPr/>
          <p:nvPr/>
        </p:nvSpPr>
        <p:spPr>
          <a:xfrm rot="16200000">
            <a:off x="4494816" y="1053497"/>
            <a:ext cx="1459606" cy="1938992"/>
          </a:xfrm>
          <a:prstGeom prst="rect">
            <a:avLst/>
          </a:prstGeom>
        </p:spPr>
        <p:txBody>
          <a:bodyPr wrap="square">
            <a:spAutoFit/>
          </a:bodyPr>
          <a:lstStyle/>
          <a:p>
            <a:r>
              <a:rPr lang="fa-IR" sz="1000" b="1" dirty="0">
                <a:latin typeface="Amuzeh-New-Bold"/>
              </a:rPr>
              <a:t>آهن ٨/ 5%</a:t>
            </a:r>
          </a:p>
          <a:p>
            <a:r>
              <a:rPr lang="fa-IR" sz="1000" b="1" dirty="0">
                <a:latin typeface="Amuzeh-New-Bold"/>
              </a:rPr>
              <a:t>کلسیم 06 / 5%</a:t>
            </a:r>
          </a:p>
          <a:p>
            <a:r>
              <a:rPr lang="fa-IR" sz="1000" b="1" dirty="0">
                <a:latin typeface="Amuzeh-New-Bold"/>
              </a:rPr>
              <a:t>منیزیم ٧٧/ ٢%</a:t>
            </a:r>
          </a:p>
          <a:p>
            <a:r>
              <a:rPr lang="fa-IR" sz="1000" b="1" dirty="0">
                <a:latin typeface="Amuzeh-New-Bold"/>
              </a:rPr>
              <a:t>سدیم ٣٢/ ٢%</a:t>
            </a:r>
          </a:p>
          <a:p>
            <a:r>
              <a:rPr lang="fa-IR" sz="1000" b="1" dirty="0">
                <a:latin typeface="Amuzeh-New-Bold"/>
              </a:rPr>
              <a:t>پتاسیم</a:t>
            </a:r>
          </a:p>
          <a:p>
            <a:r>
              <a:rPr lang="en-US" sz="1000" b="1" dirty="0">
                <a:latin typeface="Amuzeh-New-Bold"/>
              </a:rPr>
              <a:t>٦٨ / ١%</a:t>
            </a:r>
          </a:p>
          <a:p>
            <a:r>
              <a:rPr lang="fa-IR" sz="1000" b="1" dirty="0">
                <a:latin typeface="Amuzeh-New-Bold"/>
              </a:rPr>
              <a:t>متان</a:t>
            </a:r>
          </a:p>
          <a:p>
            <a:r>
              <a:rPr lang="fa-IR" sz="1000" b="1" dirty="0">
                <a:latin typeface="Amuzeh-New-Bold"/>
              </a:rPr>
              <a:t>هیدروژن 84 / 0% 86 / 0%</a:t>
            </a:r>
          </a:p>
          <a:p>
            <a:r>
              <a:rPr lang="fa-IR" sz="1000" b="1" dirty="0">
                <a:latin typeface="Amuzeh-New-Bold"/>
              </a:rPr>
              <a:t>منگنز 1/ 0%</a:t>
            </a:r>
          </a:p>
          <a:p>
            <a:r>
              <a:rPr lang="fa-IR" sz="1000" b="1" dirty="0">
                <a:latin typeface="Amuzeh-New-Bold"/>
              </a:rPr>
              <a:t>فسفر 1/ 0%</a:t>
            </a:r>
          </a:p>
          <a:p>
            <a:r>
              <a:rPr lang="fa-IR" sz="1000" b="1" dirty="0">
                <a:latin typeface="Amuzeh-New-Bold"/>
              </a:rPr>
              <a:t>عنصرهای دیگر 77 /</a:t>
            </a:r>
            <a:endParaRPr lang="en-US" sz="1000" dirty="0"/>
          </a:p>
        </p:txBody>
      </p:sp>
      <p:sp>
        <p:nvSpPr>
          <p:cNvPr id="8" name="Rectangle 7"/>
          <p:cNvSpPr/>
          <p:nvPr/>
        </p:nvSpPr>
        <p:spPr>
          <a:xfrm>
            <a:off x="3048000" y="3136613"/>
            <a:ext cx="815662" cy="584775"/>
          </a:xfrm>
          <a:prstGeom prst="rect">
            <a:avLst/>
          </a:prstGeom>
        </p:spPr>
        <p:txBody>
          <a:bodyPr wrap="square">
            <a:spAutoFit/>
          </a:bodyPr>
          <a:lstStyle/>
          <a:p>
            <a:r>
              <a:rPr lang="fa-IR" sz="800" b="1" dirty="0">
                <a:latin typeface="Amuzeh-New-Bold"/>
              </a:rPr>
              <a:t>کسیژن 6/ 64 %</a:t>
            </a:r>
          </a:p>
          <a:p>
            <a:r>
              <a:rPr lang="fa-IR" sz="800" b="1" dirty="0">
                <a:latin typeface="Amuzeh-New-Bold"/>
              </a:rPr>
              <a:t>کلسیم 9/ 1</a:t>
            </a:r>
          </a:p>
          <a:p>
            <a:r>
              <a:rPr lang="fa-IR" sz="800" b="1" dirty="0">
                <a:latin typeface="Amuzeh-New-Bold"/>
              </a:rPr>
              <a:t>هیدروژن / 1</a:t>
            </a:r>
          </a:p>
          <a:p>
            <a:r>
              <a:rPr lang="fa-IR" sz="800" b="1" dirty="0">
                <a:latin typeface="Amuzeh-New-Bold"/>
              </a:rPr>
              <a:t>فسفر 1/ 1</a:t>
            </a:r>
            <a:endParaRPr lang="en-US" dirty="0"/>
          </a:p>
        </p:txBody>
      </p:sp>
      <p:sp>
        <p:nvSpPr>
          <p:cNvPr id="10" name="Rectangle 9"/>
          <p:cNvSpPr/>
          <p:nvPr/>
        </p:nvSpPr>
        <p:spPr>
          <a:xfrm>
            <a:off x="5692461" y="4737954"/>
            <a:ext cx="995966" cy="2554545"/>
          </a:xfrm>
          <a:prstGeom prst="rect">
            <a:avLst/>
          </a:prstGeom>
        </p:spPr>
        <p:txBody>
          <a:bodyPr wrap="square">
            <a:spAutoFit/>
          </a:bodyPr>
          <a:lstStyle/>
          <a:p>
            <a:r>
              <a:rPr lang="fa-IR" sz="800" b="1" dirty="0">
                <a:latin typeface="Amuzeh-New-Bold"/>
              </a:rPr>
              <a:t>کلر</a:t>
            </a:r>
          </a:p>
          <a:p>
            <a:r>
              <a:rPr lang="fa-IR" sz="800" b="1" dirty="0">
                <a:latin typeface="Amuzeh-New-Bold"/>
              </a:rPr>
              <a:t>پتاسیم</a:t>
            </a:r>
          </a:p>
          <a:p>
            <a:r>
              <a:rPr lang="fa-IR" sz="800" b="1" dirty="0">
                <a:latin typeface="Amuzeh-New-Bold"/>
              </a:rPr>
              <a:t>گوگرد</a:t>
            </a:r>
          </a:p>
          <a:p>
            <a:r>
              <a:rPr lang="fa-IR" sz="800" b="1" dirty="0">
                <a:latin typeface="Amuzeh-New-Bold"/>
              </a:rPr>
              <a:t>سدیم</a:t>
            </a:r>
          </a:p>
          <a:p>
            <a:r>
              <a:rPr lang="fa-IR" sz="800" b="1" dirty="0">
                <a:latin typeface="Amuzeh-New-Bold"/>
              </a:rPr>
              <a:t>منیزیم</a:t>
            </a:r>
          </a:p>
          <a:p>
            <a:r>
              <a:rPr lang="fa-IR" sz="800" b="1" dirty="0">
                <a:latin typeface="Amuzeh-New-Bold"/>
              </a:rPr>
              <a:t>ید</a:t>
            </a:r>
          </a:p>
          <a:p>
            <a:r>
              <a:rPr lang="fa-IR" sz="800" b="1" dirty="0">
                <a:latin typeface="Amuzeh-New-Bold"/>
              </a:rPr>
              <a:t>هن</a:t>
            </a:r>
          </a:p>
          <a:p>
            <a:r>
              <a:rPr lang="fa-IR" sz="800" b="1" dirty="0">
                <a:latin typeface="Amuzeh-New-Bold"/>
              </a:rPr>
              <a:t>مروسی</a:t>
            </a:r>
          </a:p>
          <a:p>
            <a:r>
              <a:rPr lang="fa-IR" sz="800" b="1" dirty="0">
                <a:latin typeface="Amuzeh-New-Bold"/>
              </a:rPr>
              <a:t>منگنز</a:t>
            </a:r>
          </a:p>
          <a:p>
            <a:r>
              <a:rPr lang="fa-IR" sz="800" b="1" dirty="0">
                <a:latin typeface="Amuzeh-New-Bold"/>
              </a:rPr>
              <a:t>نیکل</a:t>
            </a:r>
          </a:p>
          <a:p>
            <a:r>
              <a:rPr lang="fa-IR" sz="800" b="1" dirty="0">
                <a:latin typeface="Amuzeh-New-Bold"/>
              </a:rPr>
              <a:t>کبالت</a:t>
            </a:r>
          </a:p>
          <a:p>
            <a:r>
              <a:rPr lang="fa-IR" sz="800" b="1" dirty="0">
                <a:latin typeface="Amuzeh-New-Bold"/>
              </a:rPr>
              <a:t>سیلیسیم</a:t>
            </a:r>
          </a:p>
          <a:p>
            <a:r>
              <a:rPr lang="fa-IR" sz="800" b="1" dirty="0">
                <a:latin typeface="Amuzeh-New-Bold"/>
              </a:rPr>
              <a:t>عنصرهای دیگر</a:t>
            </a:r>
          </a:p>
          <a:p>
            <a:r>
              <a:rPr lang="fa-IR" sz="800" b="1" dirty="0">
                <a:latin typeface="Amuzeh-New-Bold"/>
              </a:rPr>
              <a:t>کسیژن 6/ 64 %</a:t>
            </a:r>
          </a:p>
          <a:p>
            <a:r>
              <a:rPr lang="fa-IR" sz="800" b="1" dirty="0">
                <a:latin typeface="Amuzeh-New-Bold"/>
              </a:rPr>
              <a:t>کلسیم 9/ 1</a:t>
            </a:r>
          </a:p>
          <a:p>
            <a:r>
              <a:rPr lang="fa-IR" sz="800" b="1" dirty="0">
                <a:latin typeface="Amuzeh-New-Bold"/>
              </a:rPr>
              <a:t>هیدروژن / 1</a:t>
            </a:r>
          </a:p>
          <a:p>
            <a:r>
              <a:rPr lang="fa-IR" sz="800" b="1" dirty="0">
                <a:latin typeface="Amuzeh-New-Bold"/>
              </a:rPr>
              <a:t>فسفر 1/ 1</a:t>
            </a:r>
          </a:p>
          <a:p>
            <a:r>
              <a:rPr lang="fa-IR" sz="800" b="1" dirty="0">
                <a:latin typeface="Amuzeh-New-Bold"/>
              </a:rPr>
              <a:t>نیتروژن 1/ 3</a:t>
            </a:r>
          </a:p>
          <a:p>
            <a:r>
              <a:rPr lang="fa-IR" sz="800" b="1" dirty="0">
                <a:latin typeface="Amuzeh-New-Bold"/>
              </a:rPr>
              <a:t>کربن / 18</a:t>
            </a:r>
          </a:p>
          <a:p>
            <a:r>
              <a:rPr lang="en-US" sz="800" b="1" dirty="0">
                <a:latin typeface="Amuzeh-New-Bold"/>
              </a:rPr>
              <a:t>%1/2</a:t>
            </a:r>
            <a:endParaRPr lang="en-US" dirty="0"/>
          </a:p>
        </p:txBody>
      </p:sp>
    </p:spTree>
    <p:extLst>
      <p:ext uri="{BB962C8B-B14F-4D97-AF65-F5344CB8AC3E}">
        <p14:creationId xmlns:p14="http://schemas.microsoft.com/office/powerpoint/2010/main" val="230057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7333" y="121307"/>
            <a:ext cx="11142133" cy="6186309"/>
          </a:xfrm>
          <a:prstGeom prst="rect">
            <a:avLst/>
          </a:prstGeom>
        </p:spPr>
        <p:txBody>
          <a:bodyPr wrap="square">
            <a:spAutoFit/>
          </a:bodyPr>
          <a:lstStyle/>
          <a:p>
            <a:pPr algn="r" rtl="1"/>
            <a:r>
              <a:rPr lang="fa-IR" sz="3600" b="1" dirty="0" smtClean="0">
                <a:solidFill>
                  <a:srgbClr val="FF0000"/>
                </a:solidFill>
                <a:latin typeface="IRANSans" panose="02040503050201020203" pitchFamily="18" charset="-78"/>
                <a:cs typeface="B Titr" panose="00000700000000000000" pitchFamily="2" charset="-78"/>
              </a:rPr>
              <a:t>دانستنی های معلم</a:t>
            </a:r>
            <a:r>
              <a:rPr lang="fa-IR" sz="3600" b="1" dirty="0" smtClean="0">
                <a:solidFill>
                  <a:srgbClr val="FF0000"/>
                </a:solidFill>
                <a:latin typeface="IRANSans" panose="02040503050201020203" pitchFamily="18" charset="-78"/>
                <a:cs typeface="B Titr" panose="00000700000000000000" pitchFamily="2" charset="-78"/>
              </a:rPr>
              <a:t>:</a:t>
            </a:r>
          </a:p>
          <a:p>
            <a:pPr algn="r" rtl="1"/>
            <a:r>
              <a:rPr lang="fa-IR" sz="3600" dirty="0"/>
              <a:t>البته فلزها در آب کره </a:t>
            </a:r>
            <a:r>
              <a:rPr lang="fa-IR" sz="3600" dirty="0" smtClean="0"/>
              <a:t>(دریاها</a:t>
            </a:r>
            <a:r>
              <a:rPr lang="fa-IR" sz="3600" dirty="0"/>
              <a:t>، اقیانو سها و</a:t>
            </a:r>
            <a:r>
              <a:rPr lang="fa-IR" sz="3600" dirty="0" smtClean="0"/>
              <a:t>...) </a:t>
            </a:r>
            <a:r>
              <a:rPr lang="fa-IR" sz="3600" dirty="0"/>
              <a:t>نیز یافت می شوند. اما، دراین </a:t>
            </a:r>
            <a:r>
              <a:rPr lang="fa-IR" sz="3600" dirty="0" smtClean="0"/>
              <a:t>منابع به </a:t>
            </a:r>
            <a:r>
              <a:rPr lang="fa-IR" sz="3600" dirty="0"/>
              <a:t>صورت یون های فلزی محلول در آب هستند. مثلاً یون های ،</a:t>
            </a:r>
            <a:r>
              <a:rPr lang="en-US" sz="3600" dirty="0"/>
              <a:t>Fe3 ،Ca2 ،Mg2 ،</a:t>
            </a:r>
            <a:r>
              <a:rPr lang="en-US" sz="3600" dirty="0" smtClean="0"/>
              <a:t>Na </a:t>
            </a:r>
            <a:r>
              <a:rPr lang="fa-IR" sz="3600" dirty="0"/>
              <a:t>و... در آب اقیانو سها، دریاها و... باعث </a:t>
            </a:r>
            <a:r>
              <a:rPr lang="fa-IR" sz="3600" dirty="0" smtClean="0"/>
              <a:t>سنگین شدن </a:t>
            </a:r>
            <a:r>
              <a:rPr lang="fa-IR" sz="3600" dirty="0"/>
              <a:t>آنها می شوند. از </a:t>
            </a:r>
            <a:r>
              <a:rPr lang="fa-IR" sz="3600" dirty="0" smtClean="0"/>
              <a:t>میان فلزها</a:t>
            </a:r>
            <a:r>
              <a:rPr lang="fa-IR" sz="3600" dirty="0"/>
              <a:t>، فلز طلا در طبیعت به صورت عنصری و طلای خالص یافت </a:t>
            </a:r>
            <a:r>
              <a:rPr lang="fa-IR" sz="3600" dirty="0" smtClean="0"/>
              <a:t>می شود</a:t>
            </a:r>
            <a:r>
              <a:rPr lang="fa-IR" sz="3600" dirty="0"/>
              <a:t>. البته مس </a:t>
            </a:r>
            <a:r>
              <a:rPr lang="fa-IR" sz="3600" dirty="0" smtClean="0"/>
              <a:t>وجیوه </a:t>
            </a:r>
            <a:r>
              <a:rPr lang="fa-IR" sz="3600" dirty="0"/>
              <a:t>نیز به صورت عنصری گزارش شده اند.</a:t>
            </a:r>
          </a:p>
          <a:p>
            <a:pPr algn="r" rtl="1"/>
            <a:r>
              <a:rPr lang="fa-IR" sz="3600" dirty="0"/>
              <a:t>توجه کنید گازهای </a:t>
            </a:r>
            <a:r>
              <a:rPr lang="en-US" sz="3600" dirty="0" err="1"/>
              <a:t>Ar</a:t>
            </a:r>
            <a:r>
              <a:rPr lang="en-US" sz="3600" dirty="0"/>
              <a:t> ،N2 ،O2 </a:t>
            </a:r>
            <a:r>
              <a:rPr lang="fa-IR" sz="3600" dirty="0"/>
              <a:t>و سایر گازهای نجیب عنصرهایی هستند </a:t>
            </a:r>
            <a:r>
              <a:rPr lang="fa-IR" sz="3600" dirty="0" smtClean="0"/>
              <a:t>که گازهای </a:t>
            </a:r>
            <a:r>
              <a:rPr lang="fa-IR" sz="3600" dirty="0"/>
              <a:t>هوا کره را تشکیل می دهند و به حالت عنصری وجود دارند. کربن نیز یکی </a:t>
            </a:r>
            <a:r>
              <a:rPr lang="fa-IR" sz="3600" dirty="0" smtClean="0"/>
              <a:t>دیگر</a:t>
            </a:r>
            <a:r>
              <a:rPr lang="fa-IR" sz="3600" dirty="0"/>
              <a:t>از عنصرهاست که به حالت عنصری و به شکل الماس یا گرافیت یافت می شود.</a:t>
            </a:r>
            <a:endParaRPr lang="fa-IR" sz="3600" b="1" dirty="0" smtClean="0">
              <a:solidFill>
                <a:srgbClr val="FF0000"/>
              </a:solidFill>
              <a:latin typeface="IRANSans" panose="02040503050201020203" pitchFamily="18" charset="-78"/>
              <a:cs typeface="B Titr" panose="00000700000000000000" pitchFamily="2" charset="-78"/>
            </a:endParaRPr>
          </a:p>
        </p:txBody>
      </p:sp>
    </p:spTree>
    <p:extLst>
      <p:ext uri="{BB962C8B-B14F-4D97-AF65-F5344CB8AC3E}">
        <p14:creationId xmlns:p14="http://schemas.microsoft.com/office/powerpoint/2010/main" val="332518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7333" y="121307"/>
            <a:ext cx="11142133" cy="3416320"/>
          </a:xfrm>
          <a:prstGeom prst="rect">
            <a:avLst/>
          </a:prstGeom>
        </p:spPr>
        <p:txBody>
          <a:bodyPr wrap="square">
            <a:spAutoFit/>
          </a:bodyPr>
          <a:lstStyle/>
          <a:p>
            <a:pPr algn="r" rtl="1"/>
            <a:r>
              <a:rPr lang="fa-IR" sz="3600" b="1" dirty="0" smtClean="0">
                <a:solidFill>
                  <a:srgbClr val="FF0000"/>
                </a:solidFill>
                <a:latin typeface="IRANSans" panose="02040503050201020203" pitchFamily="18" charset="-78"/>
                <a:cs typeface="B Titr" panose="00000700000000000000" pitchFamily="2" charset="-78"/>
              </a:rPr>
              <a:t>دانستنی های معلم:</a:t>
            </a:r>
            <a:endParaRPr lang="fa-IR" sz="3600" b="1" dirty="0">
              <a:solidFill>
                <a:srgbClr val="FF0000"/>
              </a:solidFill>
              <a:latin typeface="IRANSans" panose="02040503050201020203" pitchFamily="18" charset="-78"/>
              <a:cs typeface="B Titr" panose="00000700000000000000" pitchFamily="2" charset="-78"/>
            </a:endParaRPr>
          </a:p>
          <a:p>
            <a:pPr algn="r" rtl="1"/>
            <a:r>
              <a:rPr lang="fa-IR" sz="3600" b="1" dirty="0" smtClean="0">
                <a:solidFill>
                  <a:srgbClr val="FFC000"/>
                </a:solidFill>
              </a:rPr>
              <a:t>چگالی:</a:t>
            </a:r>
            <a:endParaRPr lang="fa-IR" sz="3600" b="1" dirty="0">
              <a:solidFill>
                <a:srgbClr val="FFC000"/>
              </a:solidFill>
            </a:endParaRPr>
          </a:p>
          <a:p>
            <a:pPr algn="r" rtl="1"/>
            <a:r>
              <a:rPr lang="fa-IR" sz="2400" dirty="0"/>
              <a:t>اگر چند ماده با حجم یکسان داشته باشیم، آن ماده ای که سنگین تر است چگالی بیشتری دارد. </a:t>
            </a:r>
            <a:r>
              <a:rPr lang="fa-IR" sz="2400" dirty="0" smtClean="0"/>
              <a:t>نسبت جرم به حجم چگالی جسم است.واحد </a:t>
            </a:r>
            <a:r>
              <a:rPr lang="fa-IR" sz="2400" dirty="0"/>
              <a:t>چگالی گرم بر سانتی متر مکعب </a:t>
            </a:r>
            <a:r>
              <a:rPr lang="fa-IR" sz="2400" dirty="0" smtClean="0"/>
              <a:t>( </a:t>
            </a:r>
            <a:r>
              <a:rPr lang="fa-IR" sz="2400" dirty="0"/>
              <a:t>گرم بر میلی لیتر </a:t>
            </a:r>
            <a:r>
              <a:rPr lang="fa-IR" sz="2400" dirty="0" smtClean="0"/>
              <a:t>) </a:t>
            </a:r>
            <a:r>
              <a:rPr lang="fa-IR" sz="2400" dirty="0"/>
              <a:t>است</a:t>
            </a:r>
            <a:r>
              <a:rPr lang="fa-IR" sz="2400" dirty="0" smtClean="0"/>
              <a:t>.</a:t>
            </a:r>
          </a:p>
          <a:p>
            <a:pPr algn="r" rtl="1"/>
            <a:endParaRPr lang="fa-IR" sz="2400" dirty="0"/>
          </a:p>
          <a:p>
            <a:pPr algn="r" rtl="1"/>
            <a:r>
              <a:rPr lang="fa-IR" sz="2400" dirty="0"/>
              <a:t>جدول زیر چگالی چند ماده را نشان می دهد.</a:t>
            </a:r>
            <a:endParaRPr lang="fa-IR" sz="2400" dirty="0" smtClean="0"/>
          </a:p>
          <a:p>
            <a:pPr algn="r" rtl="1"/>
            <a:r>
              <a:rPr lang="fa-IR" sz="2400" dirty="0" smtClean="0"/>
              <a:t/>
            </a:r>
            <a:br>
              <a:rPr lang="fa-IR" sz="2400" dirty="0" smtClean="0"/>
            </a:br>
            <a:endParaRPr lang="fa-IR" sz="2400" dirty="0"/>
          </a:p>
        </p:txBody>
      </p:sp>
      <p:graphicFrame>
        <p:nvGraphicFramePr>
          <p:cNvPr id="2" name="Table 1"/>
          <p:cNvGraphicFramePr>
            <a:graphicFrameLocks noGrp="1"/>
          </p:cNvGraphicFramePr>
          <p:nvPr>
            <p:extLst>
              <p:ext uri="{D42A27DB-BD31-4B8C-83A1-F6EECF244321}">
                <p14:modId xmlns:p14="http://schemas.microsoft.com/office/powerpoint/2010/main" val="1247476921"/>
              </p:ext>
            </p:extLst>
          </p:nvPr>
        </p:nvGraphicFramePr>
        <p:xfrm>
          <a:off x="888639" y="3063621"/>
          <a:ext cx="9826583" cy="1010920"/>
        </p:xfrm>
        <a:graphic>
          <a:graphicData uri="http://schemas.openxmlformats.org/drawingml/2006/table">
            <a:tbl>
              <a:tblPr firstRow="1" bandRow="1">
                <a:tableStyleId>{5C22544A-7EE6-4342-B048-85BDC9FD1C3A}</a:tableStyleId>
              </a:tblPr>
              <a:tblGrid>
                <a:gridCol w="1228323"/>
                <a:gridCol w="1228323"/>
                <a:gridCol w="1228323"/>
                <a:gridCol w="1228323"/>
                <a:gridCol w="1228323"/>
                <a:gridCol w="851616"/>
                <a:gridCol w="614885"/>
                <a:gridCol w="2218467"/>
              </a:tblGrid>
              <a:tr h="370840">
                <a:tc>
                  <a:txBody>
                    <a:bodyPr/>
                    <a:lstStyle/>
                    <a:p>
                      <a:r>
                        <a:rPr lang="fa-IR" dirty="0" smtClean="0"/>
                        <a:t>آلومینیم</a:t>
                      </a:r>
                      <a:endParaRPr lang="en-US" dirty="0"/>
                    </a:p>
                  </a:txBody>
                  <a:tcPr/>
                </a:tc>
                <a:tc>
                  <a:txBody>
                    <a:bodyPr/>
                    <a:lstStyle/>
                    <a:p>
                      <a:r>
                        <a:rPr lang="fa-IR" dirty="0" smtClean="0"/>
                        <a:t>چوب پنبه</a:t>
                      </a:r>
                      <a:endParaRPr lang="en-US" dirty="0"/>
                    </a:p>
                  </a:txBody>
                  <a:tcPr/>
                </a:tc>
                <a:tc>
                  <a:txBody>
                    <a:bodyPr/>
                    <a:lstStyle/>
                    <a:p>
                      <a:r>
                        <a:rPr lang="fa-IR" dirty="0" smtClean="0"/>
                        <a:t>بنزین</a:t>
                      </a:r>
                      <a:endParaRPr lang="en-US" dirty="0"/>
                    </a:p>
                  </a:txBody>
                  <a:tcPr/>
                </a:tc>
                <a:tc>
                  <a:txBody>
                    <a:bodyPr/>
                    <a:lstStyle/>
                    <a:p>
                      <a:r>
                        <a:rPr lang="fa-IR" dirty="0" smtClean="0"/>
                        <a:t>سرب</a:t>
                      </a:r>
                      <a:endParaRPr lang="en-US" dirty="0"/>
                    </a:p>
                  </a:txBody>
                  <a:tcPr/>
                </a:tc>
                <a:tc>
                  <a:txBody>
                    <a:bodyPr/>
                    <a:lstStyle/>
                    <a:p>
                      <a:r>
                        <a:rPr lang="fa-IR" dirty="0" smtClean="0"/>
                        <a:t>جیوه</a:t>
                      </a:r>
                      <a:endParaRPr lang="en-US" dirty="0"/>
                    </a:p>
                  </a:txBody>
                  <a:tcPr/>
                </a:tc>
                <a:tc>
                  <a:txBody>
                    <a:bodyPr/>
                    <a:lstStyle/>
                    <a:p>
                      <a:r>
                        <a:rPr lang="fa-IR" dirty="0" smtClean="0"/>
                        <a:t>طلا</a:t>
                      </a:r>
                      <a:endParaRPr lang="en-US" dirty="0"/>
                    </a:p>
                  </a:txBody>
                  <a:tcPr/>
                </a:tc>
                <a:tc>
                  <a:txBody>
                    <a:bodyPr/>
                    <a:lstStyle/>
                    <a:p>
                      <a:r>
                        <a:rPr lang="fa-IR" dirty="0" smtClean="0"/>
                        <a:t>آهن</a:t>
                      </a:r>
                      <a:endParaRPr lang="en-US" dirty="0"/>
                    </a:p>
                  </a:txBody>
                  <a:tcPr/>
                </a:tc>
                <a:tc>
                  <a:txBody>
                    <a:bodyPr/>
                    <a:lstStyle/>
                    <a:p>
                      <a:r>
                        <a:rPr lang="fa-IR" dirty="0" smtClean="0"/>
                        <a:t>ماده</a:t>
                      </a:r>
                      <a:endParaRPr lang="en-US" dirty="0"/>
                    </a:p>
                  </a:txBody>
                  <a:tcPr/>
                </a:tc>
              </a:tr>
              <a:tr h="370840">
                <a:tc>
                  <a:txBody>
                    <a:bodyPr/>
                    <a:lstStyle/>
                    <a:p>
                      <a:r>
                        <a:rPr lang="fa-IR" dirty="0" smtClean="0"/>
                        <a:t>2/7</a:t>
                      </a:r>
                      <a:endParaRPr lang="en-US" dirty="0"/>
                    </a:p>
                  </a:txBody>
                  <a:tcPr/>
                </a:tc>
                <a:tc>
                  <a:txBody>
                    <a:bodyPr/>
                    <a:lstStyle/>
                    <a:p>
                      <a:r>
                        <a:rPr lang="fa-IR" dirty="0" smtClean="0"/>
                        <a:t>0/13</a:t>
                      </a:r>
                      <a:endParaRPr lang="en-US" dirty="0"/>
                    </a:p>
                  </a:txBody>
                  <a:tcPr/>
                </a:tc>
                <a:tc>
                  <a:txBody>
                    <a:bodyPr/>
                    <a:lstStyle/>
                    <a:p>
                      <a:r>
                        <a:rPr lang="fa-IR" dirty="0" smtClean="0"/>
                        <a:t>0/68</a:t>
                      </a:r>
                      <a:endParaRPr lang="en-US" dirty="0"/>
                    </a:p>
                  </a:txBody>
                  <a:tcPr/>
                </a:tc>
                <a:tc>
                  <a:txBody>
                    <a:bodyPr/>
                    <a:lstStyle/>
                    <a:p>
                      <a:r>
                        <a:rPr lang="fa-IR" dirty="0" smtClean="0"/>
                        <a:t>11/34</a:t>
                      </a:r>
                      <a:endParaRPr lang="en-US" dirty="0"/>
                    </a:p>
                  </a:txBody>
                  <a:tcPr/>
                </a:tc>
                <a:tc>
                  <a:txBody>
                    <a:bodyPr/>
                    <a:lstStyle/>
                    <a:p>
                      <a:r>
                        <a:rPr lang="fa-IR" dirty="0" smtClean="0"/>
                        <a:t>13/5</a:t>
                      </a:r>
                      <a:endParaRPr lang="en-US" dirty="0"/>
                    </a:p>
                  </a:txBody>
                  <a:tcPr/>
                </a:tc>
                <a:tc>
                  <a:txBody>
                    <a:bodyPr/>
                    <a:lstStyle/>
                    <a:p>
                      <a:r>
                        <a:rPr lang="fa-IR" dirty="0" smtClean="0"/>
                        <a:t>19/3</a:t>
                      </a:r>
                      <a:endParaRPr lang="en-US" dirty="0"/>
                    </a:p>
                  </a:txBody>
                  <a:tcPr/>
                </a:tc>
                <a:tc>
                  <a:txBody>
                    <a:bodyPr/>
                    <a:lstStyle/>
                    <a:p>
                      <a:r>
                        <a:rPr lang="fa-IR" dirty="0" smtClean="0"/>
                        <a:t>7/87</a:t>
                      </a:r>
                      <a:endParaRPr lang="en-US" dirty="0"/>
                    </a:p>
                  </a:txBody>
                  <a:tcPr/>
                </a:tc>
                <a:tc>
                  <a:txBody>
                    <a:bodyPr/>
                    <a:lstStyle/>
                    <a:p>
                      <a:r>
                        <a:rPr lang="fa-IR" dirty="0" smtClean="0"/>
                        <a:t>چگالی(گرم برسانتیمتر مکعب)</a:t>
                      </a:r>
                      <a:endParaRPr lang="en-US" dirty="0"/>
                    </a:p>
                  </a:txBody>
                  <a:tcPr/>
                </a:tc>
              </a:tr>
            </a:tbl>
          </a:graphicData>
        </a:graphic>
      </p:graphicFrame>
      <p:sp>
        <p:nvSpPr>
          <p:cNvPr id="3" name="Rectangle 2"/>
          <p:cNvSpPr/>
          <p:nvPr/>
        </p:nvSpPr>
        <p:spPr>
          <a:xfrm>
            <a:off x="677333" y="4416106"/>
            <a:ext cx="11142133" cy="1754326"/>
          </a:xfrm>
          <a:prstGeom prst="rect">
            <a:avLst/>
          </a:prstGeom>
        </p:spPr>
        <p:txBody>
          <a:bodyPr wrap="square">
            <a:spAutoFit/>
          </a:bodyPr>
          <a:lstStyle/>
          <a:p>
            <a:pPr algn="r" rtl="1"/>
            <a:r>
              <a:rPr lang="fa-IR" sz="3600" b="1" dirty="0" smtClean="0">
                <a:solidFill>
                  <a:srgbClr val="FFC000"/>
                </a:solidFill>
              </a:rPr>
              <a:t>اسیدها:</a:t>
            </a:r>
            <a:endParaRPr lang="fa-IR" sz="3600" b="1" dirty="0">
              <a:solidFill>
                <a:srgbClr val="FFC000"/>
              </a:solidFill>
            </a:endParaRPr>
          </a:p>
          <a:p>
            <a:pPr algn="r" rtl="1"/>
            <a:r>
              <a:rPr lang="fa-IR" sz="2400" dirty="0"/>
              <a:t>اسیدها ترکیب هایی هستند که در اثر </a:t>
            </a:r>
            <a:r>
              <a:rPr lang="fa-IR" sz="2400" dirty="0"/>
              <a:t>حل </a:t>
            </a:r>
            <a:r>
              <a:rPr lang="fa-IR" sz="2400" dirty="0"/>
              <a:t>شدن در آب، میزان یون </a:t>
            </a:r>
            <a:r>
              <a:rPr lang="en-US" sz="2400" dirty="0"/>
              <a:t>H</a:t>
            </a:r>
            <a:r>
              <a:rPr lang="en-US" sz="2400" baseline="40000" dirty="0"/>
              <a:t>+</a:t>
            </a:r>
            <a:r>
              <a:rPr lang="en-US" sz="2400" dirty="0"/>
              <a:t> </a:t>
            </a:r>
            <a:r>
              <a:rPr lang="fa-IR" sz="2400" dirty="0"/>
              <a:t>را افزایش </a:t>
            </a:r>
            <a:r>
              <a:rPr lang="fa-IR" sz="2400" dirty="0"/>
              <a:t>می دهند</a:t>
            </a:r>
            <a:r>
              <a:rPr lang="fa-IR" sz="2400" dirty="0"/>
              <a:t>. از این رو </a:t>
            </a:r>
            <a:r>
              <a:rPr lang="fa-IR" sz="2400" dirty="0"/>
              <a:t> </a:t>
            </a:r>
            <a:r>
              <a:rPr lang="en-US" sz="2400" dirty="0"/>
              <a:t>pH </a:t>
            </a:r>
            <a:r>
              <a:rPr lang="fa-IR" sz="2400" dirty="0"/>
              <a:t> (پی اچ) </a:t>
            </a:r>
            <a:r>
              <a:rPr lang="fa-IR" sz="2400" dirty="0"/>
              <a:t>معیاری برای</a:t>
            </a:r>
          </a:p>
          <a:p>
            <a:pPr algn="r" rtl="1"/>
            <a:r>
              <a:rPr lang="fa-IR" sz="2400" dirty="0"/>
              <a:t>تعیین میزان اسیدی بودن محیط است. هرچه </a:t>
            </a:r>
            <a:r>
              <a:rPr lang="en-US" sz="2400" dirty="0"/>
              <a:t>pH </a:t>
            </a:r>
            <a:r>
              <a:rPr lang="fa-IR" sz="2400" dirty="0"/>
              <a:t>کمتر باشد، محیط اسید </a:t>
            </a:r>
            <a:r>
              <a:rPr lang="fa-IR" sz="2400" dirty="0"/>
              <a:t>ی تر </a:t>
            </a:r>
            <a:r>
              <a:rPr lang="fa-IR" sz="2400" dirty="0"/>
              <a:t>است یعنی یون </a:t>
            </a:r>
            <a:r>
              <a:rPr lang="en-US" sz="2400" dirty="0"/>
              <a:t>H</a:t>
            </a:r>
            <a:r>
              <a:rPr lang="en-US" sz="2400" dirty="0"/>
              <a:t> </a:t>
            </a:r>
            <a:r>
              <a:rPr lang="en-US" sz="2400" baseline="40000" dirty="0"/>
              <a:t>+</a:t>
            </a:r>
            <a:r>
              <a:rPr lang="en-US" sz="2400" dirty="0"/>
              <a:t> </a:t>
            </a:r>
            <a:r>
              <a:rPr lang="fa-IR" sz="2400" dirty="0"/>
              <a:t>بیشتری دارد.</a:t>
            </a:r>
            <a:endParaRPr lang="en-US" sz="2400" dirty="0"/>
          </a:p>
        </p:txBody>
      </p:sp>
    </p:spTree>
    <p:extLst>
      <p:ext uri="{BB962C8B-B14F-4D97-AF65-F5344CB8AC3E}">
        <p14:creationId xmlns:p14="http://schemas.microsoft.com/office/powerpoint/2010/main" val="365116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693"/>
            <a:ext cx="11988799" cy="5262979"/>
          </a:xfrm>
          <a:prstGeom prst="rect">
            <a:avLst/>
          </a:prstGeom>
        </p:spPr>
        <p:txBody>
          <a:bodyPr wrap="square">
            <a:spAutoFit/>
          </a:bodyPr>
          <a:lstStyle/>
          <a:p>
            <a:pPr algn="r" rtl="1">
              <a:lnSpc>
                <a:spcPct val="200000"/>
              </a:lnSpc>
            </a:pPr>
            <a:r>
              <a:rPr lang="fa-IR" sz="2400" dirty="0">
                <a:latin typeface="IRANSans" panose="02040503050201020203" pitchFamily="18" charset="-78"/>
                <a:cs typeface="IRANSans" panose="02040503050201020203" pitchFamily="18" charset="-78"/>
              </a:rPr>
              <a:t>در درس قبل آموختید که با افزایش جمعیت، مصرف سالانه‌ٔ کاغذ در سراسر دنیا به شدت افزایش یافته است؛ به طوری که سالانه باید میلیون‌ها تُن کاغذ تولید شود. به نظر شما تولید این مقدار کاغذ به روش‌های سنتی و دستی امکان‌ پذیر است؟ </a:t>
            </a:r>
            <a:r>
              <a:rPr lang="fa-IR" sz="2400" dirty="0">
                <a:solidFill>
                  <a:srgbClr val="FF0000"/>
                </a:solidFill>
                <a:latin typeface="IRANSans" panose="02040503050201020203" pitchFamily="18" charset="-78"/>
                <a:cs typeface="IRANSans" panose="02040503050201020203" pitchFamily="18" charset="-78"/>
              </a:rPr>
              <a:t>خیر، با توجه به افزایش جمعیت مصرف سالانه کاغذ در سراسر جهان افزایش یافته و همچنین روش سنتی به نیروی انسانی و وقت زیادی نیاز دارد، بنابراین کاغذ را جز به روش‌های صنعتی نمی‌توان تهیه کرد.</a:t>
            </a:r>
          </a:p>
          <a:p>
            <a:pPr algn="r" rtl="1">
              <a:lnSpc>
                <a:spcPct val="200000"/>
              </a:lnSpc>
            </a:pPr>
            <a:r>
              <a:rPr lang="fa-IR" sz="2400" dirty="0">
                <a:latin typeface="IRANSans" panose="02040503050201020203" pitchFamily="18" charset="-78"/>
                <a:cs typeface="IRANSans" panose="02040503050201020203" pitchFamily="18" charset="-78"/>
              </a:rPr>
              <a:t>شکل‌های </a:t>
            </a:r>
            <a:r>
              <a:rPr lang="fa-IR" sz="2400" dirty="0" smtClean="0">
                <a:latin typeface="IRANSans" panose="02040503050201020203" pitchFamily="18" charset="-78"/>
                <a:cs typeface="IRANSans" panose="02040503050201020203" pitchFamily="18" charset="-78"/>
              </a:rPr>
              <a:t>کتاب درسی، </a:t>
            </a:r>
            <a:r>
              <a:rPr lang="fa-IR" sz="2400" dirty="0">
                <a:latin typeface="IRANSans" panose="02040503050201020203" pitchFamily="18" charset="-78"/>
                <a:cs typeface="IRANSans" panose="02040503050201020203" pitchFamily="18" charset="-78"/>
              </a:rPr>
              <a:t>بخش‌هایی از یک کارخانه‌ٔ کاغذسازی را نشان می‌دهد.</a:t>
            </a:r>
            <a:br>
              <a:rPr lang="fa-IR" sz="2400" dirty="0">
                <a:latin typeface="IRANSans" panose="02040503050201020203" pitchFamily="18" charset="-78"/>
                <a:cs typeface="IRANSans" panose="02040503050201020203" pitchFamily="18" charset="-78"/>
              </a:rPr>
            </a:br>
            <a:r>
              <a:rPr lang="fa-IR" sz="2400" dirty="0">
                <a:latin typeface="IRANSans" panose="02040503050201020203" pitchFamily="18" charset="-78"/>
                <a:cs typeface="IRANSans" panose="02040503050201020203" pitchFamily="18" charset="-78"/>
              </a:rPr>
              <a:t>چه نوع مواد و وسایلی در این کارخانه به کار رفته است؟ جنس وسایل به کار رفته چیست؟ </a:t>
            </a:r>
            <a:r>
              <a:rPr lang="fa-IR" sz="2400" dirty="0">
                <a:solidFill>
                  <a:srgbClr val="FF0000"/>
                </a:solidFill>
                <a:latin typeface="IRANSans" panose="02040503050201020203" pitchFamily="18" charset="-78"/>
                <a:cs typeface="IRANSans" panose="02040503050201020203" pitchFamily="18" charset="-78"/>
              </a:rPr>
              <a:t>مخزن آهنی برای تولید خمیر کاغذ، غلتک آهنی برای صاف کردن خمیر کاغذ، منبع سوخت - ‏‏‏ آهن جنس اصلی بیشتر قطعات است.</a:t>
            </a:r>
            <a:endParaRPr lang="fa-IR" sz="2400" b="0" i="0" dirty="0">
              <a:solidFill>
                <a:srgbClr val="FF0000"/>
              </a:solidFill>
              <a:effectLst/>
              <a:latin typeface="IRANSans" panose="02040503050201020203" pitchFamily="18" charset="-78"/>
              <a:cs typeface="IRANSans" panose="02040503050201020203" pitchFamily="18" charset="-78"/>
            </a:endParaRPr>
          </a:p>
        </p:txBody>
      </p:sp>
    </p:spTree>
    <p:extLst>
      <p:ext uri="{BB962C8B-B14F-4D97-AF65-F5344CB8AC3E}">
        <p14:creationId xmlns:p14="http://schemas.microsoft.com/office/powerpoint/2010/main" val="31735397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Feathered</Template>
  <TotalTime>499</TotalTime>
  <Words>1480</Words>
  <Application>Microsoft Office PowerPoint</Application>
  <PresentationFormat>Widescreen</PresentationFormat>
  <Paragraphs>144</Paragraphs>
  <Slides>21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Amuzeh-New-Bold</vt:lpstr>
      <vt:lpstr>AmuzehNewNormalPS</vt:lpstr>
      <vt:lpstr>Arial</vt:lpstr>
      <vt:lpstr>B Morvarid</vt:lpstr>
      <vt:lpstr>B Nazanin</vt:lpstr>
      <vt:lpstr>B Titr</vt:lpstr>
      <vt:lpstr>Calibri</vt:lpstr>
      <vt:lpstr>Century Schoolbook</vt:lpstr>
      <vt:lpstr>Corbel</vt:lpstr>
      <vt:lpstr>IRANSans</vt:lpstr>
      <vt:lpstr>Wingdings</vt:lpstr>
      <vt:lpstr>Feathered</vt:lpstr>
      <vt:lpstr>درس سوم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مرور علوم ششم ابتدایی</dc:title>
  <dc:creator>HWR</dc:creator>
  <cp:lastModifiedBy>Administrator</cp:lastModifiedBy>
  <cp:revision>41</cp:revision>
  <dcterms:created xsi:type="dcterms:W3CDTF">2020-04-10T12:40:51Z</dcterms:created>
  <dcterms:modified xsi:type="dcterms:W3CDTF">2020-04-24T16:06:00Z</dcterms:modified>
</cp:coreProperties>
</file>