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71" r:id="rId6"/>
    <p:sldId id="272" r:id="rId7"/>
    <p:sldId id="273" r:id="rId8"/>
    <p:sldId id="274" r:id="rId9"/>
    <p:sldId id="275" r:id="rId10"/>
    <p:sldId id="276" r:id="rId11"/>
    <p:sldId id="277" r:id="rId12"/>
    <p:sldId id="261" r:id="rId13"/>
    <p:sldId id="262" r:id="rId14"/>
    <p:sldId id="263" r:id="rId15"/>
    <p:sldId id="278" r:id="rId16"/>
    <p:sldId id="279" r:id="rId17"/>
    <p:sldId id="280" r:id="rId18"/>
    <p:sldId id="281" r:id="rId19"/>
    <p:sldId id="282" r:id="rId20"/>
    <p:sldId id="287" r:id="rId21"/>
    <p:sldId id="286" r:id="rId22"/>
    <p:sldId id="289" r:id="rId23"/>
    <p:sldId id="290" r:id="rId24"/>
    <p:sldId id="291"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A4E6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54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6869AFB-CB71-40FC-9E6C-9C481BCC05BE}" type="datetimeFigureOut">
              <a:rPr lang="en-US" smtClean="0"/>
              <a:t>6/7/2020</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BC5B17C-76B6-41EE-916B-30B0B71FB0DF}"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6869AFB-CB71-40FC-9E6C-9C481BCC05BE}" type="datetimeFigureOut">
              <a:rPr lang="en-US" smtClean="0"/>
              <a:t>6/7/2020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5B17C-76B6-41EE-916B-30B0B71FB0D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3BC5B17C-76B6-41EE-916B-30B0B71FB0DF}"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6869AFB-CB71-40FC-9E6C-9C481BCC05BE}" type="datetimeFigureOut">
              <a:rPr lang="en-US" smtClean="0"/>
              <a:t>6/7/2020</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6869AFB-CB71-40FC-9E6C-9C481BCC05BE}" type="datetimeFigureOut">
              <a:rPr lang="en-US" smtClean="0"/>
              <a:t>6/7/2020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3BC5B17C-76B6-41EE-916B-30B0B71FB0DF}"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36869AFB-CB71-40FC-9E6C-9C481BCC05BE}" type="datetimeFigureOut">
              <a:rPr lang="en-US" smtClean="0"/>
              <a:t>6/7/2020</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BC5B17C-76B6-41EE-916B-30B0B71FB0DF}"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36869AFB-CB71-40FC-9E6C-9C481BCC05BE}" type="datetimeFigureOut">
              <a:rPr lang="en-US" smtClean="0"/>
              <a:t>6/7/2020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C5B17C-76B6-41EE-916B-30B0B71FB0DF}"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36869AFB-CB71-40FC-9E6C-9C481BCC05BE}" type="datetimeFigureOut">
              <a:rPr lang="en-US" smtClean="0"/>
              <a:t>6/7/2020</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3BC5B17C-76B6-41EE-916B-30B0B71FB0DF}"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6869AFB-CB71-40FC-9E6C-9C481BCC05BE}" type="datetimeFigureOut">
              <a:rPr lang="en-US" smtClean="0"/>
              <a:t>6/7/2020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3BC5B17C-76B6-41EE-916B-30B0B71FB0D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36869AFB-CB71-40FC-9E6C-9C481BCC05BE}" type="datetimeFigureOut">
              <a:rPr lang="en-US" smtClean="0"/>
              <a:t>6/7/2020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3BC5B17C-76B6-41EE-916B-30B0B71FB0D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BC5B17C-76B6-41EE-916B-30B0B71FB0DF}"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36869AFB-CB71-40FC-9E6C-9C481BCC05BE}" type="datetimeFigureOut">
              <a:rPr lang="en-US" smtClean="0"/>
              <a:t>6/7/2020</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3BC5B17C-76B6-41EE-916B-30B0B71FB0DF}"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36869AFB-CB71-40FC-9E6C-9C481BCC05BE}" type="datetimeFigureOut">
              <a:rPr lang="en-US" smtClean="0"/>
              <a:t>6/7/2020</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36869AFB-CB71-40FC-9E6C-9C481BCC05BE}" type="datetimeFigureOut">
              <a:rPr lang="en-US" smtClean="0"/>
              <a:t>6/7/2020</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BC5B17C-76B6-41EE-916B-30B0B71FB0DF}"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2971800"/>
          </a:xfrm>
        </p:spPr>
        <p:txBody>
          <a:bodyPr/>
          <a:lstStyle/>
          <a:p>
            <a:r>
              <a:rPr lang="fa-IR" dirty="0" smtClean="0"/>
              <a:t>ارائه دهندگان :</a:t>
            </a:r>
          </a:p>
          <a:p>
            <a:r>
              <a:rPr lang="fa-IR" dirty="0" smtClean="0"/>
              <a:t>سید ابراهیم دلبری</a:t>
            </a:r>
          </a:p>
          <a:p>
            <a:r>
              <a:rPr lang="fa-IR" dirty="0" smtClean="0"/>
              <a:t>علی بروغنی</a:t>
            </a:r>
          </a:p>
          <a:p>
            <a:r>
              <a:rPr lang="fa-IR" dirty="0" smtClean="0"/>
              <a:t>مدرسین پردیس علامه طباطبایی</a:t>
            </a:r>
          </a:p>
          <a:p>
            <a:r>
              <a:rPr lang="fa-IR" dirty="0" smtClean="0"/>
              <a:t>سبزوار</a:t>
            </a:r>
            <a:endParaRPr lang="en-US" dirty="0"/>
          </a:p>
        </p:txBody>
      </p:sp>
      <p:sp>
        <p:nvSpPr>
          <p:cNvPr id="2" name="Title 1"/>
          <p:cNvSpPr>
            <a:spLocks noGrp="1"/>
          </p:cNvSpPr>
          <p:nvPr>
            <p:ph type="ctrTitle"/>
          </p:nvPr>
        </p:nvSpPr>
        <p:spPr/>
        <p:txBody>
          <a:bodyPr/>
          <a:lstStyle/>
          <a:p>
            <a:r>
              <a:rPr lang="fa-IR" dirty="0" smtClean="0"/>
              <a:t>روش تدریس تربیت بدنی </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2869134"/>
            <a:ext cx="3975100" cy="1169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488275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barn(inVertical)">
                                      <p:cBhvr>
                                        <p:cTn id="14" dur="500"/>
                                        <p:tgtEl>
                                          <p:spTgt spid="1026"/>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wipe(down)">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wipe(down)">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wipe(down)">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wipe(down)">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wipe(down)">
                                      <p:cBhvr>
                                        <p:cTn id="3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600200"/>
            <a:ext cx="4953000" cy="303057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p:spPr>
        <p:txBody>
          <a:bodyPr wrap="square">
            <a:spAutoFit/>
          </a:bodyPr>
          <a:lstStyle/>
          <a:p>
            <a:pPr algn="r" rtl="1">
              <a:lnSpc>
                <a:spcPct val="115000"/>
              </a:lnSpc>
              <a:spcAft>
                <a:spcPts val="1000"/>
              </a:spcAft>
            </a:pPr>
            <a:r>
              <a:rPr lang="ar-SA" sz="4400" b="1" dirty="0">
                <a:ea typeface="Calibri"/>
              </a:rPr>
              <a:t> </a:t>
            </a:r>
            <a:r>
              <a:rPr lang="ar-SA" sz="4400" dirty="0">
                <a:ea typeface="Calibri"/>
              </a:rPr>
              <a:t>1- </a:t>
            </a:r>
            <a:r>
              <a:rPr lang="ar-SA" sz="4400" dirty="0" smtClean="0">
                <a:ea typeface="Calibri"/>
              </a:rPr>
              <a:t> </a:t>
            </a:r>
            <a:r>
              <a:rPr lang="ar-SA" sz="4400" b="1" dirty="0" smtClean="0">
                <a:ea typeface="Calibri"/>
              </a:rPr>
              <a:t>آمادگی</a:t>
            </a:r>
            <a:endParaRPr lang="en-US" sz="4400" b="1" dirty="0">
              <a:ea typeface="Calibri"/>
              <a:cs typeface="Arial"/>
            </a:endParaRPr>
          </a:p>
          <a:p>
            <a:r>
              <a:rPr lang="ar-SA" sz="4400" dirty="0">
                <a:ea typeface="Calibri"/>
              </a:rPr>
              <a:t>مرحله آمادگی از دو بخش آمادگی سازمانی و آمادگی بدنی تشکیل یافته است </a:t>
            </a:r>
            <a:endParaRPr lang="en-US" sz="4400" dirty="0"/>
          </a:p>
        </p:txBody>
      </p:sp>
    </p:spTree>
    <p:extLst>
      <p:ext uri="{BB962C8B-B14F-4D97-AF65-F5344CB8AC3E}">
        <p14:creationId xmlns:p14="http://schemas.microsoft.com/office/powerpoint/2010/main" val="286445740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animEffect transition="in" filter="wipe(down)">
                                      <p:cBhvr>
                                        <p:cTn id="23" dur="580">
                                          <p:stCondLst>
                                            <p:cond delay="0"/>
                                          </p:stCondLst>
                                        </p:cTn>
                                        <p:tgtEl>
                                          <p:spTgt spid="2">
                                            <p:txEl>
                                              <p:pRg st="1" end="1"/>
                                            </p:txEl>
                                          </p:spTgt>
                                        </p:tgtEl>
                                      </p:cBhvr>
                                    </p:animEffect>
                                    <p:anim calcmode="lin" valueType="num">
                                      <p:cBhvr>
                                        <p:cTn id="24" dur="1822" tmFilter="0,0; 0.14,0.36; 0.43,0.73; 0.71,0.91; 1.0,1.0">
                                          <p:stCondLst>
                                            <p:cond delay="0"/>
                                          </p:stCondLst>
                                        </p:cTn>
                                        <p:tgtEl>
                                          <p:spTgt spid="2">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2">
                                            <p:txEl>
                                              <p:pRg st="1" end="1"/>
                                            </p:txEl>
                                          </p:spTgt>
                                        </p:tgtEl>
                                      </p:cBhvr>
                                      <p:to x="100000" y="60000"/>
                                    </p:animScale>
                                    <p:animScale>
                                      <p:cBhvr>
                                        <p:cTn id="30" dur="166" decel="50000">
                                          <p:stCondLst>
                                            <p:cond delay="676"/>
                                          </p:stCondLst>
                                        </p:cTn>
                                        <p:tgtEl>
                                          <p:spTgt spid="2">
                                            <p:txEl>
                                              <p:pRg st="1" end="1"/>
                                            </p:txEl>
                                          </p:spTgt>
                                        </p:tgtEl>
                                      </p:cBhvr>
                                      <p:to x="100000" y="100000"/>
                                    </p:animScale>
                                    <p:animScale>
                                      <p:cBhvr>
                                        <p:cTn id="31" dur="26">
                                          <p:stCondLst>
                                            <p:cond delay="1312"/>
                                          </p:stCondLst>
                                        </p:cTn>
                                        <p:tgtEl>
                                          <p:spTgt spid="2">
                                            <p:txEl>
                                              <p:pRg st="1" end="1"/>
                                            </p:txEl>
                                          </p:spTgt>
                                        </p:tgtEl>
                                      </p:cBhvr>
                                      <p:to x="100000" y="80000"/>
                                    </p:animScale>
                                    <p:animScale>
                                      <p:cBhvr>
                                        <p:cTn id="32" dur="166" decel="50000">
                                          <p:stCondLst>
                                            <p:cond delay="1338"/>
                                          </p:stCondLst>
                                        </p:cTn>
                                        <p:tgtEl>
                                          <p:spTgt spid="2">
                                            <p:txEl>
                                              <p:pRg st="1" end="1"/>
                                            </p:txEl>
                                          </p:spTgt>
                                        </p:tgtEl>
                                      </p:cBhvr>
                                      <p:to x="100000" y="100000"/>
                                    </p:animScale>
                                    <p:animScale>
                                      <p:cBhvr>
                                        <p:cTn id="33" dur="26">
                                          <p:stCondLst>
                                            <p:cond delay="1642"/>
                                          </p:stCondLst>
                                        </p:cTn>
                                        <p:tgtEl>
                                          <p:spTgt spid="2">
                                            <p:txEl>
                                              <p:pRg st="1" end="1"/>
                                            </p:txEl>
                                          </p:spTgt>
                                        </p:tgtEl>
                                      </p:cBhvr>
                                      <p:to x="100000" y="90000"/>
                                    </p:animScale>
                                    <p:animScale>
                                      <p:cBhvr>
                                        <p:cTn id="34" dur="166" decel="50000">
                                          <p:stCondLst>
                                            <p:cond delay="1668"/>
                                          </p:stCondLst>
                                        </p:cTn>
                                        <p:tgtEl>
                                          <p:spTgt spid="2">
                                            <p:txEl>
                                              <p:pRg st="1" end="1"/>
                                            </p:txEl>
                                          </p:spTgt>
                                        </p:tgtEl>
                                      </p:cBhvr>
                                      <p:to x="100000" y="100000"/>
                                    </p:animScale>
                                    <p:animScale>
                                      <p:cBhvr>
                                        <p:cTn id="35" dur="26">
                                          <p:stCondLst>
                                            <p:cond delay="1808"/>
                                          </p:stCondLst>
                                        </p:cTn>
                                        <p:tgtEl>
                                          <p:spTgt spid="2">
                                            <p:txEl>
                                              <p:pRg st="1" end="1"/>
                                            </p:txEl>
                                          </p:spTgt>
                                        </p:tgtEl>
                                      </p:cBhvr>
                                      <p:to x="100000" y="95000"/>
                                    </p:animScale>
                                    <p:animScale>
                                      <p:cBhvr>
                                        <p:cTn id="36" dur="166" decel="50000">
                                          <p:stCondLst>
                                            <p:cond delay="1834"/>
                                          </p:stCondLst>
                                        </p:cTn>
                                        <p:tgtEl>
                                          <p:spTgt spid="2">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743941"/>
            <a:ext cx="4572000" cy="1815882"/>
          </a:xfrm>
          <a:prstGeom prst="rect">
            <a:avLst/>
          </a:prstGeom>
          <a:blipFill>
            <a:blip r:embed="rId2"/>
            <a:tile tx="0" ty="0" sx="100000" sy="100000" flip="none" algn="tl"/>
          </a:blipFill>
        </p:spPr>
        <p:txBody>
          <a:bodyPr>
            <a:spAutoFit/>
          </a:bodyPr>
          <a:lstStyle/>
          <a:p>
            <a:r>
              <a:rPr lang="ar-SA" sz="2800" b="1" dirty="0" smtClean="0">
                <a:solidFill>
                  <a:srgbClr val="00B050"/>
                </a:solidFill>
                <a:ea typeface="Calibri"/>
              </a:rPr>
              <a:t>که </a:t>
            </a:r>
            <a:r>
              <a:rPr lang="ar-SA" sz="2800" b="1" dirty="0">
                <a:solidFill>
                  <a:srgbClr val="00B050"/>
                </a:solidFill>
                <a:ea typeface="Calibri"/>
              </a:rPr>
              <a:t>عبارت است از تعویض لباس ، تذکرات ، حضور و غیاب ، ایستادن در صف و ستون که در هر جلسه </a:t>
            </a:r>
            <a:r>
              <a:rPr lang="ar-SA" sz="2800" b="1" dirty="0" smtClean="0">
                <a:solidFill>
                  <a:srgbClr val="00B050"/>
                </a:solidFill>
                <a:ea typeface="Calibri"/>
              </a:rPr>
              <a:t>حدود 10</a:t>
            </a:r>
            <a:r>
              <a:rPr lang="fa-IR" sz="2800" b="1" dirty="0" smtClean="0">
                <a:solidFill>
                  <a:srgbClr val="00B050"/>
                </a:solidFill>
                <a:ea typeface="Calibri"/>
              </a:rPr>
              <a:t>درصد</a:t>
            </a:r>
            <a:r>
              <a:rPr lang="ar-SA" sz="2800" b="1" dirty="0" smtClean="0">
                <a:solidFill>
                  <a:srgbClr val="00B050"/>
                </a:solidFill>
                <a:ea typeface="Calibri"/>
              </a:rPr>
              <a:t>را </a:t>
            </a:r>
            <a:r>
              <a:rPr lang="ar-SA" sz="2800" b="1" dirty="0">
                <a:solidFill>
                  <a:srgbClr val="00B050"/>
                </a:solidFill>
                <a:ea typeface="Calibri"/>
              </a:rPr>
              <a:t>به خود اختصاص می دهد</a:t>
            </a:r>
            <a:r>
              <a:rPr lang="ar-SA" dirty="0">
                <a:ea typeface="Calibri"/>
              </a:rPr>
              <a:t> </a:t>
            </a:r>
            <a:endParaRPr lang="en-US" dirty="0"/>
          </a:p>
        </p:txBody>
      </p:sp>
      <p:sp>
        <p:nvSpPr>
          <p:cNvPr id="3" name="Rectangle 2"/>
          <p:cNvSpPr/>
          <p:nvPr/>
        </p:nvSpPr>
        <p:spPr>
          <a:xfrm>
            <a:off x="4876800" y="891288"/>
            <a:ext cx="3352800" cy="658642"/>
          </a:xfrm>
          <a:prstGeom prst="rect">
            <a:avLst/>
          </a:prstGeom>
          <a:solidFill>
            <a:srgbClr val="FFFF00"/>
          </a:solidFill>
        </p:spPr>
        <p:txBody>
          <a:bodyPr wrap="square">
            <a:spAutoFit/>
          </a:bodyPr>
          <a:lstStyle/>
          <a:p>
            <a:pPr lvl="0" algn="r">
              <a:lnSpc>
                <a:spcPct val="115000"/>
              </a:lnSpc>
              <a:spcAft>
                <a:spcPts val="1000"/>
              </a:spcAft>
            </a:pPr>
            <a:r>
              <a:rPr lang="ar-SA" sz="3200" b="1" i="1" dirty="0">
                <a:solidFill>
                  <a:prstClr val="black"/>
                </a:solidFill>
                <a:ea typeface="Calibri"/>
              </a:rPr>
              <a:t>الف – آمادگی سازمانی</a:t>
            </a:r>
            <a:endParaRPr lang="en-US" sz="3200" b="1" i="1" dirty="0">
              <a:solidFill>
                <a:prstClr val="black"/>
              </a:solidFill>
              <a:ea typeface="Calibri"/>
              <a:cs typeface="Arial"/>
            </a:endParaRPr>
          </a:p>
        </p:txBody>
      </p:sp>
    </p:spTree>
    <p:extLst>
      <p:ext uri="{BB962C8B-B14F-4D97-AF65-F5344CB8AC3E}">
        <p14:creationId xmlns:p14="http://schemas.microsoft.com/office/powerpoint/2010/main" val="317232914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248400" y="381000"/>
            <a:ext cx="2514600" cy="587853"/>
          </a:xfrm>
          <a:prstGeom prst="rect">
            <a:avLst/>
          </a:prstGeom>
          <a:solidFill>
            <a:srgbClr val="FFFF00"/>
          </a:solidFill>
        </p:spPr>
        <p:txBody>
          <a:bodyPr wrap="square">
            <a:spAutoFit/>
          </a:bodyPr>
          <a:lstStyle/>
          <a:p>
            <a:pPr lvl="0" algn="r">
              <a:lnSpc>
                <a:spcPct val="115000"/>
              </a:lnSpc>
              <a:spcAft>
                <a:spcPts val="1000"/>
              </a:spcAft>
            </a:pPr>
            <a:r>
              <a:rPr lang="ar-SA" sz="2800" b="1" dirty="0">
                <a:solidFill>
                  <a:prstClr val="black"/>
                </a:solidFill>
                <a:ea typeface="Calibri"/>
              </a:rPr>
              <a:t>ب – آمادگي بدني</a:t>
            </a:r>
            <a:endParaRPr lang="en-US" sz="2800" b="1" dirty="0">
              <a:solidFill>
                <a:prstClr val="black"/>
              </a:solidFill>
              <a:ea typeface="Calibri"/>
              <a:cs typeface="Arial"/>
            </a:endParaRPr>
          </a:p>
        </p:txBody>
      </p:sp>
      <p:sp>
        <p:nvSpPr>
          <p:cNvPr id="10" name="Text Placeholder 9"/>
          <p:cNvSpPr>
            <a:spLocks noGrp="1"/>
          </p:cNvSpPr>
          <p:nvPr>
            <p:ph type="body" idx="1"/>
          </p:nvPr>
        </p:nvSpPr>
        <p:spPr>
          <a:xfrm>
            <a:off x="1752600" y="1524000"/>
            <a:ext cx="1828800" cy="732974"/>
          </a:xfrm>
        </p:spPr>
        <p:txBody>
          <a:bodyPr/>
          <a:lstStyle/>
          <a:p>
            <a:r>
              <a:rPr lang="fa-IR" dirty="0" smtClean="0"/>
              <a:t>آمادگی اختصاصی</a:t>
            </a:r>
            <a:endParaRPr lang="en-US" dirty="0"/>
          </a:p>
        </p:txBody>
      </p:sp>
      <p:sp>
        <p:nvSpPr>
          <p:cNvPr id="11" name="Content Placeholder 10"/>
          <p:cNvSpPr>
            <a:spLocks noGrp="1"/>
          </p:cNvSpPr>
          <p:nvPr>
            <p:ph sz="quarter" idx="2"/>
          </p:nvPr>
        </p:nvSpPr>
        <p:spPr/>
        <p:txBody>
          <a:bodyPr>
            <a:normAutofit fontScale="70000" lnSpcReduction="20000"/>
          </a:bodyPr>
          <a:lstStyle/>
          <a:p>
            <a:pPr algn="r"/>
            <a:r>
              <a:rPr lang="ar-SA" sz="2800" dirty="0" smtClean="0">
                <a:solidFill>
                  <a:srgbClr val="0070C0"/>
                </a:solidFill>
                <a:ea typeface="Calibri"/>
                <a:cs typeface="Arial"/>
              </a:rPr>
              <a:t> </a:t>
            </a:r>
            <a:r>
              <a:rPr lang="ar-SA" sz="2800" b="1" dirty="0">
                <a:solidFill>
                  <a:srgbClr val="0070C0"/>
                </a:solidFill>
                <a:ea typeface="Calibri"/>
                <a:cs typeface="Arial"/>
              </a:rPr>
              <a:t>در اين بخش </a:t>
            </a:r>
            <a:r>
              <a:rPr lang="ar-SA" sz="2800" b="1" dirty="0" smtClean="0">
                <a:solidFill>
                  <a:srgbClr val="0070C0"/>
                </a:solidFill>
                <a:ea typeface="Calibri"/>
                <a:cs typeface="Arial"/>
              </a:rPr>
              <a:t>ازنرمشهايي </a:t>
            </a:r>
            <a:r>
              <a:rPr lang="ar-SA" sz="2800" b="1" dirty="0">
                <a:solidFill>
                  <a:srgbClr val="0070C0"/>
                </a:solidFill>
                <a:ea typeface="Calibri"/>
                <a:cs typeface="Arial"/>
              </a:rPr>
              <a:t>كه مرتبط </a:t>
            </a:r>
            <a:r>
              <a:rPr lang="ar-SA" sz="2800" b="1" dirty="0" smtClean="0">
                <a:solidFill>
                  <a:srgbClr val="0070C0"/>
                </a:solidFill>
                <a:ea typeface="Calibri"/>
                <a:cs typeface="Arial"/>
              </a:rPr>
              <a:t>با هدف </a:t>
            </a:r>
            <a:r>
              <a:rPr lang="ar-SA" sz="2800" b="1" dirty="0">
                <a:solidFill>
                  <a:srgbClr val="0070C0"/>
                </a:solidFill>
                <a:ea typeface="Calibri"/>
                <a:cs typeface="Arial"/>
              </a:rPr>
              <a:t>آموزشي كلاس </a:t>
            </a:r>
            <a:r>
              <a:rPr lang="ar-SA" sz="2800" b="1" dirty="0" smtClean="0">
                <a:solidFill>
                  <a:srgbClr val="0070C0"/>
                </a:solidFill>
                <a:ea typeface="Calibri"/>
                <a:cs typeface="Arial"/>
              </a:rPr>
              <a:t>است</a:t>
            </a:r>
            <a:r>
              <a:rPr lang="fa-IR" sz="2800" b="1" dirty="0" smtClean="0">
                <a:solidFill>
                  <a:srgbClr val="0070C0"/>
                </a:solidFill>
                <a:ea typeface="Calibri"/>
                <a:cs typeface="Arial"/>
              </a:rPr>
              <a:t> </a:t>
            </a:r>
            <a:r>
              <a:rPr lang="ar-SA" sz="2800" b="1" dirty="0" smtClean="0">
                <a:solidFill>
                  <a:srgbClr val="0070C0"/>
                </a:solidFill>
                <a:ea typeface="Calibri"/>
                <a:cs typeface="Arial"/>
              </a:rPr>
              <a:t>استفاده مي شود</a:t>
            </a:r>
            <a:endParaRPr lang="fa-IR" sz="2800" b="1" dirty="0" smtClean="0">
              <a:solidFill>
                <a:srgbClr val="0070C0"/>
              </a:solidFill>
              <a:ea typeface="Calibri"/>
              <a:cs typeface="Arial"/>
            </a:endParaRPr>
          </a:p>
          <a:p>
            <a:pPr algn="r"/>
            <a:r>
              <a:rPr lang="ar-SA" sz="2800" b="1" dirty="0" smtClean="0">
                <a:solidFill>
                  <a:srgbClr val="0070C0"/>
                </a:solidFill>
                <a:ea typeface="Calibri"/>
                <a:cs typeface="Arial"/>
              </a:rPr>
              <a:t>به </a:t>
            </a:r>
            <a:r>
              <a:rPr lang="ar-SA" sz="2800" b="1" dirty="0">
                <a:solidFill>
                  <a:srgbClr val="0070C0"/>
                </a:solidFill>
                <a:ea typeface="Calibri"/>
                <a:cs typeface="Arial"/>
              </a:rPr>
              <a:t>عنوان مثال اگر هدف آموزشي كلاس پرتابها باشد از نرمشهايي كه منجر به تقويت عضلات اندام فوقاني و مفاصل اين قسمت مي شود بايد استفاده كرد . </a:t>
            </a:r>
            <a:endParaRPr lang="fa-IR" sz="2800" b="1" dirty="0" smtClean="0">
              <a:solidFill>
                <a:srgbClr val="0070C0"/>
              </a:solidFill>
              <a:ea typeface="Calibri"/>
              <a:cs typeface="Arial"/>
            </a:endParaRPr>
          </a:p>
          <a:p>
            <a:pPr algn="r"/>
            <a:r>
              <a:rPr lang="ar-SA" sz="2800" b="1" dirty="0" smtClean="0">
                <a:solidFill>
                  <a:srgbClr val="0070C0"/>
                </a:solidFill>
                <a:ea typeface="Calibri"/>
                <a:cs typeface="Arial"/>
              </a:rPr>
              <a:t>در </a:t>
            </a:r>
            <a:r>
              <a:rPr lang="ar-SA" sz="2800" b="1" dirty="0">
                <a:solidFill>
                  <a:srgbClr val="0070C0"/>
                </a:solidFill>
                <a:ea typeface="Calibri"/>
                <a:cs typeface="Arial"/>
              </a:rPr>
              <a:t>پايه اول اين حركات بيشتر تشبيهي بوده ولي در پايه هاي </a:t>
            </a:r>
            <a:r>
              <a:rPr lang="ar-SA" sz="2800" b="1" dirty="0" smtClean="0">
                <a:solidFill>
                  <a:srgbClr val="0070C0"/>
                </a:solidFill>
                <a:ea typeface="Calibri"/>
                <a:cs typeface="Arial"/>
              </a:rPr>
              <a:t>بالاترمي </a:t>
            </a:r>
            <a:r>
              <a:rPr lang="ar-SA" sz="2800" b="1" dirty="0">
                <a:solidFill>
                  <a:srgbClr val="0070C0"/>
                </a:solidFill>
                <a:ea typeface="Calibri"/>
                <a:cs typeface="Arial"/>
              </a:rPr>
              <a:t>توان از شيرين </a:t>
            </a:r>
            <a:r>
              <a:rPr lang="ar-SA" sz="2800" b="1" dirty="0" smtClean="0">
                <a:solidFill>
                  <a:srgbClr val="0070C0"/>
                </a:solidFill>
                <a:ea typeface="Calibri"/>
                <a:cs typeface="Arial"/>
              </a:rPr>
              <a:t>كاريها، </a:t>
            </a:r>
            <a:r>
              <a:rPr lang="ar-SA" sz="2800" b="1" dirty="0">
                <a:solidFill>
                  <a:srgbClr val="0070C0"/>
                </a:solidFill>
                <a:ea typeface="Calibri"/>
                <a:cs typeface="Arial"/>
              </a:rPr>
              <a:t>حركتهاي مقاومتي ، حركات با طناب و نرمشهاي با وسيله و بدون وسيله استفاده كرد .  </a:t>
            </a:r>
            <a:endParaRPr lang="fa-IR" sz="2800" b="1" dirty="0" smtClean="0">
              <a:solidFill>
                <a:srgbClr val="0070C0"/>
              </a:solidFill>
              <a:ea typeface="Calibri"/>
              <a:cs typeface="Arial"/>
            </a:endParaRPr>
          </a:p>
          <a:p>
            <a:pPr algn="r"/>
            <a:r>
              <a:rPr lang="ar-SA" sz="2800" b="1" dirty="0" smtClean="0">
                <a:solidFill>
                  <a:srgbClr val="0070C0"/>
                </a:solidFill>
                <a:ea typeface="Calibri"/>
                <a:cs typeface="Arial"/>
              </a:rPr>
              <a:t>اين </a:t>
            </a:r>
            <a:r>
              <a:rPr lang="ar-SA" sz="2800" b="1" dirty="0">
                <a:solidFill>
                  <a:srgbClr val="0070C0"/>
                </a:solidFill>
                <a:ea typeface="Calibri"/>
                <a:cs typeface="Arial"/>
              </a:rPr>
              <a:t>دو بخش نيز 20 درصد را بخود اختصاص ميدهد</a:t>
            </a:r>
            <a:r>
              <a:rPr lang="ar-SA" sz="2800" dirty="0">
                <a:solidFill>
                  <a:srgbClr val="0070C0"/>
                </a:solidFill>
                <a:ea typeface="Calibri"/>
                <a:cs typeface="Arial"/>
              </a:rPr>
              <a:t> </a:t>
            </a:r>
            <a:endParaRPr lang="en-US" dirty="0"/>
          </a:p>
        </p:txBody>
      </p:sp>
      <p:sp>
        <p:nvSpPr>
          <p:cNvPr id="12" name="Text Placeholder 11"/>
          <p:cNvSpPr>
            <a:spLocks noGrp="1"/>
          </p:cNvSpPr>
          <p:nvPr>
            <p:ph type="body" sz="half" idx="3"/>
          </p:nvPr>
        </p:nvSpPr>
        <p:spPr>
          <a:xfrm>
            <a:off x="6019800" y="1524000"/>
            <a:ext cx="1905000" cy="731520"/>
          </a:xfrm>
        </p:spPr>
        <p:txBody>
          <a:bodyPr/>
          <a:lstStyle/>
          <a:p>
            <a:r>
              <a:rPr lang="fa-IR" dirty="0" smtClean="0"/>
              <a:t>آمادگی عمومی</a:t>
            </a:r>
            <a:endParaRPr lang="en-US" dirty="0"/>
          </a:p>
        </p:txBody>
      </p:sp>
      <p:sp>
        <p:nvSpPr>
          <p:cNvPr id="13" name="Content Placeholder 12"/>
          <p:cNvSpPr>
            <a:spLocks noGrp="1"/>
          </p:cNvSpPr>
          <p:nvPr>
            <p:ph sz="quarter" idx="4"/>
          </p:nvPr>
        </p:nvSpPr>
        <p:spPr/>
        <p:txBody>
          <a:bodyPr>
            <a:normAutofit/>
          </a:bodyPr>
          <a:lstStyle/>
          <a:p>
            <a:pPr marL="0" indent="0" algn="r">
              <a:buNone/>
            </a:pPr>
            <a:r>
              <a:rPr lang="ar-SA" sz="2000" b="1" dirty="0" smtClean="0">
                <a:solidFill>
                  <a:srgbClr val="FF0000"/>
                </a:solidFill>
                <a:ea typeface="Calibri"/>
                <a:cs typeface="Arial"/>
              </a:rPr>
              <a:t> </a:t>
            </a:r>
            <a:endParaRPr lang="fa-IR" sz="2000" b="1" dirty="0" smtClean="0">
              <a:solidFill>
                <a:srgbClr val="FF0000"/>
              </a:solidFill>
              <a:ea typeface="Calibri"/>
              <a:cs typeface="Arial"/>
            </a:endParaRPr>
          </a:p>
          <a:p>
            <a:pPr algn="just"/>
            <a:r>
              <a:rPr lang="ar-SA" sz="2000" b="1" dirty="0" smtClean="0">
                <a:solidFill>
                  <a:srgbClr val="0070C0"/>
                </a:solidFill>
                <a:ea typeface="Calibri"/>
                <a:cs typeface="Arial"/>
              </a:rPr>
              <a:t>شامل </a:t>
            </a:r>
            <a:r>
              <a:rPr lang="ar-SA" sz="2000" b="1" dirty="0">
                <a:solidFill>
                  <a:srgbClr val="0070C0"/>
                </a:solidFill>
                <a:ea typeface="Calibri"/>
                <a:cs typeface="Arial"/>
              </a:rPr>
              <a:t>انواع راه رفتنها ، دويدن ها و پرشها است در پايه اول بهتر است </a:t>
            </a:r>
            <a:r>
              <a:rPr lang="ar-SA" sz="2000" b="1" dirty="0" smtClean="0">
                <a:solidFill>
                  <a:srgbClr val="0070C0"/>
                </a:solidFill>
                <a:ea typeface="Calibri"/>
                <a:cs typeface="Arial"/>
              </a:rPr>
              <a:t>ازحركات </a:t>
            </a:r>
            <a:r>
              <a:rPr lang="ar-SA" sz="2000" b="1" dirty="0">
                <a:solidFill>
                  <a:srgbClr val="0070C0"/>
                </a:solidFill>
                <a:ea typeface="Calibri"/>
                <a:cs typeface="Arial"/>
              </a:rPr>
              <a:t>تقليدي </a:t>
            </a:r>
            <a:r>
              <a:rPr lang="ar-SA" sz="2000" b="1" dirty="0" smtClean="0">
                <a:solidFill>
                  <a:srgbClr val="0070C0"/>
                </a:solidFill>
                <a:ea typeface="Calibri"/>
                <a:cs typeface="Arial"/>
              </a:rPr>
              <a:t>وتشبيهي </a:t>
            </a:r>
            <a:r>
              <a:rPr lang="ar-SA" sz="2000" b="1" dirty="0">
                <a:solidFill>
                  <a:srgbClr val="0070C0"/>
                </a:solidFill>
                <a:ea typeface="Calibri"/>
                <a:cs typeface="Arial"/>
              </a:rPr>
              <a:t>در اين بخش استفاده شود . </a:t>
            </a:r>
            <a:endParaRPr lang="fa-IR" sz="2000" b="1" dirty="0" smtClean="0">
              <a:solidFill>
                <a:srgbClr val="0070C0"/>
              </a:solidFill>
              <a:ea typeface="Calibri"/>
              <a:cs typeface="Arial"/>
            </a:endParaRPr>
          </a:p>
          <a:p>
            <a:pPr algn="just"/>
            <a:r>
              <a:rPr lang="ar-SA" sz="2000" b="1" dirty="0" smtClean="0">
                <a:solidFill>
                  <a:srgbClr val="0070C0"/>
                </a:solidFill>
                <a:ea typeface="Calibri"/>
                <a:cs typeface="Arial"/>
              </a:rPr>
              <a:t>زيرا </a:t>
            </a:r>
            <a:r>
              <a:rPr lang="ar-SA" sz="2000" b="1" dirty="0">
                <a:solidFill>
                  <a:srgbClr val="0070C0"/>
                </a:solidFill>
                <a:ea typeface="Calibri"/>
                <a:cs typeface="Arial"/>
              </a:rPr>
              <a:t>دانش آموزان پايه اول به اين حركات علاقه </a:t>
            </a:r>
            <a:r>
              <a:rPr lang="fa-IR" sz="2000" b="1" dirty="0" smtClean="0">
                <a:solidFill>
                  <a:srgbClr val="0070C0"/>
                </a:solidFill>
                <a:ea typeface="Calibri"/>
                <a:cs typeface="Arial"/>
              </a:rPr>
              <a:t>نشان داده و </a:t>
            </a:r>
            <a:r>
              <a:rPr lang="ar-SA" sz="2000" b="1" dirty="0" smtClean="0">
                <a:solidFill>
                  <a:srgbClr val="0070C0"/>
                </a:solidFill>
                <a:ea typeface="Calibri"/>
                <a:cs typeface="Arial"/>
              </a:rPr>
              <a:t>آنها </a:t>
            </a:r>
            <a:r>
              <a:rPr lang="fa-IR" sz="2000" b="1" dirty="0" smtClean="0">
                <a:solidFill>
                  <a:srgbClr val="0070C0"/>
                </a:solidFill>
                <a:ea typeface="Calibri"/>
                <a:cs typeface="Arial"/>
              </a:rPr>
              <a:t> </a:t>
            </a:r>
            <a:r>
              <a:rPr lang="ar-SA" sz="2000" b="1" dirty="0" smtClean="0">
                <a:solidFill>
                  <a:srgbClr val="0070C0"/>
                </a:solidFill>
                <a:ea typeface="Calibri"/>
                <a:cs typeface="Arial"/>
              </a:rPr>
              <a:t>را </a:t>
            </a:r>
            <a:r>
              <a:rPr lang="ar-SA" sz="2000" b="1" dirty="0">
                <a:solidFill>
                  <a:srgbClr val="0070C0"/>
                </a:solidFill>
                <a:ea typeface="Calibri"/>
                <a:cs typeface="Arial"/>
              </a:rPr>
              <a:t>انجام مي دهند </a:t>
            </a:r>
            <a:r>
              <a:rPr lang="ar-SA" sz="2000" b="1" dirty="0">
                <a:solidFill>
                  <a:srgbClr val="000000"/>
                </a:solidFill>
                <a:ea typeface="Calibri"/>
                <a:cs typeface="Arial"/>
              </a:rPr>
              <a:t>.</a:t>
            </a:r>
            <a:endParaRPr lang="en-US" sz="2000" b="1" dirty="0"/>
          </a:p>
        </p:txBody>
      </p:sp>
    </p:spTree>
    <p:extLst>
      <p:ext uri="{BB962C8B-B14F-4D97-AF65-F5344CB8AC3E}">
        <p14:creationId xmlns:p14="http://schemas.microsoft.com/office/powerpoint/2010/main" val="239164442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715682"/>
            <a:ext cx="4572000" cy="5632311"/>
          </a:xfrm>
          <a:prstGeom prst="rect">
            <a:avLst/>
          </a:prstGeom>
          <a:blipFill>
            <a:blip r:embed="rId2"/>
            <a:tile tx="0" ty="0" sx="100000" sy="100000" flip="none" algn="tl"/>
          </a:blipFill>
        </p:spPr>
        <p:txBody>
          <a:bodyPr>
            <a:spAutoFit/>
          </a:bodyPr>
          <a:lstStyle/>
          <a:p>
            <a:r>
              <a:rPr lang="ar-SA" sz="2400" dirty="0" smtClean="0">
                <a:ea typeface="Calibri"/>
              </a:rPr>
              <a:t>هدف </a:t>
            </a:r>
            <a:r>
              <a:rPr lang="ar-SA" sz="2400" dirty="0">
                <a:ea typeface="Calibri"/>
              </a:rPr>
              <a:t>اصلي درس تربيت بدني در اين مرحله انجام مي شود . پس از توضيحات و آموزش لازم ، معلم از بازيهاي مختلف استفاده مي كند . در اين مرحله براي تقويت حركات پايه و مهارتهاي ورزشي ، از بازيهاي مختلف استفاده مي شود . </a:t>
            </a:r>
            <a:r>
              <a:rPr lang="ar-SA" sz="2400" dirty="0" smtClean="0">
                <a:ea typeface="Calibri"/>
              </a:rPr>
              <a:t>بازيها علاوه بر تقويت حركات و مهارتها داراي خصوصياتي </a:t>
            </a:r>
            <a:r>
              <a:rPr lang="ar-SA" sz="2400" dirty="0">
                <a:ea typeface="Calibri"/>
              </a:rPr>
              <a:t>هستند كه مي توان از طريق آنها براي تقويت ابعاد عاطفي ، اجتماعي و شناختي كودكان نيز اقدام كرد . به عنوان مثال مفاهيمي از قبيل صداقت ، راستگويي ، مسئوليت پذيري ، مسئوليت ، تعاون و همكاري شناخت اشكال هندسي و غيره را مي توان در قالب بازيهاي مختلف آموزش داد . اين مرحله 50 درصد برنامه را بخود اختصاص مي دهد </a:t>
            </a:r>
            <a:endParaRPr lang="en-US" sz="2400" dirty="0"/>
          </a:p>
        </p:txBody>
      </p:sp>
      <p:sp>
        <p:nvSpPr>
          <p:cNvPr id="3" name="Rectangle 2"/>
          <p:cNvSpPr/>
          <p:nvPr/>
        </p:nvSpPr>
        <p:spPr>
          <a:xfrm>
            <a:off x="4572000" y="304800"/>
            <a:ext cx="3962400" cy="410882"/>
          </a:xfrm>
          <a:prstGeom prst="rect">
            <a:avLst/>
          </a:prstGeom>
          <a:blipFill>
            <a:blip r:embed="rId3"/>
            <a:tile tx="0" ty="0" sx="100000" sy="100000" flip="none" algn="tl"/>
          </a:blipFill>
        </p:spPr>
        <p:txBody>
          <a:bodyPr wrap="square">
            <a:spAutoFit/>
          </a:bodyPr>
          <a:lstStyle/>
          <a:p>
            <a:pPr lvl="0" algn="r" rtl="1">
              <a:lnSpc>
                <a:spcPct val="115000"/>
              </a:lnSpc>
              <a:spcAft>
                <a:spcPts val="1000"/>
              </a:spcAft>
            </a:pPr>
            <a:r>
              <a:rPr lang="ar-SA" b="1" dirty="0">
                <a:solidFill>
                  <a:srgbClr val="C00000"/>
                </a:solidFill>
                <a:ea typeface="Calibri"/>
              </a:rPr>
              <a:t>2- مرحله پياده كردن هدف يا مرحله ي اصلي</a:t>
            </a:r>
            <a:endParaRPr lang="en-US" dirty="0">
              <a:solidFill>
                <a:srgbClr val="C00000"/>
              </a:solidFill>
              <a:ea typeface="Calibri"/>
              <a:cs typeface="Arial"/>
            </a:endParaRPr>
          </a:p>
        </p:txBody>
      </p:sp>
    </p:spTree>
    <p:extLst>
      <p:ext uri="{BB962C8B-B14F-4D97-AF65-F5344CB8AC3E}">
        <p14:creationId xmlns:p14="http://schemas.microsoft.com/office/powerpoint/2010/main" val="38895095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accel="50000" decel="50000" fill="hold" grpId="0" nodeType="clickEffect">
                                  <p:stCondLst>
                                    <p:cond delay="0"/>
                                  </p:stCondLst>
                                  <p:childTnLst>
                                    <p:animMotion origin="layout" path="M 0 0 L -0.25 0 E" pathEditMode="relative" ptsTypes="">
                                      <p:cBhvr>
                                        <p:cTn id="6" dur="2000" fill="hold"/>
                                        <p:tgtEl>
                                          <p:spTgt spid="3"/>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fade">
                                      <p:cBhvr>
                                        <p:cTn id="11" dur="1000"/>
                                        <p:tgtEl>
                                          <p:spTgt spid="2">
                                            <p:txEl>
                                              <p:pRg st="0" end="0"/>
                                            </p:txEl>
                                          </p:spTgt>
                                        </p:tgtEl>
                                      </p:cBhvr>
                                    </p:animEffect>
                                    <p:anim calcmode="lin" valueType="num">
                                      <p:cBhvr>
                                        <p:cTn id="12"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685832"/>
            <a:ext cx="4572000" cy="5822107"/>
          </a:xfrm>
          <a:prstGeom prst="rect">
            <a:avLst/>
          </a:prstGeom>
          <a:blipFill>
            <a:blip r:embed="rId2"/>
            <a:tile tx="0" ty="0" sx="100000" sy="100000" flip="none" algn="tl"/>
          </a:blipFill>
        </p:spPr>
        <p:txBody>
          <a:bodyPr>
            <a:spAutoFit/>
          </a:bodyPr>
          <a:lstStyle/>
          <a:p>
            <a:pPr algn="r">
              <a:lnSpc>
                <a:spcPct val="115000"/>
              </a:lnSpc>
              <a:spcAft>
                <a:spcPts val="1000"/>
              </a:spcAft>
            </a:pPr>
            <a:r>
              <a:rPr lang="ar-SA" sz="2000" dirty="0" smtClean="0">
                <a:ea typeface="Calibri"/>
              </a:rPr>
              <a:t>در </a:t>
            </a:r>
            <a:r>
              <a:rPr lang="ar-SA" sz="2000" dirty="0">
                <a:ea typeface="Calibri"/>
              </a:rPr>
              <a:t>مرحله اصلي ، ضربان قلب و سرعت دستگاه گردش خون و تنفس دانش آموزان به اوج خود مي رسد از نقطه نظر عاطفي نيز احتمالاً تغييراتي به جهت برد و باخت و يا  برخوردهاي جسماني به وجود آمده است . يكي ديگر از نتايج فعاليتهاي انجام شده تعريق و نشستن گرد و غبار محيط بر بدن است به اين ترتيب اقداماتي در هر يك از اين مراحل بايد انجام شود تا دانش آموز آماده حضور در كلاس بعدي شود .</a:t>
            </a:r>
            <a:endParaRPr lang="en-US" sz="2000" dirty="0">
              <a:ea typeface="Calibri"/>
              <a:cs typeface="Arial"/>
            </a:endParaRPr>
          </a:p>
          <a:p>
            <a:r>
              <a:rPr lang="ar-SA" sz="2000" dirty="0">
                <a:ea typeface="Calibri"/>
              </a:rPr>
              <a:t>راه رفتن آرام و نفس گيري ، انجام حركات كششي براي آرام كردن ضربان قلب به دستگاه گردش خون و تنفس ، مروري بر آموزش انجام شده و ارائه تذكرات مهم بهداشتي ، اخلاقي و اجتماعي و غيره در اين بخش صورت مي گيرد . اين مرحله فرصت خوبي است براي ارائه نكات دانشي از قبيل رعايت نكات بهداشتي ، ايمني و … ميباشد . سپس دانش آموزان به امر نظافت و شستشو مي پردازند . اين مرحله نيز 20 درصد برنامه را بخود اختصاص مي دهد</a:t>
            </a:r>
            <a:r>
              <a:rPr lang="ar-SA" dirty="0">
                <a:ea typeface="Calibri"/>
              </a:rPr>
              <a:t> </a:t>
            </a:r>
            <a:endParaRPr lang="en-US" dirty="0"/>
          </a:p>
        </p:txBody>
      </p:sp>
      <p:sp>
        <p:nvSpPr>
          <p:cNvPr id="3" name="Rectangle 2"/>
          <p:cNvSpPr/>
          <p:nvPr/>
        </p:nvSpPr>
        <p:spPr>
          <a:xfrm>
            <a:off x="3695226" y="182904"/>
            <a:ext cx="5441950" cy="547907"/>
          </a:xfrm>
          <a:prstGeom prst="rect">
            <a:avLst/>
          </a:prstGeom>
          <a:blipFill>
            <a:blip r:embed="rId3"/>
            <a:tile tx="0" ty="0" sx="100000" sy="100000" flip="none" algn="tl"/>
          </a:blipFill>
        </p:spPr>
        <p:txBody>
          <a:bodyPr wrap="square">
            <a:spAutoFit/>
          </a:bodyPr>
          <a:lstStyle/>
          <a:p>
            <a:pPr lvl="0" algn="r" rtl="1">
              <a:lnSpc>
                <a:spcPct val="115000"/>
              </a:lnSpc>
              <a:spcAft>
                <a:spcPts val="1000"/>
              </a:spcAft>
            </a:pPr>
            <a:r>
              <a:rPr lang="ar-SA" sz="2800" b="1" dirty="0">
                <a:solidFill>
                  <a:srgbClr val="C00000"/>
                </a:solidFill>
                <a:ea typeface="Calibri"/>
              </a:rPr>
              <a:t> 3- مرحله بازگشت به حالت اوليه</a:t>
            </a:r>
            <a:endParaRPr lang="en-US" sz="2800" b="1" dirty="0">
              <a:solidFill>
                <a:srgbClr val="C00000"/>
              </a:solidFill>
              <a:ea typeface="Calibri"/>
              <a:cs typeface="Arial"/>
            </a:endParaRPr>
          </a:p>
        </p:txBody>
      </p:sp>
    </p:spTree>
    <p:extLst>
      <p:ext uri="{BB962C8B-B14F-4D97-AF65-F5344CB8AC3E}">
        <p14:creationId xmlns:p14="http://schemas.microsoft.com/office/powerpoint/2010/main" val="3706369996"/>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accel="50000" decel="50000" fill="hold" grpId="0" nodeType="clickEffect">
                                  <p:stCondLst>
                                    <p:cond delay="0"/>
                                  </p:stCondLst>
                                  <p:childTnLst>
                                    <p:animMotion origin="layout" path="M 0 0 L -0.25 0 E" pathEditMode="relative" ptsTypes="">
                                      <p:cBhvr>
                                        <p:cTn id="6" dur="2000" fill="hold"/>
                                        <p:tgtEl>
                                          <p:spTgt spid="3"/>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 calcmode="lin" valueType="num">
                                      <p:cBhvr additive="base">
                                        <p:cTn id="11"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 calcmode="lin" valueType="num">
                                      <p:cBhvr additive="base">
                                        <p:cTn id="15"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733903"/>
            <a:ext cx="4572000" cy="5390194"/>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algn="r">
              <a:lnSpc>
                <a:spcPct val="115000"/>
              </a:lnSpc>
              <a:spcAft>
                <a:spcPts val="1000"/>
              </a:spcAft>
            </a:pPr>
            <a:r>
              <a:rPr lang="ar-SA" b="1" dirty="0">
                <a:solidFill>
                  <a:srgbClr val="FF0000"/>
                </a:solidFill>
                <a:ea typeface="Calibri"/>
              </a:rPr>
              <a:t>سازماندهی کلاس درس</a:t>
            </a:r>
            <a:endParaRPr lang="en-US" b="1" dirty="0">
              <a:solidFill>
                <a:srgbClr val="FF0000"/>
              </a:solidFill>
              <a:ea typeface="Calibri"/>
              <a:cs typeface="Arial"/>
            </a:endParaRPr>
          </a:p>
          <a:p>
            <a:pPr algn="r">
              <a:lnSpc>
                <a:spcPct val="115000"/>
              </a:lnSpc>
              <a:spcAft>
                <a:spcPts val="1000"/>
              </a:spcAft>
            </a:pPr>
            <a:r>
              <a:rPr lang="ar-SA" dirty="0">
                <a:ea typeface="Calibri"/>
              </a:rPr>
              <a:t>کلاسهای درس تربیت بدنی عموماً بسیار پر ازدحام هستند . تعداد ایده آل دانش آموز برای یک کلاس 20 نفر است . این تعداد نباید از 35 نفر فراتر رود . کمبود وقت ، وسایل ناچیز و ابزار ناکافی به همراه تعداد زیاد دانش آموز مشکلات بزرگی را برای معلم فراهم می آورد . دقت در اتخاذ بهترین روش سازماندهی کلاس نتایج مفیدی را به همراه خواهد داشت .</a:t>
            </a:r>
            <a:endParaRPr lang="en-US" dirty="0">
              <a:ea typeface="Calibri"/>
              <a:cs typeface="Arial"/>
            </a:endParaRPr>
          </a:p>
          <a:p>
            <a:r>
              <a:rPr lang="ar-SA" dirty="0">
                <a:ea typeface="Calibri"/>
              </a:rPr>
              <a:t>دانش آموزان باید معلم را در طراحی ، هدایت ، ارزیابی برنامه در هر کلاس یاری کنند . دردوره های ابتدایی باید به دانش آموزان در خصوص آنچه که باید یاد بگیرند ، آنچه که باید انجام دهند و ارزیابی نتایج خودشان به تدریج مسئولیتهای بیشتری داد . سازماندهی ماهرانه کلاس و طراحی خردمندانه درس ، هدف دار بودن آموزش هر دوره را برای دانش آموز و صحت آموزش و مفید بودن آن تضمین خواهد کرد . کلاس را   می توان به شکل صمیمانه اما با کنترل شایسته هدایت کرد </a:t>
            </a:r>
            <a:endParaRPr lang="en-US" dirty="0"/>
          </a:p>
        </p:txBody>
      </p:sp>
    </p:spTree>
    <p:extLst>
      <p:ext uri="{BB962C8B-B14F-4D97-AF65-F5344CB8AC3E}">
        <p14:creationId xmlns:p14="http://schemas.microsoft.com/office/powerpoint/2010/main" val="3423856010"/>
      </p:ext>
    </p:extLst>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066800"/>
            <a:ext cx="4953000" cy="502701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just" rtl="1">
              <a:lnSpc>
                <a:spcPct val="115000"/>
              </a:lnSpc>
              <a:spcAft>
                <a:spcPts val="1000"/>
              </a:spcAft>
            </a:pPr>
            <a:r>
              <a:rPr lang="ar-SA" sz="2000" b="1" dirty="0">
                <a:solidFill>
                  <a:prstClr val="black"/>
                </a:solidFill>
                <a:ea typeface="Calibri"/>
              </a:rPr>
              <a:t>معلم می تواند شروع و خاتمه مشخصی برای کلاس تعیین کند . وی می تواند بچه ها را عادت دهد که وقتی او صحبت می کند گوش کنند و با شنیدن علامت شروع ، در یک دایره یا گروه و دسته قرار بگیرند و به همین ترتیب در آخر هر کلاس برای یک بحث و ارزیابی کوتاه از گروههای معینی بنشینند . </a:t>
            </a:r>
            <a:endParaRPr lang="fa-IR" sz="2000" b="1" dirty="0" smtClean="0">
              <a:solidFill>
                <a:prstClr val="black"/>
              </a:solidFill>
              <a:ea typeface="Calibri"/>
            </a:endParaRPr>
          </a:p>
          <a:p>
            <a:pPr lvl="0" algn="r">
              <a:lnSpc>
                <a:spcPct val="115000"/>
              </a:lnSpc>
              <a:spcAft>
                <a:spcPts val="1000"/>
              </a:spcAft>
            </a:pPr>
            <a:r>
              <a:rPr lang="ar-SA" sz="2000" b="1" dirty="0" smtClean="0">
                <a:solidFill>
                  <a:prstClr val="black"/>
                </a:solidFill>
                <a:ea typeface="Calibri"/>
              </a:rPr>
              <a:t>این </a:t>
            </a:r>
            <a:r>
              <a:rPr lang="ar-SA" sz="2000" b="1" dirty="0">
                <a:solidFill>
                  <a:prstClr val="black"/>
                </a:solidFill>
                <a:ea typeface="Calibri"/>
              </a:rPr>
              <a:t>نکته نیز قابل تعمق است که چون کودکان با هر معلم محدودیتها و آزادیهای معینی را تجربه می کنند .</a:t>
            </a:r>
            <a:endParaRPr lang="en-US" sz="2000" b="1" dirty="0">
              <a:solidFill>
                <a:prstClr val="black"/>
              </a:solidFill>
              <a:ea typeface="Calibri"/>
              <a:cs typeface="Arial"/>
            </a:endParaRPr>
          </a:p>
          <a:p>
            <a:pPr lvl="0" algn="r"/>
            <a:r>
              <a:rPr lang="ar-SA" sz="2000" b="1" dirty="0">
                <a:solidFill>
                  <a:prstClr val="black"/>
                </a:solidFill>
                <a:ea typeface="Calibri"/>
              </a:rPr>
              <a:t>باید </a:t>
            </a:r>
            <a:r>
              <a:rPr lang="ar-SA" sz="2000" b="1" dirty="0" smtClean="0">
                <a:solidFill>
                  <a:prstClr val="black"/>
                </a:solidFill>
                <a:ea typeface="Calibri"/>
              </a:rPr>
              <a:t>ازاولین </a:t>
            </a:r>
            <a:r>
              <a:rPr lang="ar-SA" sz="2000" b="1" dirty="0">
                <a:solidFill>
                  <a:prstClr val="black"/>
                </a:solidFill>
                <a:ea typeface="Calibri"/>
              </a:rPr>
              <a:t>کلاس تا آخرین کلاس در یک سال از ثبات رفتار ، عدالت و روش بدون تغییری در کنترل گروه پیروی کنند . </a:t>
            </a:r>
            <a:endParaRPr lang="fa-IR" sz="2000" b="1" dirty="0" smtClean="0">
              <a:solidFill>
                <a:prstClr val="black"/>
              </a:solidFill>
              <a:ea typeface="Calibri"/>
            </a:endParaRPr>
          </a:p>
          <a:p>
            <a:pPr lvl="0" algn="r"/>
            <a:r>
              <a:rPr lang="ar-SA" sz="2000" b="1" dirty="0" smtClean="0">
                <a:solidFill>
                  <a:prstClr val="black"/>
                </a:solidFill>
                <a:ea typeface="Calibri"/>
              </a:rPr>
              <a:t>سازماندهی </a:t>
            </a:r>
            <a:r>
              <a:rPr lang="ar-SA" sz="2000" b="1" dirty="0">
                <a:solidFill>
                  <a:prstClr val="black"/>
                </a:solidFill>
                <a:ea typeface="Calibri"/>
              </a:rPr>
              <a:t>مناسب کلاس به دانش آموزان کمک میکند تا احساس امنیت کرده و برای روبرو شدن با تجربیات جدید </a:t>
            </a:r>
            <a:r>
              <a:rPr lang="ar-SA" sz="2000" b="1" dirty="0" smtClean="0">
                <a:solidFill>
                  <a:prstClr val="black"/>
                </a:solidFill>
                <a:ea typeface="Calibri"/>
              </a:rPr>
              <a:t>آماد</a:t>
            </a:r>
            <a:r>
              <a:rPr lang="fa-IR" sz="2000" b="1" dirty="0" smtClean="0">
                <a:solidFill>
                  <a:prstClr val="black"/>
                </a:solidFill>
                <a:ea typeface="Calibri"/>
              </a:rPr>
              <a:t>ه شوند.</a:t>
            </a:r>
            <a:r>
              <a:rPr lang="ar-SA" b="1" dirty="0" smtClean="0">
                <a:solidFill>
                  <a:prstClr val="black"/>
                </a:solidFill>
                <a:ea typeface="Calibri"/>
              </a:rPr>
              <a:t> </a:t>
            </a:r>
            <a:endParaRPr lang="en-US" b="1" dirty="0">
              <a:solidFill>
                <a:prstClr val="black"/>
              </a:solidFill>
            </a:endParaRPr>
          </a:p>
        </p:txBody>
      </p:sp>
    </p:spTree>
    <p:extLst>
      <p:ext uri="{BB962C8B-B14F-4D97-AF65-F5344CB8AC3E}">
        <p14:creationId xmlns:p14="http://schemas.microsoft.com/office/powerpoint/2010/main" val="272344482"/>
      </p:ext>
    </p:extLst>
  </p:cSld>
  <p:clrMapOvr>
    <a:masterClrMapping/>
  </p:clrMapOvr>
  <mc:AlternateContent xmlns:mc="http://schemas.openxmlformats.org/markup-compatibility/2006" xmlns:p14="http://schemas.microsoft.com/office/powerpoint/2010/main">
    <mc:Choice Requires="p14">
      <p:transition spd="slow" p14:dur="1600">
        <p14:prism dir="d" isInverted="1"/>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43000" y="2189943"/>
            <a:ext cx="7010400" cy="2385781"/>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r">
              <a:lnSpc>
                <a:spcPct val="115000"/>
              </a:lnSpc>
              <a:spcAft>
                <a:spcPts val="1000"/>
              </a:spcAft>
            </a:pPr>
            <a:r>
              <a:rPr lang="ar-SA" b="1" dirty="0">
                <a:solidFill>
                  <a:srgbClr val="FF0000"/>
                </a:solidFill>
                <a:ea typeface="Calibri"/>
              </a:rPr>
              <a:t>شیوه های استقرار در زمین ورزش</a:t>
            </a:r>
            <a:endParaRPr lang="en-US" b="1" dirty="0">
              <a:solidFill>
                <a:srgbClr val="FF0000"/>
              </a:solidFill>
              <a:ea typeface="Calibri"/>
              <a:cs typeface="Arial"/>
            </a:endParaRPr>
          </a:p>
          <a:p>
            <a:r>
              <a:rPr lang="ar-SA" sz="2000" dirty="0">
                <a:ea typeface="Calibri"/>
              </a:rPr>
              <a:t>چون سازماندهی مجدد تیم ها برای انجام هارت ها یا بازیها وقت زیادی را تلف میکند .  باید به دانش آموزان یاد داد که به هنگام فرمان معلم سریعاً در گروه های دلخواه مستقر شوند </a:t>
            </a:r>
            <a:r>
              <a:rPr lang="ar-SA" sz="2000" dirty="0" smtClean="0">
                <a:ea typeface="Calibri"/>
              </a:rPr>
              <a:t>.</a:t>
            </a:r>
            <a:r>
              <a:rPr lang="fa-IR" sz="2000" dirty="0" smtClean="0">
                <a:ea typeface="Calibri"/>
              </a:rPr>
              <a:t>                                       </a:t>
            </a:r>
            <a:r>
              <a:rPr lang="ar-SA" sz="2000" dirty="0" smtClean="0">
                <a:ea typeface="Calibri"/>
              </a:rPr>
              <a:t> </a:t>
            </a:r>
            <a:endParaRPr lang="fa-IR" sz="2000" dirty="0" smtClean="0">
              <a:ea typeface="Calibri"/>
            </a:endParaRPr>
          </a:p>
          <a:p>
            <a:r>
              <a:rPr lang="ar-SA" sz="2000" dirty="0" smtClean="0">
                <a:ea typeface="Calibri"/>
              </a:rPr>
              <a:t>گروه </a:t>
            </a:r>
            <a:r>
              <a:rPr lang="ar-SA" sz="2000" dirty="0">
                <a:ea typeface="Calibri"/>
              </a:rPr>
              <a:t>ها یا تیم های 6 تا 8 نفره معمولاً بهترین انتخاب هستند . استقرار هر گروه برای پوشش کامل زمین به معلم این امکان را می دهد که کل نفرات کلاس را به طور موثر زیر نظر </a:t>
            </a:r>
            <a:r>
              <a:rPr lang="ar-SA" sz="2000" dirty="0" smtClean="0">
                <a:ea typeface="Calibri"/>
              </a:rPr>
              <a:t>بگیرد</a:t>
            </a:r>
            <a:r>
              <a:rPr lang="fa-IR" sz="2000" dirty="0" smtClean="0">
                <a:ea typeface="Calibri"/>
              </a:rPr>
              <a:t>                                     </a:t>
            </a:r>
            <a:r>
              <a:rPr lang="ar-SA" sz="2000" dirty="0" smtClean="0">
                <a:ea typeface="Calibri"/>
              </a:rPr>
              <a:t> </a:t>
            </a:r>
            <a:endParaRPr lang="en-US" sz="2000" dirty="0"/>
          </a:p>
        </p:txBody>
      </p:sp>
    </p:spTree>
    <p:extLst>
      <p:ext uri="{BB962C8B-B14F-4D97-AF65-F5344CB8AC3E}">
        <p14:creationId xmlns:p14="http://schemas.microsoft.com/office/powerpoint/2010/main" val="508411035"/>
      </p:ext>
    </p:extLst>
  </p:cSld>
  <p:clrMapOvr>
    <a:masterClrMapping/>
  </p:clrMapOvr>
  <mc:AlternateContent xmlns:mc="http://schemas.openxmlformats.org/markup-compatibility/2006" xmlns:p14="http://schemas.microsoft.com/office/powerpoint/2010/main">
    <mc:Choice Requires="p14">
      <p:transition spd="slow" p14:dur="1400">
        <p:blinds/>
      </p:transition>
    </mc:Choice>
    <mc:Fallback xmlns="">
      <p:transition spd="slow">
        <p:blind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set>
                                      <p:cBhvr>
                                        <p:cTn id="7" dur="455" fill="hold">
                                          <p:stCondLst>
                                            <p:cond delay="0"/>
                                          </p:stCondLst>
                                        </p:cTn>
                                        <p:tgtEl>
                                          <p:spTgt spid="3">
                                            <p:txEl>
                                              <p:pRg st="0" end="0"/>
                                            </p:txEl>
                                          </p:spTgt>
                                        </p:tgtEl>
                                        <p:attrNameLst>
                                          <p:attrName>style.rotation</p:attrName>
                                        </p:attrNameLst>
                                      </p:cBhvr>
                                      <p:to>
                                        <p:strVal val="-45.0"/>
                                      </p:to>
                                    </p:set>
                                    <p:anim calcmode="lin" valueType="num">
                                      <p:cBhvr>
                                        <p:cTn id="8" dur="455" fill="hold">
                                          <p:stCondLst>
                                            <p:cond delay="455"/>
                                          </p:stCondLst>
                                        </p:cTn>
                                        <p:tgtEl>
                                          <p:spTgt spid="3">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3">
                                            <p:txEl>
                                              <p:pRg st="0" end="0"/>
                                            </p:txEl>
                                          </p:spTgt>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3">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3">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ox(in)">
                                      <p:cBhvr>
                                        <p:cTn id="16" dur="2000"/>
                                        <p:tgtEl>
                                          <p:spTgt spid="3">
                                            <p:txEl>
                                              <p:pRg st="1" end="1"/>
                                            </p:txEl>
                                          </p:spTgt>
                                        </p:tgtEl>
                                      </p:cBhvr>
                                    </p:animEffect>
                                  </p:childTnLst>
                                </p:cTn>
                              </p:par>
                              <p:par>
                                <p:cTn id="17" presetID="4" presetClass="entr" presetSubtype="16"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ox(in)">
                                      <p:cBhvr>
                                        <p:cTn id="19"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37646" y="1143000"/>
            <a:ext cx="6463353" cy="3645100"/>
          </a:xfrm>
          <a:prstGeom prst="rect">
            <a:avLst/>
          </a:prstGeom>
          <a:blipFill>
            <a:blip r:embed="rId2"/>
            <a:tile tx="0" ty="0" sx="100000" sy="100000" flip="none" algn="tl"/>
          </a:blipFill>
        </p:spPr>
        <p:txBody>
          <a:bodyPr wrap="square">
            <a:spAutoFit/>
          </a:bodyPr>
          <a:lstStyle/>
          <a:p>
            <a:pPr algn="r" rtl="1">
              <a:lnSpc>
                <a:spcPct val="115000"/>
              </a:lnSpc>
              <a:spcAft>
                <a:spcPts val="1000"/>
              </a:spcAft>
            </a:pPr>
            <a:r>
              <a:rPr lang="ar-SA" b="1" dirty="0">
                <a:ea typeface="Calibri"/>
              </a:rPr>
              <a:t>-</a:t>
            </a:r>
            <a:r>
              <a:rPr lang="ar-SA" b="1" dirty="0">
                <a:solidFill>
                  <a:srgbClr val="FF0000"/>
                </a:solidFill>
                <a:ea typeface="Calibri"/>
              </a:rPr>
              <a:t>  استقرار بادبزنی : </a:t>
            </a:r>
            <a:r>
              <a:rPr lang="ar-SA" dirty="0">
                <a:ea typeface="Calibri"/>
              </a:rPr>
              <a:t>دانش آموزان در برابر سرگروه به شکل بادبزنی قرار می گیرند . این استقرار بخصوص در تمرین مهارت هایی مثل پرتاب ، دریافت و ضربه زدن به توپ در اندازه های مختلف موثر است . معلم به عنوان ناظر گروهها عمل میکند </a:t>
            </a:r>
            <a:r>
              <a:rPr lang="ar-SA" dirty="0" smtClean="0">
                <a:ea typeface="Calibri"/>
              </a:rPr>
              <a:t>.</a:t>
            </a:r>
            <a:endParaRPr lang="en-US" dirty="0">
              <a:ea typeface="Calibri"/>
              <a:cs typeface="Arial"/>
            </a:endParaRPr>
          </a:p>
          <a:p>
            <a:pPr algn="r">
              <a:lnSpc>
                <a:spcPct val="115000"/>
              </a:lnSpc>
              <a:spcAft>
                <a:spcPts val="1000"/>
              </a:spcAft>
            </a:pPr>
            <a:r>
              <a:rPr lang="ar-SA" dirty="0">
                <a:ea typeface="Calibri"/>
              </a:rPr>
              <a:t> </a:t>
            </a:r>
            <a:r>
              <a:rPr lang="ar-SA" b="1" dirty="0">
                <a:solidFill>
                  <a:srgbClr val="FF0000"/>
                </a:solidFill>
                <a:ea typeface="Calibri"/>
              </a:rPr>
              <a:t> استقرار صفی : </a:t>
            </a:r>
            <a:r>
              <a:rPr lang="ar-SA" dirty="0">
                <a:ea typeface="Calibri"/>
              </a:rPr>
              <a:t>این ساده ترین شکل استقرار برای مبتدیان است . برای بازی های امدادی ، پرتاب به سبد و بازی هایی که کودکان باید نوبت را رعایت کنند مناسب است در صورت امکان در هر صف نباید بیش از 5 نفر مستقر شوند .</a:t>
            </a:r>
            <a:endParaRPr lang="en-US" dirty="0">
              <a:ea typeface="Calibri"/>
              <a:cs typeface="Arial"/>
            </a:endParaRPr>
          </a:p>
          <a:p>
            <a:r>
              <a:rPr lang="ar-SA" b="1" dirty="0" smtClean="0">
                <a:solidFill>
                  <a:srgbClr val="FF0000"/>
                </a:solidFill>
                <a:ea typeface="Calibri"/>
              </a:rPr>
              <a:t>استقرار </a:t>
            </a:r>
            <a:r>
              <a:rPr lang="ar-SA" b="1" dirty="0">
                <a:solidFill>
                  <a:srgbClr val="FF0000"/>
                </a:solidFill>
                <a:ea typeface="Calibri"/>
              </a:rPr>
              <a:t>دایره ای : </a:t>
            </a:r>
            <a:r>
              <a:rPr lang="ar-SA" dirty="0">
                <a:ea typeface="Calibri"/>
              </a:rPr>
              <a:t>گروه می تواند سریعاً از حالت بادبزنی یا صفی به دنبال سرگروه خود به شکل دایره ای مستقر شوند . این روش استقرار برای بازی های ساده و تمرین مهارت های توپی با کمک سرگروه که در مرکز مستقر است مناسب است او از وسط توپ را برای تک تک افراعضای گروه پرتاب میکند و در صورتی که فردی خطا کرد مجدداً برای او پرتاب می کند تا خطا تحصیح شود </a:t>
            </a:r>
            <a:r>
              <a:rPr lang="fa-IR" dirty="0" smtClean="0">
                <a:ea typeface="Calibri"/>
              </a:rPr>
              <a:t>                               </a:t>
            </a:r>
            <a:endParaRPr lang="en-US" dirty="0"/>
          </a:p>
        </p:txBody>
      </p:sp>
    </p:spTree>
    <p:extLst>
      <p:ext uri="{BB962C8B-B14F-4D97-AF65-F5344CB8AC3E}">
        <p14:creationId xmlns:p14="http://schemas.microsoft.com/office/powerpoint/2010/main" val="4059445966"/>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0" y="1600200"/>
            <a:ext cx="6372367" cy="3215752"/>
          </a:xfrm>
          <a:prstGeom prst="rect">
            <a:avLst/>
          </a:prstGeom>
          <a:blipFill>
            <a:blip r:embed="rId2"/>
            <a:tile tx="0" ty="0" sx="100000" sy="100000" flip="none" algn="tl"/>
          </a:blipFill>
        </p:spPr>
        <p:txBody>
          <a:bodyPr wrap="square">
            <a:spAutoFit/>
          </a:bodyPr>
          <a:lstStyle/>
          <a:p>
            <a:pPr algn="r" rtl="1">
              <a:lnSpc>
                <a:spcPct val="115000"/>
              </a:lnSpc>
              <a:spcAft>
                <a:spcPts val="1000"/>
              </a:spcAft>
            </a:pPr>
            <a:r>
              <a:rPr lang="ar-SA" dirty="0">
                <a:ea typeface="Calibri"/>
              </a:rPr>
              <a:t>-  </a:t>
            </a:r>
            <a:r>
              <a:rPr lang="ar-SA" b="1" dirty="0">
                <a:solidFill>
                  <a:srgbClr val="FF0000"/>
                </a:solidFill>
                <a:ea typeface="Calibri"/>
              </a:rPr>
              <a:t> استقرار گردشی : </a:t>
            </a:r>
            <a:r>
              <a:rPr lang="ar-SA" b="1" dirty="0">
                <a:ea typeface="Calibri"/>
              </a:rPr>
              <a:t>این</a:t>
            </a:r>
            <a:r>
              <a:rPr lang="ar-SA" b="1" dirty="0">
                <a:solidFill>
                  <a:srgbClr val="FF0000"/>
                </a:solidFill>
                <a:ea typeface="Calibri"/>
              </a:rPr>
              <a:t> </a:t>
            </a:r>
            <a:r>
              <a:rPr lang="ar-SA" dirty="0">
                <a:ea typeface="Calibri"/>
              </a:rPr>
              <a:t>نوع استقرار برای تمرین پاس ( پرتاب و دریافت ) و ضربه زدن با پا بسیار مناسب است .</a:t>
            </a:r>
            <a:endParaRPr lang="en-US" dirty="0">
              <a:ea typeface="Calibri"/>
              <a:cs typeface="Arial"/>
            </a:endParaRPr>
          </a:p>
          <a:p>
            <a:pPr lvl="0" algn="r">
              <a:lnSpc>
                <a:spcPct val="115000"/>
              </a:lnSpc>
              <a:spcAft>
                <a:spcPts val="1000"/>
              </a:spcAft>
            </a:pPr>
            <a:r>
              <a:rPr lang="ar-SA" b="1" dirty="0" smtClean="0">
                <a:solidFill>
                  <a:srgbClr val="FF0000"/>
                </a:solidFill>
                <a:ea typeface="Calibri"/>
              </a:rPr>
              <a:t> </a:t>
            </a:r>
            <a:r>
              <a:rPr lang="ar-SA" b="1" dirty="0">
                <a:solidFill>
                  <a:srgbClr val="FF0000"/>
                </a:solidFill>
                <a:ea typeface="Calibri"/>
              </a:rPr>
              <a:t>استقرار زیگزاک : </a:t>
            </a:r>
            <a:r>
              <a:rPr lang="ar-SA" dirty="0">
                <a:ea typeface="Calibri"/>
              </a:rPr>
              <a:t>دو صف مقابل یکدیگر قرار می گیرند ، به ترتیب بازیکن 1 به 2 ، 2 به 3 توپ را پرتاب می کند و به همین شکل ادامه می یابد . این نوع استقرار برای ضربات فوتبال </a:t>
            </a:r>
            <a:r>
              <a:rPr lang="fa-IR" dirty="0" smtClean="0">
                <a:ea typeface="Calibri"/>
              </a:rPr>
              <a:t> و والیبال مناسب است.</a:t>
            </a:r>
          </a:p>
          <a:p>
            <a:pPr lvl="0" algn="r">
              <a:lnSpc>
                <a:spcPct val="115000"/>
              </a:lnSpc>
              <a:spcAft>
                <a:spcPts val="1000"/>
              </a:spcAft>
            </a:pPr>
            <a:r>
              <a:rPr lang="ar-SA" b="1" dirty="0" smtClean="0">
                <a:solidFill>
                  <a:srgbClr val="FF0000"/>
                </a:solidFill>
                <a:ea typeface="Calibri"/>
              </a:rPr>
              <a:t>استقرار </a:t>
            </a:r>
            <a:r>
              <a:rPr lang="ar-SA" b="1" dirty="0">
                <a:solidFill>
                  <a:srgbClr val="FF0000"/>
                </a:solidFill>
                <a:ea typeface="Calibri"/>
              </a:rPr>
              <a:t>به شکل مربع : </a:t>
            </a:r>
            <a:r>
              <a:rPr lang="fa-IR" dirty="0" smtClean="0">
                <a:solidFill>
                  <a:prstClr val="black"/>
                </a:solidFill>
                <a:ea typeface="Calibri"/>
              </a:rPr>
              <a:t>چهار</a:t>
            </a:r>
            <a:r>
              <a:rPr lang="ar-SA" dirty="0" smtClean="0">
                <a:solidFill>
                  <a:prstClr val="black"/>
                </a:solidFill>
                <a:ea typeface="Calibri"/>
              </a:rPr>
              <a:t>گروه </a:t>
            </a:r>
            <a:r>
              <a:rPr lang="ar-SA" dirty="0">
                <a:solidFill>
                  <a:prstClr val="black"/>
                </a:solidFill>
                <a:ea typeface="Calibri"/>
              </a:rPr>
              <a:t>را به شکل مربع مستقر کنید . اولی ضلع جنوبی ، دومی ضلع شمالی ، سومی ضلع شرقی و چهارم ضلع غربی را می سازد . در طرف چپ گروه خود قرار می گیرد . این استقرار برای تمرین پاس ( پرتاب و دریافت ) و بازی های ساده ای مثل « وسطی » مناسب است </a:t>
            </a:r>
            <a:r>
              <a:rPr lang="ar-SA" dirty="0" smtClean="0">
                <a:solidFill>
                  <a:prstClr val="black"/>
                </a:solidFill>
                <a:ea typeface="Calibri"/>
              </a:rPr>
              <a:t>. </a:t>
            </a:r>
            <a:endParaRPr lang="fa-IR" dirty="0" smtClean="0">
              <a:solidFill>
                <a:prstClr val="black"/>
              </a:solidFill>
              <a:ea typeface="Calibri"/>
            </a:endParaRPr>
          </a:p>
        </p:txBody>
      </p:sp>
    </p:spTree>
    <p:extLst>
      <p:ext uri="{BB962C8B-B14F-4D97-AF65-F5344CB8AC3E}">
        <p14:creationId xmlns:p14="http://schemas.microsoft.com/office/powerpoint/2010/main" val="819958350"/>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685800"/>
            <a:ext cx="8534400" cy="758952"/>
          </a:xfrm>
        </p:spPr>
        <p:txBody>
          <a:bodyPr>
            <a:normAutofit fontScale="90000"/>
          </a:bodyPr>
          <a:lstStyle/>
          <a:p>
            <a:pPr lvl="0" indent="-342900">
              <a:lnSpc>
                <a:spcPct val="115000"/>
              </a:lnSpc>
              <a:spcBef>
                <a:spcPts val="0"/>
              </a:spcBef>
              <a:spcAft>
                <a:spcPts val="1000"/>
              </a:spcAft>
            </a:pPr>
            <a:r>
              <a:rPr lang="ar-SA" sz="3200" b="1" dirty="0">
                <a:solidFill>
                  <a:prstClr val="black"/>
                </a:solidFill>
                <a:ea typeface="Calibri"/>
                <a:cs typeface="Arial"/>
              </a:rPr>
              <a:t>مراحل تدريس در ساعت درس تربيت بدني</a:t>
            </a:r>
            <a:r>
              <a:rPr lang="en-US" sz="3200" dirty="0">
                <a:solidFill>
                  <a:prstClr val="black"/>
                </a:solidFill>
                <a:ea typeface="Calibri"/>
                <a:cs typeface="Arial"/>
              </a:rPr>
              <a:t/>
            </a:r>
            <a:br>
              <a:rPr lang="en-US" sz="3200" dirty="0">
                <a:solidFill>
                  <a:prstClr val="black"/>
                </a:solidFill>
                <a:ea typeface="Calibri"/>
                <a:cs typeface="Arial"/>
              </a:rPr>
            </a:br>
            <a:endParaRPr lang="en-US" dirty="0"/>
          </a:p>
        </p:txBody>
      </p:sp>
      <p:sp>
        <p:nvSpPr>
          <p:cNvPr id="3" name="Content Placeholder 2"/>
          <p:cNvSpPr>
            <a:spLocks noGrp="1"/>
          </p:cNvSpPr>
          <p:nvPr>
            <p:ph sz="quarter" idx="1"/>
          </p:nvPr>
        </p:nvSpPr>
        <p:spPr/>
        <p:style>
          <a:lnRef idx="1">
            <a:schemeClr val="accent5"/>
          </a:lnRef>
          <a:fillRef idx="2">
            <a:schemeClr val="accent5"/>
          </a:fillRef>
          <a:effectRef idx="1">
            <a:schemeClr val="accent5"/>
          </a:effectRef>
          <a:fontRef idx="minor">
            <a:schemeClr val="dk1"/>
          </a:fontRef>
        </p:style>
        <p:txBody>
          <a:bodyPr/>
          <a:lstStyle/>
          <a:p>
            <a:pPr algn="ctr"/>
            <a:r>
              <a:rPr lang="ar-SA" dirty="0" smtClean="0">
                <a:ea typeface="Calibri"/>
              </a:rPr>
              <a:t>معلمان </a:t>
            </a:r>
            <a:r>
              <a:rPr lang="ar-SA" dirty="0">
                <a:ea typeface="Calibri"/>
              </a:rPr>
              <a:t>تربيت بدني قبل از ورود به كلاس فعاليتهاي لازم در ساعت آموزشي را سازماندهي كرده و بر مبناي اهداف تربيت بدني ، نياز دانش آموزان ، مدت كلاس ، وسايل و امكانات موجود ، شرايط جوي و … بهترين و </a:t>
            </a:r>
            <a:r>
              <a:rPr lang="ar-SA" dirty="0" smtClean="0">
                <a:ea typeface="Calibri"/>
              </a:rPr>
              <a:t>بيشتر</a:t>
            </a:r>
            <a:r>
              <a:rPr lang="fa-IR" dirty="0" smtClean="0">
                <a:ea typeface="Calibri"/>
              </a:rPr>
              <a:t>ین</a:t>
            </a:r>
            <a:r>
              <a:rPr lang="ar-SA" dirty="0" smtClean="0">
                <a:ea typeface="Calibri"/>
              </a:rPr>
              <a:t> </a:t>
            </a:r>
            <a:r>
              <a:rPr lang="ar-SA" dirty="0">
                <a:ea typeface="Calibri"/>
              </a:rPr>
              <a:t>بازده را نصيب دانش آموز مي نمايند .</a:t>
            </a:r>
            <a:endParaRPr lang="en-US" dirty="0"/>
          </a:p>
        </p:txBody>
      </p:sp>
    </p:spTree>
    <p:extLst>
      <p:ext uri="{BB962C8B-B14F-4D97-AF65-F5344CB8AC3E}">
        <p14:creationId xmlns:p14="http://schemas.microsoft.com/office/powerpoint/2010/main" val="1070529617"/>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
                                        </p:tgtEl>
                                        <p:attrNameLst>
                                          <p:attrName>ppt_x</p:attrName>
                                          <p:attrName>ppt_y</p:attrName>
                                        </p:attrNameLst>
                                      </p:cBhvr>
                                    </p:animMotion>
                                    <p:animRot by="1500000">
                                      <p:cBhvr>
                                        <p:cTn id="7" dur="125" fill="hold">
                                          <p:stCondLst>
                                            <p:cond delay="0"/>
                                          </p:stCondLst>
                                        </p:cTn>
                                        <p:tgtEl>
                                          <p:spTgt spid="2"/>
                                        </p:tgtEl>
                                        <p:attrNameLst>
                                          <p:attrName>r</p:attrName>
                                        </p:attrNameLst>
                                      </p:cBhvr>
                                    </p:animRot>
                                    <p:animRot by="-1500000">
                                      <p:cBhvr>
                                        <p:cTn id="8" dur="125" fill="hold">
                                          <p:stCondLst>
                                            <p:cond delay="125"/>
                                          </p:stCondLst>
                                        </p:cTn>
                                        <p:tgtEl>
                                          <p:spTgt spid="2"/>
                                        </p:tgtEl>
                                        <p:attrNameLst>
                                          <p:attrName>r</p:attrName>
                                        </p:attrNameLst>
                                      </p:cBhvr>
                                    </p:animRot>
                                    <p:animRot by="-1500000">
                                      <p:cBhvr>
                                        <p:cTn id="9" dur="125" fill="hold">
                                          <p:stCondLst>
                                            <p:cond delay="250"/>
                                          </p:stCondLst>
                                        </p:cTn>
                                        <p:tgtEl>
                                          <p:spTgt spid="2"/>
                                        </p:tgtEl>
                                        <p:attrNameLst>
                                          <p:attrName>r</p:attrName>
                                        </p:attrNameLst>
                                      </p:cBhvr>
                                    </p:animRot>
                                    <p:animRot by="1500000">
                                      <p:cBhvr>
                                        <p:cTn id="10" dur="125" fill="hold">
                                          <p:stCondLst>
                                            <p:cond delay="375"/>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3">
                                            <p:bg/>
                                          </p:spTgt>
                                        </p:tgtEl>
                                        <p:attrNameLst>
                                          <p:attrName>style.visibility</p:attrName>
                                        </p:attrNameLst>
                                      </p:cBhvr>
                                      <p:to>
                                        <p:strVal val="visible"/>
                                      </p:to>
                                    </p:set>
                                    <p:anim calcmode="lin" valueType="num">
                                      <p:cBhvr>
                                        <p:cTn id="15" dur="500" fill="hold"/>
                                        <p:tgtEl>
                                          <p:spTgt spid="3">
                                            <p:bg/>
                                          </p:spTgt>
                                        </p:tgtEl>
                                        <p:attrNameLst>
                                          <p:attrName>ppt_w</p:attrName>
                                        </p:attrNameLst>
                                      </p:cBhvr>
                                      <p:tavLst>
                                        <p:tav tm="0">
                                          <p:val>
                                            <p:fltVal val="0"/>
                                          </p:val>
                                        </p:tav>
                                        <p:tav tm="100000">
                                          <p:val>
                                            <p:strVal val="#ppt_w"/>
                                          </p:val>
                                        </p:tav>
                                      </p:tavLst>
                                    </p:anim>
                                    <p:anim calcmode="lin" valueType="num">
                                      <p:cBhvr>
                                        <p:cTn id="16" dur="500" fill="hold"/>
                                        <p:tgtEl>
                                          <p:spTgt spid="3">
                                            <p:bg/>
                                          </p:spTgt>
                                        </p:tgtEl>
                                        <p:attrNameLst>
                                          <p:attrName>ppt_h</p:attrName>
                                        </p:attrNameLst>
                                      </p:cBhvr>
                                      <p:tavLst>
                                        <p:tav tm="0">
                                          <p:val>
                                            <p:fltVal val="0"/>
                                          </p:val>
                                        </p:tav>
                                        <p:tav tm="100000">
                                          <p:val>
                                            <p:strVal val="#ppt_h"/>
                                          </p:val>
                                        </p:tav>
                                      </p:tavLst>
                                    </p:anim>
                                    <p:animEffect transition="in" filter="fade">
                                      <p:cBhvr>
                                        <p:cTn id="17" dur="500"/>
                                        <p:tgtEl>
                                          <p:spTgt spid="3">
                                            <p:bg/>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 calcmode="lin" valueType="num">
                                      <p:cBhvr>
                                        <p:cTn id="2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ارزشیابی درس تربیت بدنی در ابتدایی</a:t>
            </a:r>
            <a:endParaRPr lang="en-US" dirty="0"/>
          </a:p>
        </p:txBody>
      </p:sp>
      <p:sp>
        <p:nvSpPr>
          <p:cNvPr id="3" name="Text Placeholder 2"/>
          <p:cNvSpPr>
            <a:spLocks noGrp="1"/>
          </p:cNvSpPr>
          <p:nvPr>
            <p:ph type="body" idx="1"/>
          </p:nvPr>
        </p:nvSpPr>
        <p:spPr>
          <a:xfrm>
            <a:off x="1368426" y="2743200"/>
            <a:ext cx="6480174" cy="3352800"/>
          </a:xfrm>
        </p:spPr>
        <p:txBody>
          <a:bodyPr>
            <a:noAutofit/>
          </a:bodyPr>
          <a:lstStyle/>
          <a:p>
            <a:pPr algn="r"/>
            <a:r>
              <a:rPr lang="fa-IR" sz="1800" dirty="0" smtClean="0"/>
              <a:t>با توجه به قوانین جدید ارزشیابی در مقاطع ابتدایی که تاکید بر ارزشیابی توصیفی است و با توجه به رویکرد علمی و عملی تربیت بدنی که مبتنی بر سه هدف دانشی، مهارتی ونگرشی استوار است  کیفی نگری از ملزومات دید شما در ساعات تربیت بدنی است..</a:t>
            </a:r>
          </a:p>
          <a:p>
            <a:pPr algn="r"/>
            <a:r>
              <a:rPr lang="fa-IR" sz="1800" dirty="0" smtClean="0"/>
              <a:t>بدیهی است ارزشیابی این درس از اهمیت ویژه ای برخوردار است. علاوه بر مسایل بهداشتی و حقوقی در ارزشیابی درس تربیت بدنی که باید مورد توجه معلم باشد ، روحیه ی دانش آموزان و تفاوت های فردی دانش آموز در ارزشیابی لحاظ گردد.توصیه می شود از متخصصین تربیت بدنی </a:t>
            </a:r>
            <a:r>
              <a:rPr lang="fa-IR" sz="1800" dirty="0">
                <a:solidFill>
                  <a:srgbClr val="646B86"/>
                </a:solidFill>
              </a:rPr>
              <a:t>داشته های بومی و محیطی طراحی </a:t>
            </a:r>
            <a:r>
              <a:rPr lang="fa-IR" sz="1800" i="1" dirty="0" smtClean="0">
                <a:solidFill>
                  <a:srgbClr val="646B86"/>
                </a:solidFill>
              </a:rPr>
              <a:t>کنید.</a:t>
            </a:r>
            <a:endParaRPr lang="en-US" sz="1800" dirty="0"/>
          </a:p>
        </p:txBody>
      </p:sp>
    </p:spTree>
    <p:extLst>
      <p:ext uri="{BB962C8B-B14F-4D97-AF65-F5344CB8AC3E}">
        <p14:creationId xmlns:p14="http://schemas.microsoft.com/office/powerpoint/2010/main" val="3273139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1384083490"/>
              </p:ext>
            </p:extLst>
          </p:nvPr>
        </p:nvGraphicFramePr>
        <p:xfrm>
          <a:off x="1332600" y="838200"/>
          <a:ext cx="6472449" cy="5361254"/>
        </p:xfrm>
        <a:graphic>
          <a:graphicData uri="http://schemas.openxmlformats.org/drawingml/2006/table">
            <a:tbl>
              <a:tblPr firstRow="1" firstCol="1" lastRow="1" lastCol="1" bandRow="1" bandCol="1"/>
              <a:tblGrid>
                <a:gridCol w="327719"/>
                <a:gridCol w="327719"/>
                <a:gridCol w="327719"/>
                <a:gridCol w="327719"/>
                <a:gridCol w="319981"/>
                <a:gridCol w="335457"/>
                <a:gridCol w="327719"/>
                <a:gridCol w="327719"/>
                <a:gridCol w="327719"/>
                <a:gridCol w="327719"/>
                <a:gridCol w="327719"/>
                <a:gridCol w="327719"/>
                <a:gridCol w="327719"/>
                <a:gridCol w="327719"/>
                <a:gridCol w="327719"/>
                <a:gridCol w="327719"/>
                <a:gridCol w="1065086"/>
                <a:gridCol w="163859"/>
              </a:tblGrid>
              <a:tr h="762269">
                <a:tc gridSpan="16">
                  <a:txBody>
                    <a:bodyPr/>
                    <a:lstStyle/>
                    <a:p>
                      <a:pPr marL="0" marR="0" algn="ctr">
                        <a:spcBef>
                          <a:spcPts val="0"/>
                        </a:spcBef>
                        <a:spcAft>
                          <a:spcPts val="0"/>
                        </a:spcAft>
                      </a:pPr>
                      <a:r>
                        <a:rPr lang="fa-IR" sz="1000" b="1" dirty="0">
                          <a:effectLst/>
                          <a:latin typeface="Times New Roman"/>
                          <a:ea typeface="Times New Roman"/>
                        </a:rPr>
                        <a:t>آمادگی حرکتی  جسمانی</a:t>
                      </a:r>
                      <a:endParaRPr lang="en-US" sz="900" dirty="0">
                        <a:effectLst/>
                        <a:latin typeface="Times New Roman"/>
                        <a:ea typeface="Times New Roman"/>
                      </a:endParaRPr>
                    </a:p>
                  </a:txBody>
                  <a:tcPr marL="49158" marR="49158" marT="0" marB="0" anchor="b">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3" gridSpan="2">
                  <a:txBody>
                    <a:bodyPr/>
                    <a:lstStyle/>
                    <a:p>
                      <a:pPr marL="0" marR="0" algn="ctr">
                        <a:spcBef>
                          <a:spcPts val="0"/>
                        </a:spcBef>
                        <a:spcAft>
                          <a:spcPts val="0"/>
                        </a:spcAft>
                      </a:pPr>
                      <a:endParaRPr lang="en-US" sz="900">
                        <a:effectLst/>
                        <a:latin typeface="Times New Roman"/>
                        <a:ea typeface="Times New Roman"/>
                      </a:endParaRPr>
                    </a:p>
                    <a:p>
                      <a:pPr marL="0" marR="0" algn="ctr">
                        <a:spcBef>
                          <a:spcPts val="0"/>
                        </a:spcBef>
                        <a:spcAft>
                          <a:spcPts val="0"/>
                        </a:spcAft>
                      </a:pPr>
                      <a:r>
                        <a:rPr lang="fa-IR" sz="600">
                          <a:effectLst/>
                          <a:latin typeface="Times New Roman"/>
                          <a:ea typeface="Times New Roman"/>
                        </a:rPr>
                        <a:t>خ خ= خیلی خوب                              خ = خوب                               ق ق = قابل قبول                   ن ت = نیاز به تلاش بیشتر </a:t>
                      </a:r>
                      <a:endParaRPr lang="en-US" sz="900">
                        <a:effectLst/>
                        <a:latin typeface="Times New Roman"/>
                        <a:ea typeface="Times New Roman"/>
                      </a:endParaRPr>
                    </a:p>
                    <a:p>
                      <a:pPr marL="0" marR="0" algn="ctr">
                        <a:spcBef>
                          <a:spcPts val="0"/>
                        </a:spcBef>
                        <a:spcAft>
                          <a:spcPts val="0"/>
                        </a:spcAft>
                      </a:pPr>
                      <a:r>
                        <a:rPr lang="ar-SA" sz="100">
                          <a:effectLst/>
                          <a:latin typeface="Times New Roman"/>
                          <a:ea typeface="Times New Roman"/>
                          <a:cs typeface="B Jadid"/>
                        </a:rPr>
                        <a:t> </a:t>
                      </a:r>
                      <a:endParaRPr lang="en-US" sz="900">
                        <a:effectLst/>
                        <a:latin typeface="Times New Roman"/>
                        <a:ea typeface="Times New Roman"/>
                      </a:endParaRPr>
                    </a:p>
                    <a:p>
                      <a:pPr marL="0" marR="0" algn="ctr">
                        <a:spcBef>
                          <a:spcPts val="0"/>
                        </a:spcBef>
                        <a:spcAft>
                          <a:spcPts val="0"/>
                        </a:spcAft>
                      </a:pPr>
                      <a:r>
                        <a:rPr lang="ar-SA" sz="100">
                          <a:effectLst/>
                          <a:latin typeface="Times New Roman"/>
                          <a:ea typeface="Times New Roman"/>
                          <a:cs typeface="B Jadid"/>
                        </a:rPr>
                        <a:t> </a:t>
                      </a:r>
                      <a:endParaRPr lang="en-US" sz="900">
                        <a:effectLst/>
                        <a:latin typeface="Times New Roman"/>
                        <a:ea typeface="Times New Roman"/>
                      </a:endParaRPr>
                    </a:p>
                    <a:p>
                      <a:pPr marL="0" marR="0" algn="ctr">
                        <a:spcBef>
                          <a:spcPts val="0"/>
                        </a:spcBef>
                        <a:spcAft>
                          <a:spcPts val="0"/>
                        </a:spcAft>
                      </a:pPr>
                      <a:r>
                        <a:rPr lang="ar-SA" sz="900">
                          <a:effectLst/>
                          <a:latin typeface="Times New Roman"/>
                          <a:ea typeface="Times New Roman"/>
                          <a:cs typeface="B Jadid"/>
                        </a:rPr>
                        <a:t>ارزشیابی توصیفی</a:t>
                      </a:r>
                      <a:endParaRPr lang="en-US" sz="900">
                        <a:effectLst/>
                        <a:latin typeface="Times New Roman"/>
                        <a:ea typeface="Times New Roman"/>
                      </a:endParaRPr>
                    </a:p>
                    <a:p>
                      <a:pPr marL="0" marR="0" algn="ctr">
                        <a:spcBef>
                          <a:spcPts val="0"/>
                        </a:spcBef>
                        <a:spcAft>
                          <a:spcPts val="0"/>
                        </a:spcAft>
                      </a:pPr>
                      <a:r>
                        <a:rPr lang="fa-IR" sz="400">
                          <a:effectLst/>
                          <a:latin typeface="Times New Roman"/>
                          <a:ea typeface="Times New Roman"/>
                          <a:cs typeface="B Jadid"/>
                        </a:rPr>
                        <a:t> </a:t>
                      </a:r>
                      <a:endParaRPr lang="en-US" sz="900">
                        <a:effectLst/>
                        <a:latin typeface="Times New Roman"/>
                        <a:ea typeface="Times New Roman"/>
                      </a:endParaRPr>
                    </a:p>
                    <a:p>
                      <a:pPr marL="0" marR="0">
                        <a:spcBef>
                          <a:spcPts val="0"/>
                        </a:spcBef>
                        <a:spcAft>
                          <a:spcPts val="0"/>
                        </a:spcAft>
                      </a:pPr>
                      <a:r>
                        <a:rPr lang="ar-SA" sz="400">
                          <a:effectLst/>
                          <a:latin typeface="Times New Roman"/>
                          <a:ea typeface="Times New Roman"/>
                          <a:cs typeface="B Jadid"/>
                        </a:rPr>
                        <a:t> </a:t>
                      </a:r>
                      <a:endParaRPr lang="en-US" sz="900">
                        <a:effectLst/>
                        <a:latin typeface="Times New Roman"/>
                        <a:ea typeface="Times New Roman"/>
                      </a:endParaRPr>
                    </a:p>
                    <a:p>
                      <a:pPr marL="0" marR="0" algn="ctr">
                        <a:spcBef>
                          <a:spcPts val="0"/>
                        </a:spcBef>
                        <a:spcAft>
                          <a:spcPts val="0"/>
                        </a:spcAft>
                      </a:pPr>
                      <a:r>
                        <a:rPr lang="ar-SA" sz="900">
                          <a:effectLst/>
                          <a:latin typeface="Times New Roman"/>
                          <a:ea typeface="Times New Roman"/>
                          <a:cs typeface="B Jadid"/>
                        </a:rPr>
                        <a:t>تربیت بدنی</a:t>
                      </a:r>
                      <a:endParaRPr lang="en-US" sz="900">
                        <a:effectLst/>
                        <a:latin typeface="Times New Roman"/>
                        <a:ea typeface="Times New Roman"/>
                      </a:endParaRPr>
                    </a:p>
                    <a:p>
                      <a:pPr marL="0" marR="0" algn="ctr">
                        <a:spcBef>
                          <a:spcPts val="0"/>
                        </a:spcBef>
                        <a:spcAft>
                          <a:spcPts val="0"/>
                        </a:spcAft>
                      </a:pPr>
                      <a:r>
                        <a:rPr lang="fa-IR" sz="400">
                          <a:effectLst/>
                          <a:latin typeface="Times New Roman"/>
                          <a:ea typeface="Times New Roman"/>
                          <a:cs typeface="B Jadid"/>
                        </a:rPr>
                        <a:t> </a:t>
                      </a:r>
                      <a:endParaRPr lang="en-US" sz="900">
                        <a:effectLst/>
                        <a:latin typeface="Times New Roman"/>
                        <a:ea typeface="Times New Roman"/>
                      </a:endParaRPr>
                    </a:p>
                    <a:p>
                      <a:pPr marL="0" marR="0" algn="ctr">
                        <a:spcBef>
                          <a:spcPts val="0"/>
                        </a:spcBef>
                        <a:spcAft>
                          <a:spcPts val="0"/>
                        </a:spcAft>
                      </a:pPr>
                      <a:r>
                        <a:rPr lang="ar-SA" sz="400">
                          <a:effectLst/>
                          <a:latin typeface="Times New Roman"/>
                          <a:ea typeface="Times New Roman"/>
                          <a:cs typeface="B Jadid"/>
                        </a:rPr>
                        <a:t> </a:t>
                      </a:r>
                      <a:endParaRPr lang="en-US" sz="900">
                        <a:effectLst/>
                        <a:latin typeface="Times New Roman"/>
                        <a:ea typeface="Times New Roman"/>
                      </a:endParaRPr>
                    </a:p>
                    <a:p>
                      <a:pPr marL="0" marR="0" algn="ctr">
                        <a:spcBef>
                          <a:spcPts val="0"/>
                        </a:spcBef>
                        <a:spcAft>
                          <a:spcPts val="0"/>
                        </a:spcAft>
                      </a:pPr>
                      <a:r>
                        <a:rPr lang="ar-SA" sz="1100" u="sng">
                          <a:effectLst/>
                          <a:latin typeface="Times New Roman"/>
                          <a:ea typeface="Times New Roman"/>
                          <a:cs typeface="B Jadid"/>
                        </a:rPr>
                        <a:t>کلاس اول ابتدائی</a:t>
                      </a:r>
                      <a:endParaRPr lang="en-US" sz="900">
                        <a:effectLst/>
                        <a:latin typeface="Times New Roman"/>
                        <a:ea typeface="Times New Roman"/>
                      </a:endParaRPr>
                    </a:p>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B2A1C7"/>
                    </a:solidFill>
                  </a:tcPr>
                </a:tc>
                <a:tc rowSpan="3" hMerge="1">
                  <a:txBody>
                    <a:bodyPr/>
                    <a:lstStyle/>
                    <a:p>
                      <a:endParaRPr lang="en-US"/>
                    </a:p>
                  </a:txBody>
                  <a:tcPr/>
                </a:tc>
              </a:tr>
              <a:tr h="262175">
                <a:tc gridSpan="4">
                  <a:txBody>
                    <a:bodyPr/>
                    <a:lstStyle/>
                    <a:p>
                      <a:pPr marL="0" marR="0" algn="ctr">
                        <a:spcBef>
                          <a:spcPts val="0"/>
                        </a:spcBef>
                        <a:spcAft>
                          <a:spcPts val="0"/>
                        </a:spcAft>
                      </a:pPr>
                      <a:r>
                        <a:rPr lang="ar-SA" sz="900" b="1">
                          <a:effectLst/>
                          <a:latin typeface="Times New Roman"/>
                          <a:ea typeface="Times New Roman"/>
                        </a:rPr>
                        <a:t>توسعه و بهبود قدرت و استقامت عضلانی</a:t>
                      </a:r>
                      <a:endParaRPr lang="en-US" sz="900" b="1">
                        <a:effectLst/>
                        <a:latin typeface="Times New Roman"/>
                        <a:ea typeface="Times New Roman"/>
                      </a:endParaRPr>
                    </a:p>
                  </a:txBody>
                  <a:tcPr marL="49158" marR="49158"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a:spcBef>
                          <a:spcPts val="0"/>
                        </a:spcBef>
                        <a:spcAft>
                          <a:spcPts val="0"/>
                        </a:spcAft>
                      </a:pPr>
                      <a:r>
                        <a:rPr lang="ar-SA" sz="900" b="1">
                          <a:effectLst/>
                          <a:latin typeface="Times New Roman"/>
                          <a:ea typeface="Times New Roman"/>
                        </a:rPr>
                        <a:t>توسعه و بهبود تعادل</a:t>
                      </a:r>
                      <a:endParaRPr lang="en-US" sz="900" b="1">
                        <a:effectLst/>
                        <a:latin typeface="Times New Roman"/>
                        <a:ea typeface="Times New Roman"/>
                      </a:endParaRPr>
                    </a:p>
                  </a:txBody>
                  <a:tcPr marL="49158" marR="49158"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a:spcBef>
                          <a:spcPts val="0"/>
                        </a:spcBef>
                        <a:spcAft>
                          <a:spcPts val="0"/>
                        </a:spcAft>
                      </a:pPr>
                      <a:r>
                        <a:rPr lang="ar-SA" sz="900" b="1">
                          <a:effectLst/>
                          <a:latin typeface="Times New Roman"/>
                          <a:ea typeface="Times New Roman"/>
                        </a:rPr>
                        <a:t>توسعه و بهبود استقامت قلبی و عروقی</a:t>
                      </a:r>
                      <a:endParaRPr lang="en-US" sz="900" b="1">
                        <a:effectLst/>
                        <a:latin typeface="Times New Roman"/>
                        <a:ea typeface="Times New Roman"/>
                      </a:endParaRPr>
                    </a:p>
                  </a:txBody>
                  <a:tcPr marL="49158" marR="49158"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a:spcBef>
                          <a:spcPts val="0"/>
                        </a:spcBef>
                        <a:spcAft>
                          <a:spcPts val="0"/>
                        </a:spcAft>
                      </a:pPr>
                      <a:r>
                        <a:rPr lang="ar-SA" sz="900" b="1" dirty="0">
                          <a:effectLst/>
                          <a:latin typeface="Times New Roman"/>
                          <a:ea typeface="Times New Roman"/>
                        </a:rPr>
                        <a:t>توسعه و بهبود انعطاف پذیری</a:t>
                      </a:r>
                      <a:endParaRPr lang="en-US" sz="900" b="1" dirty="0">
                        <a:effectLst/>
                        <a:latin typeface="Times New Roman"/>
                        <a:ea typeface="Times New Roman"/>
                      </a:endParaRPr>
                    </a:p>
                  </a:txBody>
                  <a:tcPr marL="49158" marR="49158"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2" vMerge="1">
                  <a:txBody>
                    <a:bodyPr/>
                    <a:lstStyle/>
                    <a:p>
                      <a:endParaRPr lang="en-US"/>
                    </a:p>
                  </a:txBody>
                  <a:tcPr/>
                </a:tc>
                <a:tc hMerge="1" vMerge="1">
                  <a:txBody>
                    <a:bodyPr/>
                    <a:lstStyle/>
                    <a:p>
                      <a:endParaRPr lang="en-US"/>
                    </a:p>
                  </a:txBody>
                  <a:tcPr/>
                </a:tc>
              </a:tr>
              <a:tr h="928537">
                <a:tc rowSpan="2" gridSpan="4">
                  <a:txBody>
                    <a:bodyPr/>
                    <a:lstStyle/>
                    <a:p>
                      <a:pPr marL="0" marR="0" algn="r" rtl="1">
                        <a:spcBef>
                          <a:spcPts val="0"/>
                        </a:spcBef>
                        <a:spcAft>
                          <a:spcPts val="0"/>
                        </a:spcAft>
                      </a:pPr>
                      <a:r>
                        <a:rPr lang="ar-SA" sz="700" b="1">
                          <a:effectLst/>
                          <a:latin typeface="Times New Roman"/>
                          <a:ea typeface="Times New Roman"/>
                        </a:rPr>
                        <a:t>- شنا سوئدی روی دیوار بدون جدا شدن پاشنه ها از زمین– 10 مرتبه</a:t>
                      </a:r>
                      <a:endParaRPr lang="en-US" sz="900" b="1">
                        <a:effectLst/>
                        <a:latin typeface="Times New Roman"/>
                        <a:ea typeface="Times New Roman"/>
                      </a:endParaRPr>
                    </a:p>
                    <a:p>
                      <a:pPr marL="0" marR="0" algn="r">
                        <a:spcBef>
                          <a:spcPts val="0"/>
                        </a:spcBef>
                        <a:spcAft>
                          <a:spcPts val="0"/>
                        </a:spcAft>
                      </a:pPr>
                      <a:r>
                        <a:rPr lang="ar-SA" sz="700" b="1">
                          <a:effectLst/>
                          <a:latin typeface="Times New Roman"/>
                          <a:ea typeface="Times New Roman"/>
                        </a:rPr>
                        <a:t>- خوابیده به پشت و پاها بالا و عبور پاهای صاف بصورت قیچی از روی هم – 20 ثانیه</a:t>
                      </a:r>
                      <a:endParaRPr lang="en-US" sz="900" b="1">
                        <a:effectLst/>
                        <a:latin typeface="Times New Roman"/>
                        <a:ea typeface="Times New Roman"/>
                      </a:endParaRPr>
                    </a:p>
                    <a:p>
                      <a:pPr marL="0" marR="0" algn="r">
                        <a:spcBef>
                          <a:spcPts val="0"/>
                        </a:spcBef>
                        <a:spcAft>
                          <a:spcPts val="0"/>
                        </a:spcAft>
                      </a:pPr>
                      <a:r>
                        <a:rPr lang="ar-SA" sz="700" b="1">
                          <a:effectLst/>
                          <a:latin typeface="Times New Roman"/>
                          <a:ea typeface="Times New Roman"/>
                        </a:rPr>
                        <a:t> </a:t>
                      </a:r>
                      <a:endParaRPr lang="en-US" sz="900" b="1">
                        <a:effectLst/>
                        <a:latin typeface="Times New Roman"/>
                        <a:ea typeface="Times New Roman"/>
                      </a:endParaRPr>
                    </a:p>
                    <a:p>
                      <a:pPr marL="0" marR="0" algn="r">
                        <a:spcBef>
                          <a:spcPts val="0"/>
                        </a:spcBef>
                        <a:spcAft>
                          <a:spcPts val="0"/>
                        </a:spcAft>
                      </a:pPr>
                      <a:r>
                        <a:rPr lang="ar-SA" sz="700" b="1">
                          <a:effectLst/>
                          <a:latin typeface="Times New Roman"/>
                          <a:ea typeface="Times New Roman"/>
                        </a:rPr>
                        <a:t> </a:t>
                      </a:r>
                      <a:endParaRPr lang="en-US" sz="900" b="1">
                        <a:effectLst/>
                        <a:latin typeface="Times New Roman"/>
                        <a:ea typeface="Times New Roman"/>
                      </a:endParaRPr>
                    </a:p>
                    <a:p>
                      <a:pPr marL="0" marR="0" algn="r">
                        <a:spcBef>
                          <a:spcPts val="0"/>
                        </a:spcBef>
                        <a:spcAft>
                          <a:spcPts val="0"/>
                        </a:spcAft>
                      </a:pPr>
                      <a:r>
                        <a:rPr lang="en-US" sz="700" b="1">
                          <a:effectLst/>
                          <a:latin typeface="Times New Roman"/>
                          <a:ea typeface="Times New Roman"/>
                        </a:rPr>
                        <a:t> </a:t>
                      </a:r>
                      <a:endParaRPr lang="en-US" sz="900" b="1">
                        <a:effectLst/>
                        <a:latin typeface="Times New Roman"/>
                        <a:ea typeface="Times New Roman"/>
                      </a:endParaRPr>
                    </a:p>
                  </a:txBody>
                  <a:tcPr marL="49158" marR="49158"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gridSpan="4">
                  <a:txBody>
                    <a:bodyPr/>
                    <a:lstStyle/>
                    <a:p>
                      <a:pPr marL="0" marR="0" algn="r" rtl="1">
                        <a:spcBef>
                          <a:spcPts val="0"/>
                        </a:spcBef>
                        <a:spcAft>
                          <a:spcPts val="0"/>
                        </a:spcAft>
                      </a:pPr>
                      <a:r>
                        <a:rPr lang="ar-SA" sz="700" b="1" dirty="0">
                          <a:effectLst/>
                          <a:latin typeface="Times New Roman"/>
                          <a:ea typeface="Times New Roman"/>
                        </a:rPr>
                        <a:t>- راه رفتن روی خط مستقیم با دستهای باز و حفظ تعادل – 3 متر</a:t>
                      </a:r>
                      <a:endParaRPr lang="en-US" sz="900" b="1" dirty="0">
                        <a:effectLst/>
                        <a:latin typeface="Times New Roman"/>
                        <a:ea typeface="Times New Roman"/>
                      </a:endParaRPr>
                    </a:p>
                    <a:p>
                      <a:pPr marL="0" marR="0" algn="r">
                        <a:spcBef>
                          <a:spcPts val="0"/>
                        </a:spcBef>
                        <a:spcAft>
                          <a:spcPts val="0"/>
                        </a:spcAft>
                      </a:pPr>
                      <a:r>
                        <a:rPr lang="ar-SA" sz="700" b="1" dirty="0">
                          <a:effectLst/>
                          <a:latin typeface="Times New Roman"/>
                          <a:ea typeface="Times New Roman"/>
                        </a:rPr>
                        <a:t>- حفظ تعدل لک لک – 30 ثانیه مکث</a:t>
                      </a:r>
                      <a:endParaRPr lang="en-US" sz="900" b="1" dirty="0">
                        <a:effectLst/>
                        <a:latin typeface="Times New Roman"/>
                        <a:ea typeface="Times New Roman"/>
                      </a:endParaRPr>
                    </a:p>
                    <a:p>
                      <a:pPr marL="0" marR="0" algn="r">
                        <a:spcBef>
                          <a:spcPts val="0"/>
                        </a:spcBef>
                        <a:spcAft>
                          <a:spcPts val="0"/>
                        </a:spcAft>
                      </a:pPr>
                      <a:r>
                        <a:rPr lang="ar-SA" sz="700" b="1" dirty="0">
                          <a:effectLst/>
                          <a:latin typeface="Times New Roman"/>
                          <a:ea typeface="Times New Roman"/>
                        </a:rPr>
                        <a:t>- راه رفتن روی خطوط منحنی کشیده </a:t>
                      </a:r>
                      <a:endParaRPr lang="en-US" sz="900" b="1" dirty="0">
                        <a:effectLst/>
                        <a:latin typeface="Times New Roman"/>
                        <a:ea typeface="Times New Roman"/>
                      </a:endParaRPr>
                    </a:p>
                    <a:p>
                      <a:pPr marL="0" marR="0" algn="r">
                        <a:spcBef>
                          <a:spcPts val="0"/>
                        </a:spcBef>
                        <a:spcAft>
                          <a:spcPts val="0"/>
                        </a:spcAft>
                      </a:pPr>
                      <a:r>
                        <a:rPr lang="ar-SA" sz="700" b="1" dirty="0">
                          <a:effectLst/>
                          <a:latin typeface="Times New Roman"/>
                          <a:ea typeface="Times New Roman"/>
                        </a:rPr>
                        <a:t>شده روی زمین  با حفظ تعادل</a:t>
                      </a:r>
                      <a:endParaRPr lang="en-US" sz="900" b="1" dirty="0">
                        <a:effectLst/>
                        <a:latin typeface="Times New Roman"/>
                        <a:ea typeface="Times New Roman"/>
                      </a:endParaRPr>
                    </a:p>
                    <a:p>
                      <a:pPr marL="0" marR="0" algn="r">
                        <a:spcBef>
                          <a:spcPts val="0"/>
                        </a:spcBef>
                        <a:spcAft>
                          <a:spcPts val="0"/>
                        </a:spcAft>
                      </a:pPr>
                      <a:r>
                        <a:rPr lang="ar-SA" sz="700" b="1" dirty="0">
                          <a:effectLst/>
                          <a:latin typeface="Times New Roman"/>
                          <a:ea typeface="Times New Roman"/>
                        </a:rPr>
                        <a:t> </a:t>
                      </a:r>
                      <a:endParaRPr lang="en-US" sz="900" b="1" dirty="0">
                        <a:effectLst/>
                        <a:latin typeface="Times New Roman"/>
                        <a:ea typeface="Times New Roman"/>
                      </a:endParaRPr>
                    </a:p>
                    <a:p>
                      <a:pPr marL="0" marR="0" algn="r">
                        <a:spcBef>
                          <a:spcPts val="0"/>
                        </a:spcBef>
                        <a:spcAft>
                          <a:spcPts val="0"/>
                        </a:spcAft>
                      </a:pPr>
                      <a:r>
                        <a:rPr lang="ar-SA" sz="700" b="1" dirty="0">
                          <a:effectLst/>
                          <a:latin typeface="Times New Roman"/>
                          <a:ea typeface="Times New Roman"/>
                        </a:rPr>
                        <a:t> </a:t>
                      </a:r>
                      <a:endParaRPr lang="en-US" sz="900" b="1" dirty="0">
                        <a:effectLst/>
                        <a:latin typeface="Times New Roman"/>
                        <a:ea typeface="Times New Roman"/>
                      </a:endParaRPr>
                    </a:p>
                    <a:p>
                      <a:pPr marL="0" marR="0" algn="r">
                        <a:spcBef>
                          <a:spcPts val="0"/>
                        </a:spcBef>
                        <a:spcAft>
                          <a:spcPts val="0"/>
                        </a:spcAft>
                      </a:pPr>
                      <a:r>
                        <a:rPr lang="en-US" sz="700" b="1" dirty="0">
                          <a:effectLst/>
                          <a:latin typeface="Times New Roman"/>
                          <a:ea typeface="Times New Roman"/>
                        </a:rPr>
                        <a:t> </a:t>
                      </a:r>
                      <a:endParaRPr lang="en-US" sz="900" b="1" dirty="0">
                        <a:effectLst/>
                        <a:latin typeface="Times New Roman"/>
                        <a:ea typeface="Times New Roman"/>
                      </a:endParaRPr>
                    </a:p>
                  </a:txBody>
                  <a:tcPr marL="49158" marR="49158"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gridSpan="4">
                  <a:txBody>
                    <a:bodyPr/>
                    <a:lstStyle/>
                    <a:p>
                      <a:pPr marL="0" marR="0" algn="r" rtl="1">
                        <a:spcBef>
                          <a:spcPts val="0"/>
                        </a:spcBef>
                        <a:spcAft>
                          <a:spcPts val="0"/>
                        </a:spcAft>
                      </a:pPr>
                      <a:r>
                        <a:rPr lang="ar-SA" sz="700" b="1" dirty="0">
                          <a:effectLst/>
                          <a:latin typeface="Times New Roman"/>
                          <a:ea typeface="Times New Roman"/>
                        </a:rPr>
                        <a:t>- دویدن دور زمین والیبال آهسته – 5دور </a:t>
                      </a:r>
                      <a:endParaRPr lang="en-US" sz="900" b="1" dirty="0">
                        <a:effectLst/>
                        <a:latin typeface="Times New Roman"/>
                        <a:ea typeface="Times New Roman"/>
                      </a:endParaRPr>
                    </a:p>
                    <a:p>
                      <a:pPr marL="0" marR="0" algn="r">
                        <a:spcBef>
                          <a:spcPts val="0"/>
                        </a:spcBef>
                        <a:spcAft>
                          <a:spcPts val="0"/>
                        </a:spcAft>
                      </a:pPr>
                      <a:r>
                        <a:rPr lang="ar-SA" sz="700" b="1" dirty="0">
                          <a:effectLst/>
                          <a:latin typeface="Times New Roman"/>
                          <a:ea typeface="Times New Roman"/>
                        </a:rPr>
                        <a:t> - حرکت درجای طناب زنی بدون طناب بصورت ریتمیک و آ رام – 1 دقیقه</a:t>
                      </a:r>
                      <a:endParaRPr lang="en-US" sz="900" b="1" dirty="0">
                        <a:effectLst/>
                        <a:latin typeface="Times New Roman"/>
                        <a:ea typeface="Times New Roman"/>
                      </a:endParaRPr>
                    </a:p>
                    <a:p>
                      <a:pPr marL="0" marR="0" algn="r">
                        <a:spcBef>
                          <a:spcPts val="0"/>
                        </a:spcBef>
                        <a:spcAft>
                          <a:spcPts val="0"/>
                        </a:spcAft>
                      </a:pPr>
                      <a:r>
                        <a:rPr lang="ar-SA" sz="700" b="1" dirty="0">
                          <a:effectLst/>
                          <a:latin typeface="Times New Roman"/>
                          <a:ea typeface="Times New Roman"/>
                        </a:rPr>
                        <a:t>- دستها به کمرو پرتاب پاها بجلو بصورت یک در میان ( قیچی )– 1 دقیقه</a:t>
                      </a:r>
                      <a:endParaRPr lang="en-US" sz="900" b="1" dirty="0">
                        <a:effectLst/>
                        <a:latin typeface="Times New Roman"/>
                        <a:ea typeface="Times New Roman"/>
                      </a:endParaRPr>
                    </a:p>
                    <a:p>
                      <a:pPr marL="0" marR="0">
                        <a:spcBef>
                          <a:spcPts val="0"/>
                        </a:spcBef>
                        <a:spcAft>
                          <a:spcPts val="0"/>
                        </a:spcAft>
                      </a:pPr>
                      <a:r>
                        <a:rPr lang="en-US" sz="500" b="1" dirty="0">
                          <a:effectLst/>
                          <a:latin typeface="Times New Roman"/>
                          <a:ea typeface="Times New Roman"/>
                        </a:rPr>
                        <a:t> </a:t>
                      </a:r>
                      <a:endParaRPr lang="en-US" sz="900" b="1" dirty="0">
                        <a:effectLst/>
                        <a:latin typeface="Times New Roman"/>
                        <a:ea typeface="Times New Roman"/>
                      </a:endParaRPr>
                    </a:p>
                    <a:p>
                      <a:pPr marL="0" marR="0">
                        <a:spcBef>
                          <a:spcPts val="0"/>
                        </a:spcBef>
                        <a:spcAft>
                          <a:spcPts val="0"/>
                        </a:spcAft>
                      </a:pPr>
                      <a:r>
                        <a:rPr lang="en-US" sz="500" b="1" dirty="0">
                          <a:effectLst/>
                          <a:latin typeface="Times New Roman"/>
                          <a:ea typeface="Times New Roman"/>
                        </a:rPr>
                        <a:t> </a:t>
                      </a:r>
                      <a:endParaRPr lang="en-US" sz="900" b="1" dirty="0">
                        <a:effectLst/>
                        <a:latin typeface="Times New Roman"/>
                        <a:ea typeface="Times New Roman"/>
                      </a:endParaRPr>
                    </a:p>
                    <a:p>
                      <a:pPr marL="0" marR="0">
                        <a:spcBef>
                          <a:spcPts val="0"/>
                        </a:spcBef>
                        <a:spcAft>
                          <a:spcPts val="0"/>
                        </a:spcAft>
                      </a:pPr>
                      <a:r>
                        <a:rPr lang="en-US" sz="500" b="1" dirty="0">
                          <a:effectLst/>
                          <a:latin typeface="Times New Roman"/>
                          <a:ea typeface="Times New Roman"/>
                        </a:rPr>
                        <a:t> </a:t>
                      </a:r>
                      <a:endParaRPr lang="en-US" sz="900" b="1" dirty="0">
                        <a:effectLst/>
                        <a:latin typeface="Times New Roman"/>
                        <a:ea typeface="Times New Roman"/>
                      </a:endParaRPr>
                    </a:p>
                  </a:txBody>
                  <a:tcPr marL="49158" marR="49158"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gridSpan="4">
                  <a:txBody>
                    <a:bodyPr/>
                    <a:lstStyle/>
                    <a:p>
                      <a:pPr marL="0" marR="0" algn="r" rtl="1">
                        <a:spcBef>
                          <a:spcPts val="0"/>
                        </a:spcBef>
                        <a:spcAft>
                          <a:spcPts val="0"/>
                        </a:spcAft>
                      </a:pPr>
                      <a:r>
                        <a:rPr lang="ar-SA" sz="700" b="1" dirty="0">
                          <a:effectLst/>
                          <a:latin typeface="Times New Roman"/>
                          <a:ea typeface="Times New Roman"/>
                        </a:rPr>
                        <a:t>- گرفتن مچ پاها بدون خم کردن زانوهابصورت ایستاده-10-15ثانیه مکث</a:t>
                      </a:r>
                      <a:endParaRPr lang="en-US" sz="900" b="1" dirty="0">
                        <a:effectLst/>
                        <a:latin typeface="Times New Roman"/>
                        <a:ea typeface="Times New Roman"/>
                      </a:endParaRPr>
                    </a:p>
                    <a:p>
                      <a:pPr marL="0" marR="0" algn="r" rtl="1">
                        <a:spcBef>
                          <a:spcPts val="0"/>
                        </a:spcBef>
                        <a:spcAft>
                          <a:spcPts val="0"/>
                        </a:spcAft>
                      </a:pPr>
                      <a:r>
                        <a:rPr lang="ar-SA" sz="700" b="1" dirty="0">
                          <a:effectLst/>
                          <a:latin typeface="Times New Roman"/>
                          <a:ea typeface="Times New Roman"/>
                        </a:rPr>
                        <a:t>- ایستاده و خم شدن به چپ و راست از کمر با دستان باز- 10-15ثانیه مکث</a:t>
                      </a:r>
                      <a:endParaRPr lang="en-US" sz="900" b="1" dirty="0">
                        <a:effectLst/>
                        <a:latin typeface="Times New Roman"/>
                        <a:ea typeface="Times New Roman"/>
                      </a:endParaRPr>
                    </a:p>
                    <a:p>
                      <a:pPr marL="0" marR="0" algn="r" rtl="1">
                        <a:spcBef>
                          <a:spcPts val="0"/>
                        </a:spcBef>
                        <a:spcAft>
                          <a:spcPts val="0"/>
                        </a:spcAft>
                      </a:pPr>
                      <a:r>
                        <a:rPr lang="ar-SA" sz="700" b="1" dirty="0">
                          <a:effectLst/>
                          <a:latin typeface="Times New Roman"/>
                          <a:ea typeface="Times New Roman"/>
                        </a:rPr>
                        <a:t>- کشش دستها به بالا بصورت قلاب پنجه ها و بلند شدن روی پنجه های پا – 10-15ثانیه مکث</a:t>
                      </a:r>
                      <a:endParaRPr lang="en-US" sz="900" b="1" dirty="0">
                        <a:effectLst/>
                        <a:latin typeface="Times New Roman"/>
                        <a:ea typeface="Times New Roman"/>
                      </a:endParaRPr>
                    </a:p>
                    <a:p>
                      <a:pPr marL="0" marR="0" algn="r" rtl="1">
                        <a:spcBef>
                          <a:spcPts val="0"/>
                        </a:spcBef>
                        <a:spcAft>
                          <a:spcPts val="0"/>
                        </a:spcAft>
                      </a:pPr>
                      <a:r>
                        <a:rPr lang="en-US" sz="600" b="1" dirty="0">
                          <a:effectLst/>
                          <a:latin typeface="Times New Roman"/>
                          <a:ea typeface="Times New Roman"/>
                        </a:rPr>
                        <a:t> </a:t>
                      </a:r>
                      <a:endParaRPr lang="en-US" sz="900" b="1" dirty="0">
                        <a:effectLst/>
                        <a:latin typeface="Times New Roman"/>
                        <a:ea typeface="Times New Roman"/>
                      </a:endParaRPr>
                    </a:p>
                  </a:txBody>
                  <a:tcPr marL="49158" marR="49158"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gridSpan="2" vMerge="1">
                  <a:txBody>
                    <a:bodyPr/>
                    <a:lstStyle/>
                    <a:p>
                      <a:endParaRPr lang="en-US"/>
                    </a:p>
                  </a:txBody>
                  <a:tcPr/>
                </a:tc>
                <a:tc hMerge="1" vMerge="1">
                  <a:txBody>
                    <a:bodyPr/>
                    <a:lstStyle/>
                    <a:p>
                      <a:endParaRPr lang="en-US"/>
                    </a:p>
                  </a:txBody>
                  <a:tcPr/>
                </a:tc>
              </a:tr>
              <a:tr h="0">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rowSpan="2" gridSpan="2">
                  <a:txBody>
                    <a:bodyPr/>
                    <a:lstStyle/>
                    <a:p>
                      <a:pPr marL="0" marR="0" algn="r">
                        <a:spcBef>
                          <a:spcPts val="0"/>
                        </a:spcBef>
                        <a:spcAft>
                          <a:spcPts val="0"/>
                        </a:spcAft>
                      </a:pPr>
                      <a:r>
                        <a:rPr lang="ar-SA" sz="700">
                          <a:effectLst/>
                          <a:latin typeface="Times New Roman"/>
                          <a:ea typeface="Times New Roman"/>
                        </a:rPr>
                        <a:t>تهیه تنظیم :       حمید پیوسته گر</a:t>
                      </a:r>
                      <a:r>
                        <a:rPr lang="fa-IR" sz="700">
                          <a:effectLst/>
                          <a:latin typeface="Times New Roman"/>
                          <a:ea typeface="Times New Roman"/>
                        </a:rPr>
                        <a:t>وبا همکاری خلیل پشتیبان</a:t>
                      </a:r>
                      <a:endParaRPr lang="en-US" sz="900">
                        <a:effectLst/>
                        <a:latin typeface="Times New Roman"/>
                        <a:ea typeface="Times New Roman"/>
                      </a:endParaRPr>
                    </a:p>
                  </a:txBody>
                  <a:tcPr marL="49158" marR="49158"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rowSpan="2" hMerge="1">
                  <a:txBody>
                    <a:bodyPr/>
                    <a:lstStyle/>
                    <a:p>
                      <a:endParaRPr lang="en-US"/>
                    </a:p>
                  </a:txBody>
                  <a:tcPr/>
                </a:tc>
              </a:tr>
              <a:tr h="200273">
                <a:tc>
                  <a:txBody>
                    <a:bodyPr/>
                    <a:lstStyle/>
                    <a:p>
                      <a:pPr marL="0" marR="0" algn="ctr">
                        <a:spcBef>
                          <a:spcPts val="0"/>
                        </a:spcBef>
                        <a:spcAft>
                          <a:spcPts val="0"/>
                        </a:spcAft>
                      </a:pPr>
                      <a:r>
                        <a:rPr lang="ar-SA" sz="900" b="1">
                          <a:effectLst/>
                          <a:latin typeface="Times New Roman"/>
                          <a:ea typeface="Times New Roman"/>
                        </a:rPr>
                        <a:t>ن ت</a:t>
                      </a:r>
                      <a:endParaRPr lang="en-US" sz="900">
                        <a:effectLst/>
                        <a:latin typeface="Times New Roman"/>
                        <a:ea typeface="Times New Roman"/>
                      </a:endParaRP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900" b="1">
                          <a:effectLst/>
                          <a:latin typeface="Times New Roman"/>
                          <a:ea typeface="Times New Roman"/>
                        </a:rPr>
                        <a:t>ق ق</a:t>
                      </a:r>
                      <a:endParaRPr lang="en-US" sz="900">
                        <a:effectLst/>
                        <a:latin typeface="Times New Roman"/>
                        <a:ea typeface="Times New Roman"/>
                      </a:endParaRP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900" b="1">
                          <a:effectLst/>
                          <a:latin typeface="Times New Roman"/>
                          <a:ea typeface="Times New Roman"/>
                        </a:rPr>
                        <a:t>خ</a:t>
                      </a:r>
                      <a:endParaRPr lang="en-US" sz="900">
                        <a:effectLst/>
                        <a:latin typeface="Times New Roman"/>
                        <a:ea typeface="Times New Roman"/>
                      </a:endParaRP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900" b="1">
                          <a:effectLst/>
                          <a:latin typeface="Times New Roman"/>
                          <a:ea typeface="Times New Roman"/>
                        </a:rPr>
                        <a:t>خ خ</a:t>
                      </a:r>
                      <a:endParaRPr lang="en-US" sz="900">
                        <a:effectLst/>
                        <a:latin typeface="Times New Roman"/>
                        <a:ea typeface="Times New Roman"/>
                      </a:endParaRP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900" b="1">
                          <a:effectLst/>
                          <a:latin typeface="Times New Roman"/>
                          <a:ea typeface="Times New Roman"/>
                        </a:rPr>
                        <a:t>ن ت</a:t>
                      </a:r>
                      <a:endParaRPr lang="en-US" sz="900">
                        <a:effectLst/>
                        <a:latin typeface="Times New Roman"/>
                        <a:ea typeface="Times New Roman"/>
                      </a:endParaRP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900" b="1">
                          <a:effectLst/>
                          <a:latin typeface="Times New Roman"/>
                          <a:ea typeface="Times New Roman"/>
                        </a:rPr>
                        <a:t>ق ق</a:t>
                      </a:r>
                      <a:endParaRPr lang="en-US" sz="900">
                        <a:effectLst/>
                        <a:latin typeface="Times New Roman"/>
                        <a:ea typeface="Times New Roman"/>
                      </a:endParaRP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900" b="1">
                          <a:effectLst/>
                          <a:latin typeface="Times New Roman"/>
                          <a:ea typeface="Times New Roman"/>
                        </a:rPr>
                        <a:t>خ</a:t>
                      </a:r>
                      <a:endParaRPr lang="en-US" sz="900">
                        <a:effectLst/>
                        <a:latin typeface="Times New Roman"/>
                        <a:ea typeface="Times New Roman"/>
                      </a:endParaRP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900" b="1">
                          <a:effectLst/>
                          <a:latin typeface="Times New Roman"/>
                          <a:ea typeface="Times New Roman"/>
                        </a:rPr>
                        <a:t>خ خ</a:t>
                      </a:r>
                      <a:endParaRPr lang="en-US" sz="900">
                        <a:effectLst/>
                        <a:latin typeface="Times New Roman"/>
                        <a:ea typeface="Times New Roman"/>
                      </a:endParaRP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900" b="1">
                          <a:effectLst/>
                          <a:latin typeface="Times New Roman"/>
                          <a:ea typeface="Times New Roman"/>
                        </a:rPr>
                        <a:t>ن ت</a:t>
                      </a:r>
                      <a:endParaRPr lang="en-US" sz="900">
                        <a:effectLst/>
                        <a:latin typeface="Times New Roman"/>
                        <a:ea typeface="Times New Roman"/>
                      </a:endParaRP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900" b="1">
                          <a:effectLst/>
                          <a:latin typeface="Times New Roman"/>
                          <a:ea typeface="Times New Roman"/>
                        </a:rPr>
                        <a:t>ق ق</a:t>
                      </a:r>
                      <a:endParaRPr lang="en-US" sz="900">
                        <a:effectLst/>
                        <a:latin typeface="Times New Roman"/>
                        <a:ea typeface="Times New Roman"/>
                      </a:endParaRP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900" b="1">
                          <a:effectLst/>
                          <a:latin typeface="Times New Roman"/>
                          <a:ea typeface="Times New Roman"/>
                        </a:rPr>
                        <a:t>خ</a:t>
                      </a:r>
                      <a:endParaRPr lang="en-US" sz="900">
                        <a:effectLst/>
                        <a:latin typeface="Times New Roman"/>
                        <a:ea typeface="Times New Roman"/>
                      </a:endParaRP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900" b="1">
                          <a:effectLst/>
                          <a:latin typeface="Times New Roman"/>
                          <a:ea typeface="Times New Roman"/>
                        </a:rPr>
                        <a:t>خ خ</a:t>
                      </a:r>
                      <a:endParaRPr lang="en-US" sz="900">
                        <a:effectLst/>
                        <a:latin typeface="Times New Roman"/>
                        <a:ea typeface="Times New Roman"/>
                      </a:endParaRP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900" b="1">
                          <a:effectLst/>
                          <a:latin typeface="Times New Roman"/>
                          <a:ea typeface="Times New Roman"/>
                        </a:rPr>
                        <a:t>ن ت</a:t>
                      </a:r>
                      <a:endParaRPr lang="en-US" sz="900">
                        <a:effectLst/>
                        <a:latin typeface="Times New Roman"/>
                        <a:ea typeface="Times New Roman"/>
                      </a:endParaRP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900" b="1">
                          <a:effectLst/>
                          <a:latin typeface="Times New Roman"/>
                          <a:ea typeface="Times New Roman"/>
                        </a:rPr>
                        <a:t>ق ق</a:t>
                      </a:r>
                      <a:endParaRPr lang="en-US" sz="900">
                        <a:effectLst/>
                        <a:latin typeface="Times New Roman"/>
                        <a:ea typeface="Times New Roman"/>
                      </a:endParaRP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900" b="1">
                          <a:effectLst/>
                          <a:latin typeface="Times New Roman"/>
                          <a:ea typeface="Times New Roman"/>
                        </a:rPr>
                        <a:t>خ</a:t>
                      </a:r>
                      <a:endParaRPr lang="en-US" sz="900">
                        <a:effectLst/>
                        <a:latin typeface="Times New Roman"/>
                        <a:ea typeface="Times New Roman"/>
                      </a:endParaRP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900" b="1">
                          <a:effectLst/>
                          <a:latin typeface="Times New Roman"/>
                          <a:ea typeface="Times New Roman"/>
                        </a:rPr>
                        <a:t>خ خ</a:t>
                      </a:r>
                      <a:endParaRPr lang="en-US" sz="900">
                        <a:effectLst/>
                        <a:latin typeface="Times New Roman"/>
                        <a:ea typeface="Times New Roman"/>
                      </a:endParaRP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gridSpan="2" vMerge="1">
                  <a:txBody>
                    <a:bodyPr/>
                    <a:lstStyle/>
                    <a:p>
                      <a:endParaRPr lang="en-US"/>
                    </a:p>
                  </a:txBody>
                  <a:tcPr/>
                </a:tc>
                <a:tc hMerge="1" vMerge="1">
                  <a:txBody>
                    <a:bodyPr/>
                    <a:lstStyle/>
                    <a:p>
                      <a:endParaRPr lang="en-US"/>
                    </a:p>
                  </a:txBody>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2</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3</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4</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5</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6</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7</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8</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9</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10</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11</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12</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13</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14</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15</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16</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17</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18</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19</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20</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21</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88">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22</a:t>
                      </a:r>
                      <a:endParaRPr lang="en-US" sz="90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2935">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Times New Roman"/>
                          <a:ea typeface="Times New Roman"/>
                        </a:rPr>
                        <a:t> </a:t>
                      </a:r>
                    </a:p>
                  </a:txBody>
                  <a:tcPr marL="49158" marR="49158"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Times New Roman"/>
                          <a:ea typeface="Times New Roman"/>
                        </a:rPr>
                        <a:t> </a:t>
                      </a:r>
                    </a:p>
                  </a:txBody>
                  <a:tcPr marL="49158" marR="49158"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SA" sz="500" dirty="0">
                          <a:effectLst/>
                          <a:latin typeface="Times New Roman"/>
                          <a:ea typeface="Times New Roman"/>
                          <a:cs typeface="B Jadid"/>
                        </a:rPr>
                        <a:t>23</a:t>
                      </a:r>
                      <a:endParaRPr lang="en-US" sz="900" dirty="0">
                        <a:effectLst/>
                        <a:latin typeface="Times New Roman"/>
                        <a:ea typeface="Times New Roman"/>
                      </a:endParaRPr>
                    </a:p>
                  </a:txBody>
                  <a:tcPr marL="49158" marR="49158"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r>
            </a:tbl>
          </a:graphicData>
        </a:graphic>
      </p:graphicFrame>
      <p:sp>
        <p:nvSpPr>
          <p:cNvPr id="10" name="Text Box 8"/>
          <p:cNvSpPr txBox="1">
            <a:spLocks noChangeArrowheads="1"/>
          </p:cNvSpPr>
          <p:nvPr/>
        </p:nvSpPr>
        <p:spPr bwMode="auto">
          <a:xfrm>
            <a:off x="2916238" y="457200"/>
            <a:ext cx="3713162" cy="896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577294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472349" y="1329459"/>
          <a:ext cx="6192951" cy="4988070"/>
        </p:xfrm>
        <a:graphic>
          <a:graphicData uri="http://schemas.openxmlformats.org/drawingml/2006/table">
            <a:tbl>
              <a:tblPr firstRow="1" firstCol="1" lastRow="1" lastCol="1" bandRow="1" bandCol="1"/>
              <a:tblGrid>
                <a:gridCol w="313567"/>
                <a:gridCol w="313567"/>
                <a:gridCol w="313567"/>
                <a:gridCol w="313567"/>
                <a:gridCol w="306164"/>
                <a:gridCol w="320971"/>
                <a:gridCol w="313567"/>
                <a:gridCol w="313567"/>
                <a:gridCol w="313567"/>
                <a:gridCol w="313567"/>
                <a:gridCol w="313567"/>
                <a:gridCol w="313567"/>
                <a:gridCol w="313567"/>
                <a:gridCol w="313567"/>
                <a:gridCol w="313567"/>
                <a:gridCol w="313567"/>
                <a:gridCol w="1019094"/>
                <a:gridCol w="156784"/>
              </a:tblGrid>
              <a:tr h="146331">
                <a:tc gridSpan="16">
                  <a:txBody>
                    <a:bodyPr/>
                    <a:lstStyle/>
                    <a:p>
                      <a:pPr marL="0" marR="0" algn="ctr">
                        <a:spcBef>
                          <a:spcPts val="0"/>
                        </a:spcBef>
                        <a:spcAft>
                          <a:spcPts val="0"/>
                        </a:spcAft>
                      </a:pPr>
                      <a:r>
                        <a:rPr lang="fa-IR" sz="1000" b="1" dirty="0">
                          <a:effectLst/>
                          <a:latin typeface="Times New Roman"/>
                          <a:ea typeface="Times New Roman"/>
                        </a:rPr>
                        <a:t>حرکات پایه ( به درستی انجام میدهد یا نه )</a:t>
                      </a:r>
                      <a:endParaRPr lang="en-US" sz="800" dirty="0">
                        <a:effectLst/>
                        <a:latin typeface="Times New Roman"/>
                        <a:ea typeface="Times New Roman"/>
                      </a:endParaRPr>
                    </a:p>
                  </a:txBody>
                  <a:tcPr marL="47035" marR="47035" marT="0" marB="0" anchor="b">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3" gridSpan="2">
                  <a:txBody>
                    <a:bodyPr/>
                    <a:lstStyle/>
                    <a:p>
                      <a:pPr marL="0" marR="0" algn="r">
                        <a:spcBef>
                          <a:spcPts val="0"/>
                        </a:spcBef>
                        <a:spcAft>
                          <a:spcPts val="0"/>
                        </a:spcAft>
                      </a:pPr>
                      <a:endParaRPr lang="en-US" sz="800">
                        <a:effectLst/>
                        <a:latin typeface="Times New Roman"/>
                        <a:ea typeface="Times New Roman"/>
                      </a:endParaRPr>
                    </a:p>
                    <a:p>
                      <a:pPr marL="0" marR="0" algn="ctr">
                        <a:spcBef>
                          <a:spcPts val="0"/>
                        </a:spcBef>
                        <a:spcAft>
                          <a:spcPts val="0"/>
                        </a:spcAft>
                      </a:pPr>
                      <a:r>
                        <a:rPr lang="fa-IR" sz="600">
                          <a:effectLst/>
                          <a:latin typeface="Times New Roman"/>
                          <a:ea typeface="Times New Roman"/>
                        </a:rPr>
                        <a:t>خ خ= خیلی خوب                              خ = خوب                       ق ق = قابل قبول                       ن ت = نیاز به تلاش بیشتر </a:t>
                      </a:r>
                      <a:endParaRPr lang="en-US" sz="800">
                        <a:effectLst/>
                        <a:latin typeface="Times New Roman"/>
                        <a:ea typeface="Times New Roman"/>
                      </a:endParaRPr>
                    </a:p>
                    <a:p>
                      <a:pPr marL="0" marR="0" algn="ctr">
                        <a:spcBef>
                          <a:spcPts val="0"/>
                        </a:spcBef>
                        <a:spcAft>
                          <a:spcPts val="0"/>
                        </a:spcAft>
                      </a:pPr>
                      <a:r>
                        <a:rPr lang="ar-SA" sz="800">
                          <a:effectLst/>
                          <a:latin typeface="Times New Roman"/>
                          <a:ea typeface="Times New Roman"/>
                          <a:cs typeface="B Jadid"/>
                        </a:rPr>
                        <a:t>ارزشیابی توصیفی </a:t>
                      </a:r>
                      <a:endParaRPr lang="en-US" sz="800">
                        <a:effectLst/>
                        <a:latin typeface="Times New Roman"/>
                        <a:ea typeface="Times New Roman"/>
                      </a:endParaRPr>
                    </a:p>
                    <a:p>
                      <a:pPr marL="0" marR="0" algn="ctr">
                        <a:spcBef>
                          <a:spcPts val="0"/>
                        </a:spcBef>
                        <a:spcAft>
                          <a:spcPts val="0"/>
                        </a:spcAft>
                      </a:pPr>
                      <a:r>
                        <a:rPr lang="ar-SA" sz="400">
                          <a:effectLst/>
                          <a:latin typeface="Times New Roman"/>
                          <a:ea typeface="Times New Roman"/>
                          <a:cs typeface="B Jadid"/>
                        </a:rPr>
                        <a:t> </a:t>
                      </a:r>
                      <a:endParaRPr lang="en-US" sz="800">
                        <a:effectLst/>
                        <a:latin typeface="Times New Roman"/>
                        <a:ea typeface="Times New Roman"/>
                      </a:endParaRPr>
                    </a:p>
                    <a:p>
                      <a:pPr marL="0" marR="0" algn="ctr">
                        <a:spcBef>
                          <a:spcPts val="0"/>
                        </a:spcBef>
                        <a:spcAft>
                          <a:spcPts val="0"/>
                        </a:spcAft>
                      </a:pPr>
                      <a:r>
                        <a:rPr lang="ar-SA" sz="400">
                          <a:effectLst/>
                          <a:latin typeface="Times New Roman"/>
                          <a:ea typeface="Times New Roman"/>
                          <a:cs typeface="B Jadid"/>
                        </a:rPr>
                        <a:t> </a:t>
                      </a:r>
                      <a:endParaRPr lang="en-US" sz="800">
                        <a:effectLst/>
                        <a:latin typeface="Times New Roman"/>
                        <a:ea typeface="Times New Roman"/>
                      </a:endParaRPr>
                    </a:p>
                    <a:p>
                      <a:pPr marL="0" marR="0" algn="ctr">
                        <a:spcBef>
                          <a:spcPts val="0"/>
                        </a:spcBef>
                        <a:spcAft>
                          <a:spcPts val="0"/>
                        </a:spcAft>
                      </a:pPr>
                      <a:r>
                        <a:rPr lang="ar-SA" sz="800">
                          <a:effectLst/>
                          <a:latin typeface="Times New Roman"/>
                          <a:ea typeface="Times New Roman"/>
                          <a:cs typeface="B Jadid"/>
                        </a:rPr>
                        <a:t>تربیت بدنی </a:t>
                      </a:r>
                      <a:endParaRPr lang="en-US" sz="800">
                        <a:effectLst/>
                        <a:latin typeface="Times New Roman"/>
                        <a:ea typeface="Times New Roman"/>
                      </a:endParaRPr>
                    </a:p>
                    <a:p>
                      <a:pPr marL="0" marR="0" algn="ctr">
                        <a:spcBef>
                          <a:spcPts val="0"/>
                        </a:spcBef>
                        <a:spcAft>
                          <a:spcPts val="0"/>
                        </a:spcAft>
                      </a:pPr>
                      <a:r>
                        <a:rPr lang="ar-SA" sz="400">
                          <a:effectLst/>
                          <a:latin typeface="Times New Roman"/>
                          <a:ea typeface="Times New Roman"/>
                          <a:cs typeface="B Jadid"/>
                        </a:rPr>
                        <a:t> </a:t>
                      </a:r>
                      <a:endParaRPr lang="en-US" sz="800">
                        <a:effectLst/>
                        <a:latin typeface="Times New Roman"/>
                        <a:ea typeface="Times New Roman"/>
                      </a:endParaRPr>
                    </a:p>
                    <a:p>
                      <a:pPr marL="0" marR="0" algn="ctr">
                        <a:spcBef>
                          <a:spcPts val="0"/>
                        </a:spcBef>
                        <a:spcAft>
                          <a:spcPts val="0"/>
                        </a:spcAft>
                      </a:pPr>
                      <a:r>
                        <a:rPr lang="ar-SA" sz="400">
                          <a:effectLst/>
                          <a:latin typeface="Times New Roman"/>
                          <a:ea typeface="Times New Roman"/>
                          <a:cs typeface="B Jadid"/>
                        </a:rPr>
                        <a:t> </a:t>
                      </a:r>
                      <a:endParaRPr lang="en-US" sz="800">
                        <a:effectLst/>
                        <a:latin typeface="Times New Roman"/>
                        <a:ea typeface="Times New Roman"/>
                      </a:endParaRPr>
                    </a:p>
                    <a:p>
                      <a:pPr marL="0" marR="0" algn="ctr">
                        <a:spcBef>
                          <a:spcPts val="0"/>
                        </a:spcBef>
                        <a:spcAft>
                          <a:spcPts val="0"/>
                        </a:spcAft>
                      </a:pPr>
                      <a:r>
                        <a:rPr lang="ar-SA" sz="1200" u="sng">
                          <a:effectLst/>
                          <a:latin typeface="Times New Roman"/>
                          <a:ea typeface="Times New Roman"/>
                          <a:cs typeface="B Jadid"/>
                        </a:rPr>
                        <a:t>کلاس اول ابتدائی</a:t>
                      </a:r>
                      <a:endParaRPr lang="en-US" sz="800">
                        <a:effectLst/>
                        <a:latin typeface="Times New Roman"/>
                        <a:ea typeface="Times New Roman"/>
                      </a:endParaRPr>
                    </a:p>
                    <a:p>
                      <a:pPr marL="0" marR="0">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B2A1C7"/>
                    </a:solidFill>
                  </a:tcPr>
                </a:tc>
                <a:tc rowSpan="3" hMerge="1">
                  <a:txBody>
                    <a:bodyPr/>
                    <a:lstStyle/>
                    <a:p>
                      <a:endParaRPr lang="en-US"/>
                    </a:p>
                  </a:txBody>
                  <a:tcPr/>
                </a:tc>
              </a:tr>
              <a:tr h="271758">
                <a:tc gridSpan="4">
                  <a:txBody>
                    <a:bodyPr/>
                    <a:lstStyle/>
                    <a:p>
                      <a:pPr marL="0" marR="0" algn="ctr">
                        <a:spcBef>
                          <a:spcPts val="0"/>
                        </a:spcBef>
                        <a:spcAft>
                          <a:spcPts val="0"/>
                        </a:spcAft>
                      </a:pPr>
                      <a:r>
                        <a:rPr lang="ar-SA" sz="900" b="1">
                          <a:effectLst/>
                          <a:latin typeface="Times New Roman"/>
                          <a:ea typeface="Times New Roman"/>
                        </a:rPr>
                        <a:t>کسب مهارت درچرخیدن و پیچیدن</a:t>
                      </a:r>
                      <a:endParaRPr lang="en-US" sz="800">
                        <a:effectLst/>
                        <a:latin typeface="Times New Roman"/>
                        <a:ea typeface="Times New Roman"/>
                      </a:endParaRPr>
                    </a:p>
                  </a:txBody>
                  <a:tcPr marL="47035" marR="47035"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a:spcBef>
                          <a:spcPts val="0"/>
                        </a:spcBef>
                        <a:spcAft>
                          <a:spcPts val="0"/>
                        </a:spcAft>
                      </a:pPr>
                      <a:r>
                        <a:rPr lang="ar-SA" sz="900" b="1">
                          <a:effectLst/>
                          <a:latin typeface="Times New Roman"/>
                          <a:ea typeface="Times New Roman"/>
                        </a:rPr>
                        <a:t>کسب مهارت در پرتاب از بالا و پائین</a:t>
                      </a:r>
                      <a:endParaRPr lang="en-US" sz="800">
                        <a:effectLst/>
                        <a:latin typeface="Times New Roman"/>
                        <a:ea typeface="Times New Roman"/>
                      </a:endParaRPr>
                    </a:p>
                  </a:txBody>
                  <a:tcPr marL="47035" marR="47035"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a:spcBef>
                          <a:spcPts val="0"/>
                        </a:spcBef>
                        <a:spcAft>
                          <a:spcPts val="0"/>
                        </a:spcAft>
                      </a:pPr>
                      <a:r>
                        <a:rPr lang="ar-SA" sz="900" b="1">
                          <a:effectLst/>
                          <a:latin typeface="Times New Roman"/>
                          <a:ea typeface="Times New Roman"/>
                        </a:rPr>
                        <a:t>کسب مهارت در دویدن </a:t>
                      </a:r>
                      <a:endParaRPr lang="en-US" sz="800">
                        <a:effectLst/>
                        <a:latin typeface="Times New Roman"/>
                        <a:ea typeface="Times New Roman"/>
                      </a:endParaRPr>
                    </a:p>
                  </a:txBody>
                  <a:tcPr marL="47035" marR="47035"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a:spcBef>
                          <a:spcPts val="0"/>
                        </a:spcBef>
                        <a:spcAft>
                          <a:spcPts val="0"/>
                        </a:spcAft>
                      </a:pPr>
                      <a:r>
                        <a:rPr lang="ar-SA" sz="1000" b="1">
                          <a:effectLst/>
                          <a:latin typeface="Times New Roman"/>
                          <a:ea typeface="Times New Roman"/>
                        </a:rPr>
                        <a:t>کسب مهارت در راه رفتن</a:t>
                      </a:r>
                      <a:endParaRPr lang="en-US" sz="800">
                        <a:effectLst/>
                        <a:latin typeface="Times New Roman"/>
                        <a:ea typeface="Times New Roman"/>
                      </a:endParaRPr>
                    </a:p>
                  </a:txBody>
                  <a:tcPr marL="47035" marR="47035"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2" vMerge="1">
                  <a:txBody>
                    <a:bodyPr/>
                    <a:lstStyle/>
                    <a:p>
                      <a:endParaRPr lang="en-US"/>
                    </a:p>
                  </a:txBody>
                  <a:tcPr/>
                </a:tc>
                <a:tc hMerge="1" vMerge="1">
                  <a:txBody>
                    <a:bodyPr/>
                    <a:lstStyle/>
                    <a:p>
                      <a:endParaRPr lang="en-US"/>
                    </a:p>
                  </a:txBody>
                  <a:tcPr/>
                </a:tc>
              </a:tr>
              <a:tr h="888441">
                <a:tc rowSpan="2" gridSpan="4">
                  <a:txBody>
                    <a:bodyPr/>
                    <a:lstStyle/>
                    <a:p>
                      <a:pPr marL="0" marR="0" algn="r" rtl="1">
                        <a:spcBef>
                          <a:spcPts val="0"/>
                        </a:spcBef>
                        <a:spcAft>
                          <a:spcPts val="0"/>
                        </a:spcAft>
                      </a:pPr>
                      <a:r>
                        <a:rPr lang="ar-SA" sz="700" b="1">
                          <a:effectLst/>
                          <a:latin typeface="Times New Roman"/>
                          <a:ea typeface="Times New Roman"/>
                        </a:rPr>
                        <a:t>- ایستاده و دستها روی شانه ها و چرخاندن بالا تنه به چپ و راست</a:t>
                      </a:r>
                      <a:endParaRPr lang="en-US" sz="800">
                        <a:effectLst/>
                        <a:latin typeface="Times New Roman"/>
                        <a:ea typeface="Times New Roman"/>
                      </a:endParaRPr>
                    </a:p>
                    <a:p>
                      <a:pPr marL="0" marR="0" algn="r">
                        <a:spcBef>
                          <a:spcPts val="0"/>
                        </a:spcBef>
                        <a:spcAft>
                          <a:spcPts val="0"/>
                        </a:spcAft>
                      </a:pPr>
                      <a:r>
                        <a:rPr lang="ar-SA" sz="700" b="1">
                          <a:effectLst/>
                          <a:latin typeface="Times New Roman"/>
                          <a:ea typeface="Times New Roman"/>
                        </a:rPr>
                        <a:t>- چرخیدن یک دور کامل  با پرش در حالت ایستاده</a:t>
                      </a:r>
                      <a:endParaRPr lang="en-US" sz="800">
                        <a:effectLst/>
                        <a:latin typeface="Times New Roman"/>
                        <a:ea typeface="Times New Roman"/>
                      </a:endParaRPr>
                    </a:p>
                    <a:p>
                      <a:pPr marL="0" marR="0" algn="r">
                        <a:spcBef>
                          <a:spcPts val="0"/>
                        </a:spcBef>
                        <a:spcAft>
                          <a:spcPts val="0"/>
                        </a:spcAft>
                      </a:pPr>
                      <a:r>
                        <a:rPr lang="ar-SA" sz="700" b="1">
                          <a:effectLst/>
                          <a:latin typeface="Times New Roman"/>
                          <a:ea typeface="Times New Roman"/>
                        </a:rPr>
                        <a:t>- ایستاده و دستها به کمر وچرخش بالا تنه به چپ و راست</a:t>
                      </a:r>
                      <a:endParaRPr lang="en-US" sz="800">
                        <a:effectLst/>
                        <a:latin typeface="Times New Roman"/>
                        <a:ea typeface="Times New Roman"/>
                      </a:endParaRPr>
                    </a:p>
                    <a:p>
                      <a:pPr marL="0" marR="0" algn="r">
                        <a:spcBef>
                          <a:spcPts val="0"/>
                        </a:spcBef>
                        <a:spcAft>
                          <a:spcPts val="0"/>
                        </a:spcAft>
                      </a:pPr>
                      <a:r>
                        <a:rPr lang="ar-SA" sz="700" b="1">
                          <a:effectLst/>
                          <a:latin typeface="Times New Roman"/>
                          <a:ea typeface="Times New Roman"/>
                        </a:rPr>
                        <a:t>- خم کردن زانو و تنه برای بلند کردن اشیاء از روی زمین</a:t>
                      </a:r>
                      <a:endParaRPr lang="en-US" sz="800">
                        <a:effectLst/>
                        <a:latin typeface="Times New Roman"/>
                        <a:ea typeface="Times New Roman"/>
                      </a:endParaRPr>
                    </a:p>
                    <a:p>
                      <a:pPr marL="0" marR="0" algn="r">
                        <a:spcBef>
                          <a:spcPts val="0"/>
                        </a:spcBef>
                        <a:spcAft>
                          <a:spcPts val="0"/>
                        </a:spcAft>
                      </a:pPr>
                      <a:r>
                        <a:rPr lang="ar-SA" sz="700" b="1">
                          <a:effectLst/>
                          <a:latin typeface="Times New Roman"/>
                          <a:ea typeface="Times New Roman"/>
                        </a:rPr>
                        <a:t> </a:t>
                      </a:r>
                      <a:endParaRPr lang="en-US" sz="800">
                        <a:effectLst/>
                        <a:latin typeface="Times New Roman"/>
                        <a:ea typeface="Times New Roman"/>
                      </a:endParaRPr>
                    </a:p>
                    <a:p>
                      <a:pPr marL="0" marR="0" algn="r">
                        <a:spcBef>
                          <a:spcPts val="0"/>
                        </a:spcBef>
                        <a:spcAft>
                          <a:spcPts val="0"/>
                        </a:spcAft>
                      </a:pPr>
                      <a:r>
                        <a:rPr lang="en-US" sz="700" b="1">
                          <a:effectLst/>
                          <a:latin typeface="Times New Roman"/>
                          <a:ea typeface="Times New Roman"/>
                        </a:rPr>
                        <a:t> </a:t>
                      </a:r>
                      <a:endParaRPr lang="en-US" sz="800">
                        <a:effectLst/>
                        <a:latin typeface="Times New Roman"/>
                        <a:ea typeface="Times New Roman"/>
                      </a:endParaRPr>
                    </a:p>
                  </a:txBody>
                  <a:tcPr marL="47035" marR="47035"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gridSpan="4">
                  <a:txBody>
                    <a:bodyPr/>
                    <a:lstStyle/>
                    <a:p>
                      <a:pPr marL="0" marR="0" algn="r" rtl="1">
                        <a:spcBef>
                          <a:spcPts val="0"/>
                        </a:spcBef>
                        <a:spcAft>
                          <a:spcPts val="0"/>
                        </a:spcAft>
                      </a:pPr>
                      <a:r>
                        <a:rPr lang="ar-SA" sz="700" b="1">
                          <a:effectLst/>
                          <a:latin typeface="Times New Roman"/>
                          <a:ea typeface="Times New Roman"/>
                        </a:rPr>
                        <a:t>-  ایستاده و بردن توپ کوچک با دست برتر کنار گوش و پای مخالف به جلو و پرتاب توپ از بالای سر داخل سبد یا هدف مشخص  و تکرار با دست غیر برتر</a:t>
                      </a:r>
                      <a:endParaRPr lang="en-US" sz="800">
                        <a:effectLst/>
                        <a:latin typeface="Times New Roman"/>
                        <a:ea typeface="Times New Roman"/>
                      </a:endParaRPr>
                    </a:p>
                    <a:p>
                      <a:pPr marL="0" marR="0" algn="r">
                        <a:spcBef>
                          <a:spcPts val="0"/>
                        </a:spcBef>
                        <a:spcAft>
                          <a:spcPts val="0"/>
                        </a:spcAft>
                      </a:pPr>
                      <a:r>
                        <a:rPr lang="ar-SA" sz="700" b="1">
                          <a:effectLst/>
                          <a:latin typeface="Times New Roman"/>
                          <a:ea typeface="Times New Roman"/>
                        </a:rPr>
                        <a:t>- توپ کوچک در دست برتر بصورت آویزان و پای مخالف جلوتر و پرتاب توپ از پائین به هدف مشخص  یا داخل سبد و تکرار با دست غیر برتر</a:t>
                      </a:r>
                      <a:endParaRPr lang="en-US" sz="800">
                        <a:effectLst/>
                        <a:latin typeface="Times New Roman"/>
                        <a:ea typeface="Times New Roman"/>
                      </a:endParaRPr>
                    </a:p>
                    <a:p>
                      <a:pPr marL="0" marR="0" algn="r">
                        <a:spcBef>
                          <a:spcPts val="0"/>
                        </a:spcBef>
                        <a:spcAft>
                          <a:spcPts val="0"/>
                        </a:spcAft>
                      </a:pPr>
                      <a:r>
                        <a:rPr lang="ar-SA" sz="700" b="1">
                          <a:effectLst/>
                          <a:latin typeface="Times New Roman"/>
                          <a:ea typeface="Times New Roman"/>
                        </a:rPr>
                        <a:t> </a:t>
                      </a:r>
                      <a:endParaRPr lang="en-US" sz="800">
                        <a:effectLst/>
                        <a:latin typeface="Times New Roman"/>
                        <a:ea typeface="Times New Roman"/>
                      </a:endParaRPr>
                    </a:p>
                    <a:p>
                      <a:pPr marL="0" marR="0" algn="r">
                        <a:spcBef>
                          <a:spcPts val="0"/>
                        </a:spcBef>
                        <a:spcAft>
                          <a:spcPts val="0"/>
                        </a:spcAft>
                      </a:pPr>
                      <a:r>
                        <a:rPr lang="en-US" sz="700" b="1">
                          <a:effectLst/>
                          <a:latin typeface="Times New Roman"/>
                          <a:ea typeface="Times New Roman"/>
                        </a:rPr>
                        <a:t> </a:t>
                      </a:r>
                      <a:endParaRPr lang="en-US" sz="800">
                        <a:effectLst/>
                        <a:latin typeface="Times New Roman"/>
                        <a:ea typeface="Times New Roman"/>
                      </a:endParaRPr>
                    </a:p>
                  </a:txBody>
                  <a:tcPr marL="47035" marR="47035"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gridSpan="4">
                  <a:txBody>
                    <a:bodyPr/>
                    <a:lstStyle/>
                    <a:p>
                      <a:pPr marL="0" marR="0" algn="r" rtl="1">
                        <a:spcBef>
                          <a:spcPts val="0"/>
                        </a:spcBef>
                        <a:spcAft>
                          <a:spcPts val="0"/>
                        </a:spcAft>
                      </a:pPr>
                      <a:r>
                        <a:rPr lang="ar-SA" sz="700" b="1">
                          <a:effectLst/>
                          <a:latin typeface="Times New Roman"/>
                          <a:ea typeface="Times New Roman"/>
                        </a:rPr>
                        <a:t>- دویدنهای آرام و طولانی</a:t>
                      </a:r>
                      <a:r>
                        <a:rPr lang="fa-IR" sz="700" b="1">
                          <a:effectLst/>
                          <a:latin typeface="Times New Roman"/>
                          <a:ea typeface="Times New Roman"/>
                        </a:rPr>
                        <a:t> با ریتم </a:t>
                      </a:r>
                      <a:r>
                        <a:rPr lang="ar-SA" sz="700" b="1">
                          <a:effectLst/>
                          <a:latin typeface="Times New Roman"/>
                          <a:ea typeface="Times New Roman"/>
                        </a:rPr>
                        <a:t> پاشنه و پنجه روی زمین </a:t>
                      </a:r>
                      <a:endParaRPr lang="en-US" sz="800">
                        <a:effectLst/>
                        <a:latin typeface="Times New Roman"/>
                        <a:ea typeface="Times New Roman"/>
                      </a:endParaRPr>
                    </a:p>
                    <a:p>
                      <a:pPr marL="0" marR="0" algn="r">
                        <a:spcBef>
                          <a:spcPts val="0"/>
                        </a:spcBef>
                        <a:spcAft>
                          <a:spcPts val="0"/>
                        </a:spcAft>
                      </a:pPr>
                      <a:r>
                        <a:rPr lang="ar-SA" sz="700" b="1">
                          <a:effectLst/>
                          <a:latin typeface="Times New Roman"/>
                          <a:ea typeface="Times New Roman"/>
                        </a:rPr>
                        <a:t>- گامهای بلند و حرکات سریع بازوان در دوهای سریع</a:t>
                      </a:r>
                      <a:endParaRPr lang="en-US" sz="800">
                        <a:effectLst/>
                        <a:latin typeface="Times New Roman"/>
                        <a:ea typeface="Times New Roman"/>
                      </a:endParaRPr>
                    </a:p>
                    <a:p>
                      <a:pPr marL="0" marR="0" algn="r">
                        <a:spcBef>
                          <a:spcPts val="0"/>
                        </a:spcBef>
                        <a:spcAft>
                          <a:spcPts val="0"/>
                        </a:spcAft>
                      </a:pPr>
                      <a:r>
                        <a:rPr lang="ar-SA" sz="700" b="1">
                          <a:effectLst/>
                          <a:latin typeface="Times New Roman"/>
                          <a:ea typeface="Times New Roman"/>
                        </a:rPr>
                        <a:t>- کم و زیاد کردن سرعت با سوت معلم در دویدن</a:t>
                      </a:r>
                      <a:endParaRPr lang="en-US" sz="800">
                        <a:effectLst/>
                        <a:latin typeface="Times New Roman"/>
                        <a:ea typeface="Times New Roman"/>
                      </a:endParaRPr>
                    </a:p>
                    <a:p>
                      <a:pPr marL="0" marR="0" algn="r">
                        <a:spcBef>
                          <a:spcPts val="0"/>
                        </a:spcBef>
                        <a:spcAft>
                          <a:spcPts val="0"/>
                        </a:spcAft>
                      </a:pPr>
                      <a:r>
                        <a:rPr lang="ar-SA" sz="700" b="1">
                          <a:effectLst/>
                          <a:latin typeface="Times New Roman"/>
                          <a:ea typeface="Times New Roman"/>
                        </a:rPr>
                        <a:t>- ترسیم مثلث بزرگ در زمین ، دویدن به جلو در یک ضلع ، ضلع بعدی عقبی و ضلع بعدی به پهلو </a:t>
                      </a:r>
                      <a:endParaRPr lang="en-US" sz="800">
                        <a:effectLst/>
                        <a:latin typeface="Times New Roman"/>
                        <a:ea typeface="Times New Roman"/>
                      </a:endParaRPr>
                    </a:p>
                    <a:p>
                      <a:pPr marL="0" marR="0" algn="r">
                        <a:spcBef>
                          <a:spcPts val="0"/>
                        </a:spcBef>
                        <a:spcAft>
                          <a:spcPts val="0"/>
                        </a:spcAft>
                      </a:pPr>
                      <a:r>
                        <a:rPr lang="en-US" sz="700" b="1">
                          <a:effectLst/>
                          <a:latin typeface="Times New Roman"/>
                          <a:ea typeface="Times New Roman"/>
                        </a:rPr>
                        <a:t> </a:t>
                      </a:r>
                      <a:endParaRPr lang="en-US" sz="800">
                        <a:effectLst/>
                        <a:latin typeface="Times New Roman"/>
                        <a:ea typeface="Times New Roman"/>
                      </a:endParaRPr>
                    </a:p>
                  </a:txBody>
                  <a:tcPr marL="47035" marR="47035"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gridSpan="4">
                  <a:txBody>
                    <a:bodyPr/>
                    <a:lstStyle/>
                    <a:p>
                      <a:pPr marL="0" marR="0" algn="r" rtl="1">
                        <a:spcBef>
                          <a:spcPts val="0"/>
                        </a:spcBef>
                        <a:spcAft>
                          <a:spcPts val="0"/>
                        </a:spcAft>
                      </a:pPr>
                      <a:r>
                        <a:rPr lang="ar-SA" sz="700" b="1" dirty="0">
                          <a:effectLst/>
                          <a:latin typeface="Times New Roman"/>
                          <a:ea typeface="Times New Roman"/>
                        </a:rPr>
                        <a:t>- </a:t>
                      </a:r>
                      <a:r>
                        <a:rPr lang="ar-SA" sz="800" b="1" dirty="0">
                          <a:effectLst/>
                          <a:latin typeface="Times New Roman"/>
                          <a:ea typeface="Times New Roman"/>
                        </a:rPr>
                        <a:t>متعادل</a:t>
                      </a:r>
                      <a:r>
                        <a:rPr lang="ar-SA" sz="700" b="1" dirty="0">
                          <a:effectLst/>
                          <a:latin typeface="Times New Roman"/>
                          <a:ea typeface="Times New Roman"/>
                        </a:rPr>
                        <a:t> نگه داشتن </a:t>
                      </a:r>
                      <a:r>
                        <a:rPr lang="ar-SA" sz="800" b="1" dirty="0">
                          <a:effectLst/>
                          <a:latin typeface="Times New Roman"/>
                          <a:ea typeface="Times New Roman"/>
                        </a:rPr>
                        <a:t>سرو</a:t>
                      </a:r>
                      <a:r>
                        <a:rPr lang="ar-SA" sz="700" b="1" dirty="0">
                          <a:effectLst/>
                          <a:latin typeface="Times New Roman"/>
                          <a:ea typeface="Times New Roman"/>
                        </a:rPr>
                        <a:t> تنه و باسن در یک راستا و نگاه به جلو در راه رفتن </a:t>
                      </a:r>
                      <a:endParaRPr lang="en-US" sz="800" dirty="0">
                        <a:effectLst/>
                        <a:latin typeface="Times New Roman"/>
                        <a:ea typeface="Times New Roman"/>
                      </a:endParaRPr>
                    </a:p>
                    <a:p>
                      <a:pPr marL="0" marR="0" algn="just" rtl="1">
                        <a:spcBef>
                          <a:spcPts val="0"/>
                        </a:spcBef>
                        <a:spcAft>
                          <a:spcPts val="0"/>
                        </a:spcAft>
                      </a:pPr>
                      <a:r>
                        <a:rPr lang="ar-SA" sz="700" b="1" dirty="0">
                          <a:effectLst/>
                          <a:latin typeface="Times New Roman"/>
                          <a:ea typeface="Times New Roman"/>
                        </a:rPr>
                        <a:t>- همزمان قرار گرفتن  پنجه و پاشنه پاها در راه رفتن</a:t>
                      </a:r>
                      <a:endParaRPr lang="en-US" sz="800" dirty="0">
                        <a:effectLst/>
                        <a:latin typeface="Times New Roman"/>
                        <a:ea typeface="Times New Roman"/>
                      </a:endParaRPr>
                    </a:p>
                    <a:p>
                      <a:pPr marL="0" marR="0" algn="just" rtl="1">
                        <a:spcBef>
                          <a:spcPts val="0"/>
                        </a:spcBef>
                        <a:spcAft>
                          <a:spcPts val="0"/>
                        </a:spcAft>
                      </a:pPr>
                      <a:r>
                        <a:rPr lang="ar-SA" sz="700" b="1" dirty="0">
                          <a:effectLst/>
                          <a:latin typeface="Times New Roman"/>
                          <a:ea typeface="Times New Roman"/>
                        </a:rPr>
                        <a:t>-  انجام ریتم مناسب حرکت دست و پای مخالف به جلو و عقب در راه رفتن</a:t>
                      </a:r>
                      <a:endParaRPr lang="en-US" sz="800" dirty="0">
                        <a:effectLst/>
                        <a:latin typeface="Times New Roman"/>
                        <a:ea typeface="Times New Roman"/>
                      </a:endParaRPr>
                    </a:p>
                    <a:p>
                      <a:pPr marL="0" marR="0" algn="just" rtl="1">
                        <a:spcBef>
                          <a:spcPts val="0"/>
                        </a:spcBef>
                        <a:spcAft>
                          <a:spcPts val="0"/>
                        </a:spcAft>
                      </a:pPr>
                      <a:r>
                        <a:rPr lang="ar-SA" sz="700" b="1" dirty="0">
                          <a:effectLst/>
                          <a:latin typeface="Times New Roman"/>
                          <a:ea typeface="Times New Roman"/>
                        </a:rPr>
                        <a:t>- راه رفتنهای دایره ای ، بشکل زیگزاگ ، حیوانات</a:t>
                      </a:r>
                      <a:endParaRPr lang="en-US" sz="800" dirty="0">
                        <a:effectLst/>
                        <a:latin typeface="Times New Roman"/>
                        <a:ea typeface="Times New Roman"/>
                      </a:endParaRPr>
                    </a:p>
                    <a:p>
                      <a:pPr marL="0" marR="0" algn="just" rtl="1">
                        <a:spcBef>
                          <a:spcPts val="0"/>
                        </a:spcBef>
                        <a:spcAft>
                          <a:spcPts val="0"/>
                        </a:spcAft>
                      </a:pPr>
                      <a:r>
                        <a:rPr lang="fa-IR" sz="500" b="1" dirty="0">
                          <a:effectLst/>
                          <a:latin typeface="Times New Roman"/>
                          <a:ea typeface="Times New Roman"/>
                        </a:rPr>
                        <a:t> </a:t>
                      </a:r>
                      <a:endParaRPr lang="en-US" sz="800" dirty="0">
                        <a:effectLst/>
                        <a:latin typeface="Times New Roman"/>
                        <a:ea typeface="Times New Roman"/>
                      </a:endParaRPr>
                    </a:p>
                    <a:p>
                      <a:pPr marL="0" marR="0" algn="just" rtl="1">
                        <a:spcBef>
                          <a:spcPts val="0"/>
                        </a:spcBef>
                        <a:spcAft>
                          <a:spcPts val="0"/>
                        </a:spcAft>
                      </a:pPr>
                      <a:r>
                        <a:rPr lang="fa-IR" sz="500" b="1" dirty="0">
                          <a:effectLst/>
                          <a:latin typeface="Times New Roman"/>
                          <a:ea typeface="Times New Roman"/>
                        </a:rPr>
                        <a:t> </a:t>
                      </a:r>
                      <a:endParaRPr lang="en-US" sz="800" dirty="0">
                        <a:effectLst/>
                        <a:latin typeface="Times New Roman"/>
                        <a:ea typeface="Times New Roman"/>
                      </a:endParaRPr>
                    </a:p>
                  </a:txBody>
                  <a:tcPr marL="47035" marR="47035"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gridSpan="2" vMerge="1">
                  <a:txBody>
                    <a:bodyPr/>
                    <a:lstStyle/>
                    <a:p>
                      <a:endParaRPr lang="en-US"/>
                    </a:p>
                  </a:txBody>
                  <a:tcPr/>
                </a:tc>
                <a:tc hMerge="1" vMerge="1">
                  <a:txBody>
                    <a:bodyPr/>
                    <a:lstStyle/>
                    <a:p>
                      <a:endParaRPr lang="en-US"/>
                    </a:p>
                  </a:txBody>
                  <a:tcPr/>
                </a:tc>
              </a:tr>
              <a:tr h="261306">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rowSpan="2" gridSpan="2">
                  <a:txBody>
                    <a:bodyPr/>
                    <a:lstStyle/>
                    <a:p>
                      <a:pPr marL="0" marR="0" algn="r">
                        <a:spcBef>
                          <a:spcPts val="0"/>
                        </a:spcBef>
                        <a:spcAft>
                          <a:spcPts val="0"/>
                        </a:spcAft>
                      </a:pPr>
                      <a:r>
                        <a:rPr lang="ar-SA" sz="700" dirty="0">
                          <a:effectLst/>
                          <a:latin typeface="Times New Roman"/>
                          <a:ea typeface="Times New Roman"/>
                        </a:rPr>
                        <a:t>تهیه تنظیم :        حمید پیوسته گرو</a:t>
                      </a:r>
                      <a:r>
                        <a:rPr lang="fa-IR" sz="700" dirty="0">
                          <a:effectLst/>
                          <a:latin typeface="Times New Roman"/>
                          <a:ea typeface="Times New Roman"/>
                        </a:rPr>
                        <a:t>با همکاری</a:t>
                      </a:r>
                      <a:r>
                        <a:rPr lang="ar-SA" sz="700" dirty="0">
                          <a:effectLst/>
                          <a:latin typeface="Times New Roman"/>
                          <a:ea typeface="Times New Roman"/>
                        </a:rPr>
                        <a:t> خلیل پشتیبان</a:t>
                      </a:r>
                      <a:endParaRPr lang="en-US" sz="800" dirty="0">
                        <a:effectLst/>
                        <a:latin typeface="Times New Roman"/>
                        <a:ea typeface="Times New Roman"/>
                      </a:endParaRPr>
                    </a:p>
                  </a:txBody>
                  <a:tcPr marL="47035" marR="47035"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rowSpan="2" hMerge="1">
                  <a:txBody>
                    <a:bodyPr/>
                    <a:lstStyle/>
                    <a:p>
                      <a:endParaRPr lang="en-US"/>
                    </a:p>
                  </a:txBody>
                  <a:tcPr/>
                </a:tc>
              </a:tr>
              <a:tr h="125427">
                <a:tc>
                  <a:txBody>
                    <a:bodyPr/>
                    <a:lstStyle/>
                    <a:p>
                      <a:pPr marL="0" marR="0" algn="ctr">
                        <a:spcBef>
                          <a:spcPts val="0"/>
                        </a:spcBef>
                        <a:spcAft>
                          <a:spcPts val="0"/>
                        </a:spcAft>
                      </a:pPr>
                      <a:r>
                        <a:rPr lang="ar-SA" sz="800" b="1">
                          <a:effectLst/>
                          <a:latin typeface="Times New Roman"/>
                          <a:ea typeface="Times New Roman"/>
                        </a:rPr>
                        <a:t>ن ت</a:t>
                      </a:r>
                      <a:endParaRPr lang="en-US" sz="800">
                        <a:effectLst/>
                        <a:latin typeface="Times New Roman"/>
                        <a:ea typeface="Times New Roman"/>
                      </a:endParaRP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800" b="1">
                          <a:effectLst/>
                          <a:latin typeface="Times New Roman"/>
                          <a:ea typeface="Times New Roman"/>
                        </a:rPr>
                        <a:t>ق ق</a:t>
                      </a:r>
                      <a:endParaRPr lang="en-US" sz="800">
                        <a:effectLst/>
                        <a:latin typeface="Times New Roman"/>
                        <a:ea typeface="Times New Roman"/>
                      </a:endParaRP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800" b="1">
                          <a:effectLst/>
                          <a:latin typeface="Times New Roman"/>
                          <a:ea typeface="Times New Roman"/>
                        </a:rPr>
                        <a:t>خ </a:t>
                      </a:r>
                      <a:endParaRPr lang="en-US" sz="800">
                        <a:effectLst/>
                        <a:latin typeface="Times New Roman"/>
                        <a:ea typeface="Times New Roman"/>
                      </a:endParaRP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800" b="1">
                          <a:effectLst/>
                          <a:latin typeface="Times New Roman"/>
                          <a:ea typeface="Times New Roman"/>
                        </a:rPr>
                        <a:t>خ خ</a:t>
                      </a:r>
                      <a:endParaRPr lang="en-US" sz="800">
                        <a:effectLst/>
                        <a:latin typeface="Times New Roman"/>
                        <a:ea typeface="Times New Roman"/>
                      </a:endParaRP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800" b="1">
                          <a:effectLst/>
                          <a:latin typeface="Times New Roman"/>
                          <a:ea typeface="Times New Roman"/>
                        </a:rPr>
                        <a:t>ن ت</a:t>
                      </a:r>
                      <a:endParaRPr lang="en-US" sz="800">
                        <a:effectLst/>
                        <a:latin typeface="Times New Roman"/>
                        <a:ea typeface="Times New Roman"/>
                      </a:endParaRP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800" b="1">
                          <a:effectLst/>
                          <a:latin typeface="Times New Roman"/>
                          <a:ea typeface="Times New Roman"/>
                        </a:rPr>
                        <a:t>ق ق</a:t>
                      </a:r>
                      <a:endParaRPr lang="en-US" sz="800">
                        <a:effectLst/>
                        <a:latin typeface="Times New Roman"/>
                        <a:ea typeface="Times New Roman"/>
                      </a:endParaRP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800" b="1">
                          <a:effectLst/>
                          <a:latin typeface="Times New Roman"/>
                          <a:ea typeface="Times New Roman"/>
                        </a:rPr>
                        <a:t>خ </a:t>
                      </a:r>
                      <a:endParaRPr lang="en-US" sz="800">
                        <a:effectLst/>
                        <a:latin typeface="Times New Roman"/>
                        <a:ea typeface="Times New Roman"/>
                      </a:endParaRP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800" b="1">
                          <a:effectLst/>
                          <a:latin typeface="Times New Roman"/>
                          <a:ea typeface="Times New Roman"/>
                        </a:rPr>
                        <a:t>خ خ</a:t>
                      </a:r>
                      <a:endParaRPr lang="en-US" sz="800">
                        <a:effectLst/>
                        <a:latin typeface="Times New Roman"/>
                        <a:ea typeface="Times New Roman"/>
                      </a:endParaRP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800" b="1">
                          <a:effectLst/>
                          <a:latin typeface="Times New Roman"/>
                          <a:ea typeface="Times New Roman"/>
                        </a:rPr>
                        <a:t>ن ت</a:t>
                      </a:r>
                      <a:endParaRPr lang="en-US" sz="800">
                        <a:effectLst/>
                        <a:latin typeface="Times New Roman"/>
                        <a:ea typeface="Times New Roman"/>
                      </a:endParaRP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800" b="1">
                          <a:effectLst/>
                          <a:latin typeface="Times New Roman"/>
                          <a:ea typeface="Times New Roman"/>
                        </a:rPr>
                        <a:t>ق ق</a:t>
                      </a:r>
                      <a:endParaRPr lang="en-US" sz="800">
                        <a:effectLst/>
                        <a:latin typeface="Times New Roman"/>
                        <a:ea typeface="Times New Roman"/>
                      </a:endParaRP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800" b="1">
                          <a:effectLst/>
                          <a:latin typeface="Times New Roman"/>
                          <a:ea typeface="Times New Roman"/>
                        </a:rPr>
                        <a:t>خ</a:t>
                      </a:r>
                      <a:endParaRPr lang="en-US" sz="800">
                        <a:effectLst/>
                        <a:latin typeface="Times New Roman"/>
                        <a:ea typeface="Times New Roman"/>
                      </a:endParaRP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800" b="1">
                          <a:effectLst/>
                          <a:latin typeface="Times New Roman"/>
                          <a:ea typeface="Times New Roman"/>
                        </a:rPr>
                        <a:t>خ خ</a:t>
                      </a:r>
                      <a:endParaRPr lang="en-US" sz="800">
                        <a:effectLst/>
                        <a:latin typeface="Times New Roman"/>
                        <a:ea typeface="Times New Roman"/>
                      </a:endParaRP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800" b="1">
                          <a:effectLst/>
                          <a:latin typeface="Times New Roman"/>
                          <a:ea typeface="Times New Roman"/>
                        </a:rPr>
                        <a:t>ن ت</a:t>
                      </a:r>
                      <a:endParaRPr lang="en-US" sz="800">
                        <a:effectLst/>
                        <a:latin typeface="Times New Roman"/>
                        <a:ea typeface="Times New Roman"/>
                      </a:endParaRP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800" b="1">
                          <a:effectLst/>
                          <a:latin typeface="Times New Roman"/>
                          <a:ea typeface="Times New Roman"/>
                        </a:rPr>
                        <a:t>ق ق</a:t>
                      </a:r>
                      <a:endParaRPr lang="en-US" sz="800">
                        <a:effectLst/>
                        <a:latin typeface="Times New Roman"/>
                        <a:ea typeface="Times New Roman"/>
                      </a:endParaRP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800" b="1">
                          <a:effectLst/>
                          <a:latin typeface="Times New Roman"/>
                          <a:ea typeface="Times New Roman"/>
                        </a:rPr>
                        <a:t>خ</a:t>
                      </a:r>
                      <a:endParaRPr lang="en-US" sz="800">
                        <a:effectLst/>
                        <a:latin typeface="Times New Roman"/>
                        <a:ea typeface="Times New Roman"/>
                      </a:endParaRP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ctr">
                        <a:spcBef>
                          <a:spcPts val="0"/>
                        </a:spcBef>
                        <a:spcAft>
                          <a:spcPts val="0"/>
                        </a:spcAft>
                      </a:pPr>
                      <a:r>
                        <a:rPr lang="ar-SA" sz="800" b="1">
                          <a:effectLst/>
                          <a:latin typeface="Times New Roman"/>
                          <a:ea typeface="Times New Roman"/>
                        </a:rPr>
                        <a:t>خ خ</a:t>
                      </a:r>
                      <a:endParaRPr lang="en-US" sz="800">
                        <a:effectLst/>
                        <a:latin typeface="Times New Roman"/>
                        <a:ea typeface="Times New Roman"/>
                      </a:endParaRP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gridSpan="2" vMerge="1">
                  <a:txBody>
                    <a:bodyPr/>
                    <a:lstStyle/>
                    <a:p>
                      <a:endParaRPr lang="en-US"/>
                    </a:p>
                  </a:txBody>
                  <a:tcPr/>
                </a:tc>
                <a:tc hMerge="1" vMerge="1">
                  <a:txBody>
                    <a:bodyPr/>
                    <a:lstStyle/>
                    <a:p>
                      <a:endParaRPr lang="en-US"/>
                    </a:p>
                  </a:txBody>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dirty="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2</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3</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4</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5</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6</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7</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8</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9</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10</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11</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12</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13</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14</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15</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16</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17</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18</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19</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20</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21</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427">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500">
                          <a:effectLst/>
                          <a:latin typeface="Times New Roman"/>
                          <a:ea typeface="Times New Roman"/>
                          <a:cs typeface="B Jadid"/>
                        </a:rPr>
                        <a:t>22</a:t>
                      </a:r>
                      <a:endParaRPr lang="en-US" sz="80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6331">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effectLst/>
                          <a:latin typeface="Times New Roman"/>
                          <a:ea typeface="Times New Roman"/>
                        </a:rPr>
                        <a:t> </a:t>
                      </a:r>
                    </a:p>
                  </a:txBody>
                  <a:tcPr marL="47035" marR="47035"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800">
                          <a:effectLst/>
                          <a:latin typeface="Times New Roman"/>
                          <a:ea typeface="Times New Roman"/>
                        </a:rPr>
                        <a:t> </a:t>
                      </a:r>
                    </a:p>
                  </a:txBody>
                  <a:tcPr marL="47035" marR="47035"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SA" sz="500" dirty="0">
                          <a:effectLst/>
                          <a:latin typeface="Times New Roman"/>
                          <a:ea typeface="Times New Roman"/>
                          <a:cs typeface="B Jadid"/>
                        </a:rPr>
                        <a:t>23</a:t>
                      </a:r>
                      <a:endParaRPr lang="en-US" sz="800" dirty="0">
                        <a:effectLst/>
                        <a:latin typeface="Times New Roman"/>
                        <a:ea typeface="Times New Roman"/>
                      </a:endParaRPr>
                    </a:p>
                  </a:txBody>
                  <a:tcPr marL="47035" marR="47035"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r>
            </a:tbl>
          </a:graphicData>
        </a:graphic>
      </p:graphicFrame>
      <p:sp>
        <p:nvSpPr>
          <p:cNvPr id="4" name="Text Box 1"/>
          <p:cNvSpPr txBox="1">
            <a:spLocks noChangeArrowheads="1"/>
          </p:cNvSpPr>
          <p:nvPr/>
        </p:nvSpPr>
        <p:spPr bwMode="auto">
          <a:xfrm>
            <a:off x="3046413" y="1452563"/>
            <a:ext cx="909637" cy="672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471490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دانش‌آموزان در روزهای تعطیلات کرونایی چگونه در خانه ورزش کنند +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4" y="0"/>
            <a:ext cx="875982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0841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10242"/>
                                        </p:tgtEl>
                                      </p:cBhvr>
                                    </p:animEffect>
                                    <p:animScale>
                                      <p:cBhvr>
                                        <p:cTn id="7" dur="250" autoRev="1" fill="hold"/>
                                        <p:tgtEl>
                                          <p:spTgt spid="1024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839200" cy="6400800"/>
          </a:xfrm>
          <a:blipFill>
            <a:blip r:embed="rId2"/>
            <a:tile tx="0" ty="0" sx="100000" sy="100000" flip="none" algn="tl"/>
          </a:blipFill>
        </p:spPr>
        <p:txBody>
          <a:bodyPr>
            <a:normAutofit/>
          </a:bodyPr>
          <a:lstStyle/>
          <a:p>
            <a:r>
              <a:rPr lang="fa-IR" sz="8000" dirty="0">
                <a:solidFill>
                  <a:srgbClr val="0066FF"/>
                </a:solidFill>
              </a:rPr>
              <a:t/>
            </a:r>
            <a:br>
              <a:rPr lang="fa-IR" sz="8000" dirty="0">
                <a:solidFill>
                  <a:srgbClr val="0066FF"/>
                </a:solidFill>
              </a:rPr>
            </a:br>
            <a:r>
              <a:rPr lang="fa-IR" sz="8000" dirty="0" smtClean="0">
                <a:solidFill>
                  <a:srgbClr val="0066FF"/>
                </a:solidFill>
              </a:rPr>
              <a:t>موفق باشید و جوان</a:t>
            </a:r>
            <a:br>
              <a:rPr lang="fa-IR" sz="8000" dirty="0" smtClean="0">
                <a:solidFill>
                  <a:srgbClr val="0066FF"/>
                </a:solidFill>
              </a:rPr>
            </a:br>
            <a:r>
              <a:rPr lang="fa-IR" sz="8000" dirty="0">
                <a:solidFill>
                  <a:srgbClr val="0066FF"/>
                </a:solidFill>
              </a:rPr>
              <a:t/>
            </a:r>
            <a:br>
              <a:rPr lang="fa-IR" sz="8000" dirty="0">
                <a:solidFill>
                  <a:srgbClr val="0066FF"/>
                </a:solidFill>
              </a:rPr>
            </a:br>
            <a:endParaRPr lang="en-US" sz="8000" dirty="0">
              <a:solidFill>
                <a:srgbClr val="0066FF"/>
              </a:solidFill>
            </a:endParaRPr>
          </a:p>
        </p:txBody>
      </p:sp>
    </p:spTree>
    <p:extLst>
      <p:ext uri="{BB962C8B-B14F-4D97-AF65-F5344CB8AC3E}">
        <p14:creationId xmlns:p14="http://schemas.microsoft.com/office/powerpoint/2010/main" val="911776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457200"/>
            <a:ext cx="7848600" cy="369332"/>
          </a:xfrm>
          <a:prstGeom prst="rect">
            <a:avLst/>
          </a:prstGeom>
        </p:spPr>
        <p:txBody>
          <a:bodyPr wrap="square">
            <a:spAutoFit/>
          </a:bodyPr>
          <a:lstStyle/>
          <a:p>
            <a:pPr algn="r"/>
            <a:r>
              <a:rPr lang="ar-SA" dirty="0" smtClean="0">
                <a:ea typeface="Calibri"/>
              </a:rPr>
              <a:t> </a:t>
            </a:r>
            <a:endParaRPr lang="en-US" dirty="0"/>
          </a:p>
        </p:txBody>
      </p:sp>
      <p:sp>
        <p:nvSpPr>
          <p:cNvPr id="6" name="Subtitle 5"/>
          <p:cNvSpPr>
            <a:spLocks noGrp="1"/>
          </p:cNvSpPr>
          <p:nvPr>
            <p:ph type="subTitle" idx="1"/>
          </p:nvPr>
        </p:nvSpPr>
        <p:spPr>
          <a:xfrm>
            <a:off x="1046328" y="2667000"/>
            <a:ext cx="7239000" cy="3733800"/>
          </a:xfrm>
        </p:spPr>
        <p:style>
          <a:lnRef idx="1">
            <a:schemeClr val="dk1"/>
          </a:lnRef>
          <a:fillRef idx="2">
            <a:schemeClr val="dk1"/>
          </a:fillRef>
          <a:effectRef idx="1">
            <a:schemeClr val="dk1"/>
          </a:effectRef>
          <a:fontRef idx="minor">
            <a:schemeClr val="dk1"/>
          </a:fontRef>
        </p:style>
        <p:txBody>
          <a:bodyPr>
            <a:noAutofit/>
          </a:bodyPr>
          <a:lstStyle/>
          <a:p>
            <a:r>
              <a:rPr lang="fa-IR" sz="2400" dirty="0">
                <a:solidFill>
                  <a:srgbClr val="C00000"/>
                </a:solidFill>
                <a:latin typeface="Tahoma"/>
              </a:rPr>
              <a:t>1-هدف‌هاي جسماني:</a:t>
            </a:r>
            <a:r>
              <a:rPr lang="fa-IR" sz="1800" b="1" dirty="0">
                <a:solidFill>
                  <a:srgbClr val="C00000"/>
                </a:solidFill>
                <a:latin typeface="Tahoma"/>
              </a:rPr>
              <a:t/>
            </a:r>
            <a:br>
              <a:rPr lang="fa-IR" sz="1800" b="1" dirty="0">
                <a:solidFill>
                  <a:srgbClr val="C00000"/>
                </a:solidFill>
                <a:latin typeface="Tahoma"/>
              </a:rPr>
            </a:br>
            <a:r>
              <a:rPr lang="fa-IR" sz="1800" b="1" dirty="0">
                <a:solidFill>
                  <a:srgbClr val="333333"/>
                </a:solidFill>
                <a:latin typeface="Tahoma"/>
              </a:rPr>
              <a:t/>
            </a:r>
            <a:br>
              <a:rPr lang="fa-IR" sz="1800" b="1" dirty="0">
                <a:solidFill>
                  <a:srgbClr val="333333"/>
                </a:solidFill>
                <a:latin typeface="Tahoma"/>
              </a:rPr>
            </a:br>
            <a:r>
              <a:rPr lang="fa-IR" sz="1800" b="1" dirty="0">
                <a:solidFill>
                  <a:srgbClr val="333333"/>
                </a:solidFill>
                <a:latin typeface="Tahoma"/>
              </a:rPr>
              <a:t>-تقويت قواي عمومي بدن</a:t>
            </a:r>
            <a:br>
              <a:rPr lang="fa-IR" sz="1800" b="1" dirty="0">
                <a:solidFill>
                  <a:srgbClr val="333333"/>
                </a:solidFill>
                <a:latin typeface="Tahoma"/>
              </a:rPr>
            </a:br>
            <a:r>
              <a:rPr lang="fa-IR" sz="1800" b="1" dirty="0">
                <a:solidFill>
                  <a:srgbClr val="333333"/>
                </a:solidFill>
                <a:latin typeface="Tahoma"/>
              </a:rPr>
              <a:t/>
            </a:r>
            <a:br>
              <a:rPr lang="fa-IR" sz="1800" b="1" dirty="0">
                <a:solidFill>
                  <a:srgbClr val="333333"/>
                </a:solidFill>
                <a:latin typeface="Tahoma"/>
              </a:rPr>
            </a:br>
            <a:r>
              <a:rPr lang="fa-IR" sz="1800" b="1" dirty="0">
                <a:solidFill>
                  <a:srgbClr val="333333"/>
                </a:solidFill>
                <a:latin typeface="Tahoma"/>
              </a:rPr>
              <a:t>-ايجاد هماهنگي بين اعصاب و عضلات </a:t>
            </a:r>
            <a:br>
              <a:rPr lang="fa-IR" sz="1800" b="1" dirty="0">
                <a:solidFill>
                  <a:srgbClr val="333333"/>
                </a:solidFill>
                <a:latin typeface="Tahoma"/>
              </a:rPr>
            </a:br>
            <a:r>
              <a:rPr lang="fa-IR" sz="1800" b="1" dirty="0">
                <a:solidFill>
                  <a:srgbClr val="333333"/>
                </a:solidFill>
                <a:latin typeface="Tahoma"/>
              </a:rPr>
              <a:t/>
            </a:r>
            <a:br>
              <a:rPr lang="fa-IR" sz="1800" b="1" dirty="0">
                <a:solidFill>
                  <a:srgbClr val="333333"/>
                </a:solidFill>
                <a:latin typeface="Tahoma"/>
              </a:rPr>
            </a:br>
            <a:r>
              <a:rPr lang="fa-IR" sz="1800" b="1" dirty="0">
                <a:solidFill>
                  <a:srgbClr val="333333"/>
                </a:solidFill>
                <a:latin typeface="Tahoma"/>
              </a:rPr>
              <a:t>-ايجاد سرعت و مهارت در واكنش‌هاي عضلاني </a:t>
            </a:r>
            <a:br>
              <a:rPr lang="fa-IR" sz="1800" b="1" dirty="0">
                <a:solidFill>
                  <a:srgbClr val="333333"/>
                </a:solidFill>
                <a:latin typeface="Tahoma"/>
              </a:rPr>
            </a:br>
            <a:r>
              <a:rPr lang="fa-IR" sz="1800" b="1" dirty="0">
                <a:solidFill>
                  <a:srgbClr val="333333"/>
                </a:solidFill>
                <a:latin typeface="Tahoma"/>
              </a:rPr>
              <a:t/>
            </a:r>
            <a:br>
              <a:rPr lang="fa-IR" sz="1800" b="1" dirty="0">
                <a:solidFill>
                  <a:srgbClr val="333333"/>
                </a:solidFill>
                <a:latin typeface="Tahoma"/>
              </a:rPr>
            </a:br>
            <a:r>
              <a:rPr lang="fa-IR" sz="1800" b="1" dirty="0">
                <a:solidFill>
                  <a:srgbClr val="333333"/>
                </a:solidFill>
                <a:latin typeface="Tahoma"/>
              </a:rPr>
              <a:t>-ايجاد استقامت در برابر فشارهاي جسمي </a:t>
            </a:r>
            <a:br>
              <a:rPr lang="fa-IR" sz="1800" b="1" dirty="0">
                <a:solidFill>
                  <a:srgbClr val="333333"/>
                </a:solidFill>
                <a:latin typeface="Tahoma"/>
              </a:rPr>
            </a:br>
            <a:r>
              <a:rPr lang="fa-IR" sz="1800" b="1" dirty="0">
                <a:solidFill>
                  <a:srgbClr val="333333"/>
                </a:solidFill>
                <a:latin typeface="Tahoma"/>
              </a:rPr>
              <a:t/>
            </a:r>
            <a:br>
              <a:rPr lang="fa-IR" sz="1800" b="1" dirty="0">
                <a:solidFill>
                  <a:srgbClr val="333333"/>
                </a:solidFill>
                <a:latin typeface="Tahoma"/>
              </a:rPr>
            </a:br>
            <a:r>
              <a:rPr lang="fa-IR" sz="1800" b="1" dirty="0">
                <a:solidFill>
                  <a:srgbClr val="333333"/>
                </a:solidFill>
                <a:latin typeface="Tahoma"/>
              </a:rPr>
              <a:t>-ازدياد نيروي بدني</a:t>
            </a:r>
            <a:br>
              <a:rPr lang="fa-IR" sz="1800" b="1" dirty="0">
                <a:solidFill>
                  <a:srgbClr val="333333"/>
                </a:solidFill>
                <a:latin typeface="Tahoma"/>
              </a:rPr>
            </a:br>
            <a:r>
              <a:rPr lang="fa-IR" sz="1800" b="1" dirty="0">
                <a:solidFill>
                  <a:srgbClr val="333333"/>
                </a:solidFill>
                <a:latin typeface="Tahoma"/>
              </a:rPr>
              <a:t/>
            </a:r>
            <a:br>
              <a:rPr lang="fa-IR" sz="1800" b="1" dirty="0">
                <a:solidFill>
                  <a:srgbClr val="333333"/>
                </a:solidFill>
                <a:latin typeface="Tahoma"/>
              </a:rPr>
            </a:br>
            <a:r>
              <a:rPr lang="fa-IR" sz="1800" b="1" dirty="0">
                <a:solidFill>
                  <a:srgbClr val="333333"/>
                </a:solidFill>
                <a:latin typeface="Tahoma"/>
              </a:rPr>
              <a:t>-اصلاح و توان‌بخشي و جبران نقايص بدني</a:t>
            </a:r>
            <a:endParaRPr lang="en-US" sz="1800" dirty="0"/>
          </a:p>
        </p:txBody>
      </p:sp>
      <p:sp>
        <p:nvSpPr>
          <p:cNvPr id="5" name="Title 4"/>
          <p:cNvSpPr>
            <a:spLocks noGrp="1"/>
          </p:cNvSpPr>
          <p:nvPr>
            <p:ph type="ctrTitle"/>
          </p:nvPr>
        </p:nvSpPr>
        <p:spPr/>
        <p:txBody>
          <a:bodyPr/>
          <a:lstStyle/>
          <a:p>
            <a:r>
              <a:rPr lang="fa-IR" dirty="0" smtClean="0"/>
              <a:t>تربیت بدنی و اهداف آن در دبستان</a:t>
            </a:r>
            <a:endParaRPr lang="en-US" dirty="0"/>
          </a:p>
        </p:txBody>
      </p:sp>
      <p:sp>
        <p:nvSpPr>
          <p:cNvPr id="7" name="Curved Left Arrow 6"/>
          <p:cNvSpPr/>
          <p:nvPr/>
        </p:nvSpPr>
        <p:spPr>
          <a:xfrm>
            <a:off x="7620000" y="2286000"/>
            <a:ext cx="990600" cy="182880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Curved Right Arrow 7"/>
          <p:cNvSpPr/>
          <p:nvPr/>
        </p:nvSpPr>
        <p:spPr>
          <a:xfrm>
            <a:off x="609600" y="2286000"/>
            <a:ext cx="914400" cy="18288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135151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6">
                                            <p:bg/>
                                          </p:spTgt>
                                        </p:tgtEl>
                                        <p:attrNameLst>
                                          <p:attrName>style.visibility</p:attrName>
                                        </p:attrNameLst>
                                      </p:cBhvr>
                                      <p:to>
                                        <p:strVal val="visible"/>
                                      </p:to>
                                    </p:set>
                                    <p:anim calcmode="lin" valueType="num">
                                      <p:cBhvr>
                                        <p:cTn id="13" dur="500" fill="hold"/>
                                        <p:tgtEl>
                                          <p:spTgt spid="6">
                                            <p:bg/>
                                          </p:spTgt>
                                        </p:tgtEl>
                                        <p:attrNameLst>
                                          <p:attrName>ppt_w</p:attrName>
                                        </p:attrNameLst>
                                      </p:cBhvr>
                                      <p:tavLst>
                                        <p:tav tm="0">
                                          <p:val>
                                            <p:fltVal val="0"/>
                                          </p:val>
                                        </p:tav>
                                        <p:tav tm="100000">
                                          <p:val>
                                            <p:strVal val="#ppt_w"/>
                                          </p:val>
                                        </p:tav>
                                      </p:tavLst>
                                    </p:anim>
                                    <p:anim calcmode="lin" valueType="num">
                                      <p:cBhvr>
                                        <p:cTn id="14" dur="500" fill="hold"/>
                                        <p:tgtEl>
                                          <p:spTgt spid="6">
                                            <p:bg/>
                                          </p:spTgt>
                                        </p:tgtEl>
                                        <p:attrNameLst>
                                          <p:attrName>ppt_h</p:attrName>
                                        </p:attrNameLst>
                                      </p:cBhvr>
                                      <p:tavLst>
                                        <p:tav tm="0">
                                          <p:val>
                                            <p:fltVal val="0"/>
                                          </p:val>
                                        </p:tav>
                                        <p:tav tm="100000">
                                          <p:val>
                                            <p:strVal val="#ppt_h"/>
                                          </p:val>
                                        </p:tav>
                                      </p:tavLst>
                                    </p:anim>
                                    <p:animEffect transition="in" filter="fade">
                                      <p:cBhvr>
                                        <p:cTn id="15" dur="500"/>
                                        <p:tgtEl>
                                          <p:spTgt spid="6">
                                            <p:bg/>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6">
                                            <p:txEl>
                                              <p:pRg st="0" end="0"/>
                                            </p:txEl>
                                          </p:spTgt>
                                        </p:tgtEl>
                                        <p:attrNameLst>
                                          <p:attrName>style.visibility</p:attrName>
                                        </p:attrNameLst>
                                      </p:cBhvr>
                                      <p:to>
                                        <p:strVal val="visible"/>
                                      </p:to>
                                    </p:set>
                                    <p:anim calcmode="lin" valueType="num">
                                      <p:cBhvr>
                                        <p:cTn id="20"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21"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22" dur="500"/>
                                        <p:tgtEl>
                                          <p:spTgt spid="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 calcmode="lin" valueType="num">
                                      <p:cBhvr additive="base">
                                        <p:cTn id="33" dur="500" fill="hold"/>
                                        <p:tgtEl>
                                          <p:spTgt spid="8"/>
                                        </p:tgtEl>
                                        <p:attrNameLst>
                                          <p:attrName>ppt_x</p:attrName>
                                        </p:attrNameLst>
                                      </p:cBhvr>
                                      <p:tavLst>
                                        <p:tav tm="0">
                                          <p:val>
                                            <p:strVal val="#ppt_x"/>
                                          </p:val>
                                        </p:tav>
                                        <p:tav tm="100000">
                                          <p:val>
                                            <p:strVal val="#ppt_x"/>
                                          </p:val>
                                        </p:tav>
                                      </p:tavLst>
                                    </p:anim>
                                    <p:anim calcmode="lin" valueType="num">
                                      <p:cBhvr additive="base">
                                        <p:cTn id="3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P spid="5" grpId="0"/>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743941"/>
            <a:ext cx="4572000" cy="390363"/>
          </a:xfrm>
          <a:prstGeom prst="rect">
            <a:avLst/>
          </a:prstGeom>
        </p:spPr>
        <p:txBody>
          <a:bodyPr>
            <a:spAutoFit/>
          </a:bodyPr>
          <a:lstStyle/>
          <a:p>
            <a:pPr algn="r">
              <a:lnSpc>
                <a:spcPct val="115000"/>
              </a:lnSpc>
              <a:spcAft>
                <a:spcPts val="1000"/>
              </a:spcAft>
            </a:pPr>
            <a:r>
              <a:rPr lang="ar-SA" dirty="0" smtClean="0">
                <a:ea typeface="Calibri"/>
              </a:rPr>
              <a:t> </a:t>
            </a:r>
            <a:endParaRPr lang="en-US" dirty="0"/>
          </a:p>
        </p:txBody>
      </p:sp>
      <p:sp>
        <p:nvSpPr>
          <p:cNvPr id="3" name="Rectangle 2"/>
          <p:cNvSpPr/>
          <p:nvPr/>
        </p:nvSpPr>
        <p:spPr>
          <a:xfrm>
            <a:off x="1370463" y="2060349"/>
            <a:ext cx="6629400" cy="3477875"/>
          </a:xfrm>
          <a:prstGeom prst="rect">
            <a:avLst/>
          </a:prstGeom>
        </p:spPr>
        <p:style>
          <a:lnRef idx="0">
            <a:schemeClr val="accent3"/>
          </a:lnRef>
          <a:fillRef idx="3">
            <a:schemeClr val="accent3"/>
          </a:fillRef>
          <a:effectRef idx="3">
            <a:schemeClr val="accent3"/>
          </a:effectRef>
          <a:fontRef idx="minor">
            <a:schemeClr val="lt1"/>
          </a:fontRef>
        </p:style>
        <p:txBody>
          <a:bodyPr wrap="square">
            <a:spAutoFit/>
          </a:bodyPr>
          <a:lstStyle/>
          <a:p>
            <a:pPr algn="ctr"/>
            <a:r>
              <a:rPr lang="fa-IR" sz="2800" b="1" dirty="0">
                <a:solidFill>
                  <a:srgbClr val="C00000"/>
                </a:solidFill>
                <a:latin typeface="Tahoma"/>
              </a:rPr>
              <a:t>2-هدف‌هاي رواني:</a:t>
            </a:r>
            <a:br>
              <a:rPr lang="fa-IR" sz="2800" b="1" dirty="0">
                <a:solidFill>
                  <a:srgbClr val="C00000"/>
                </a:solidFill>
                <a:latin typeface="Tahoma"/>
              </a:rPr>
            </a:br>
            <a:r>
              <a:rPr lang="fa-IR" sz="2400" b="1" dirty="0">
                <a:solidFill>
                  <a:srgbClr val="333333"/>
                </a:solidFill>
                <a:latin typeface="Tahoma"/>
              </a:rPr>
              <a:t/>
            </a:r>
            <a:br>
              <a:rPr lang="fa-IR" sz="2400" b="1" dirty="0">
                <a:solidFill>
                  <a:srgbClr val="333333"/>
                </a:solidFill>
                <a:latin typeface="Tahoma"/>
              </a:rPr>
            </a:br>
            <a:r>
              <a:rPr lang="fa-IR" sz="2400" b="1" dirty="0">
                <a:solidFill>
                  <a:srgbClr val="333333"/>
                </a:solidFill>
                <a:latin typeface="Tahoma"/>
              </a:rPr>
              <a:t>-كشف خويشتن از نظر استعدادهاي نهفته بدني – رواني</a:t>
            </a:r>
            <a:br>
              <a:rPr lang="fa-IR" sz="2400" b="1" dirty="0">
                <a:solidFill>
                  <a:srgbClr val="333333"/>
                </a:solidFill>
                <a:latin typeface="Tahoma"/>
              </a:rPr>
            </a:br>
            <a:r>
              <a:rPr lang="fa-IR" sz="2400" b="1" dirty="0">
                <a:solidFill>
                  <a:srgbClr val="333333"/>
                </a:solidFill>
                <a:latin typeface="Tahoma"/>
              </a:rPr>
              <a:t/>
            </a:r>
            <a:br>
              <a:rPr lang="fa-IR" sz="2400" b="1" dirty="0">
                <a:solidFill>
                  <a:srgbClr val="333333"/>
                </a:solidFill>
                <a:latin typeface="Tahoma"/>
              </a:rPr>
            </a:br>
            <a:r>
              <a:rPr lang="fa-IR" sz="2400" b="1" dirty="0">
                <a:solidFill>
                  <a:srgbClr val="333333"/>
                </a:solidFill>
                <a:latin typeface="Tahoma"/>
              </a:rPr>
              <a:t>-تربيت شخصيت و پرورش روحيه همياري </a:t>
            </a:r>
            <a:br>
              <a:rPr lang="fa-IR" sz="2400" b="1" dirty="0">
                <a:solidFill>
                  <a:srgbClr val="333333"/>
                </a:solidFill>
                <a:latin typeface="Tahoma"/>
              </a:rPr>
            </a:br>
            <a:r>
              <a:rPr lang="fa-IR" sz="2400" b="1" dirty="0">
                <a:solidFill>
                  <a:srgbClr val="333333"/>
                </a:solidFill>
                <a:latin typeface="Tahoma"/>
              </a:rPr>
              <a:t/>
            </a:r>
            <a:br>
              <a:rPr lang="fa-IR" sz="2400" b="1" dirty="0">
                <a:solidFill>
                  <a:srgbClr val="333333"/>
                </a:solidFill>
                <a:latin typeface="Tahoma"/>
              </a:rPr>
            </a:br>
            <a:r>
              <a:rPr lang="fa-IR" sz="2400" b="1" dirty="0">
                <a:solidFill>
                  <a:srgbClr val="333333"/>
                </a:solidFill>
                <a:latin typeface="Tahoma"/>
              </a:rPr>
              <a:t>-برانگيختن فرد براي تحرك و پيشگيري از خمودگي</a:t>
            </a:r>
            <a:br>
              <a:rPr lang="fa-IR" sz="2400" b="1" dirty="0">
                <a:solidFill>
                  <a:srgbClr val="333333"/>
                </a:solidFill>
                <a:latin typeface="Tahoma"/>
              </a:rPr>
            </a:br>
            <a:r>
              <a:rPr lang="fa-IR" sz="2400" b="1" dirty="0">
                <a:solidFill>
                  <a:srgbClr val="333333"/>
                </a:solidFill>
                <a:latin typeface="Tahoma"/>
              </a:rPr>
              <a:t/>
            </a:r>
            <a:br>
              <a:rPr lang="fa-IR" sz="2400" b="1" dirty="0">
                <a:solidFill>
                  <a:srgbClr val="333333"/>
                </a:solidFill>
                <a:latin typeface="Tahoma"/>
              </a:rPr>
            </a:br>
            <a:r>
              <a:rPr lang="fa-IR" sz="2400" b="1" dirty="0">
                <a:solidFill>
                  <a:srgbClr val="333333"/>
                </a:solidFill>
                <a:latin typeface="Tahoma"/>
              </a:rPr>
              <a:t>-برقراري تعادل رواني و احساس نيرومندي </a:t>
            </a:r>
            <a:endParaRPr lang="en-US" sz="2400" dirty="0"/>
          </a:p>
        </p:txBody>
      </p:sp>
    </p:spTree>
    <p:extLst>
      <p:ext uri="{BB962C8B-B14F-4D97-AF65-F5344CB8AC3E}">
        <p14:creationId xmlns:p14="http://schemas.microsoft.com/office/powerpoint/2010/main" val="2547030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1548348"/>
            <a:ext cx="7391400" cy="3785652"/>
          </a:xfrm>
          <a:prstGeom prst="rect">
            <a:avLst/>
          </a:prstGeom>
        </p:spPr>
        <p:style>
          <a:lnRef idx="0">
            <a:scrgbClr r="0" g="0" b="0"/>
          </a:lnRef>
          <a:fillRef idx="1003">
            <a:schemeClr val="lt2"/>
          </a:fillRef>
          <a:effectRef idx="0">
            <a:scrgbClr r="0" g="0" b="0"/>
          </a:effectRef>
          <a:fontRef idx="major"/>
        </p:style>
        <p:txBody>
          <a:bodyPr wrap="square">
            <a:spAutoFit/>
          </a:bodyPr>
          <a:lstStyle/>
          <a:p>
            <a:pPr algn="ctr"/>
            <a:r>
              <a:rPr lang="fa-IR" sz="2400" b="1" dirty="0">
                <a:solidFill>
                  <a:srgbClr val="C00000"/>
                </a:solidFill>
                <a:latin typeface="Tahoma"/>
              </a:rPr>
              <a:t>3-هدف‌هاي اجتماعي:</a:t>
            </a:r>
            <a:r>
              <a:rPr lang="fa-IR" b="1" i="1" dirty="0">
                <a:solidFill>
                  <a:srgbClr val="333333"/>
                </a:solidFill>
                <a:latin typeface="Tahoma"/>
              </a:rPr>
              <a:t/>
            </a:r>
            <a:br>
              <a:rPr lang="fa-IR" b="1" i="1" dirty="0">
                <a:solidFill>
                  <a:srgbClr val="333333"/>
                </a:solidFill>
                <a:latin typeface="Tahoma"/>
              </a:rPr>
            </a:br>
            <a:r>
              <a:rPr lang="fa-IR" b="1" i="1" dirty="0">
                <a:solidFill>
                  <a:srgbClr val="333333"/>
                </a:solidFill>
                <a:latin typeface="Tahoma"/>
              </a:rPr>
              <a:t/>
            </a:r>
            <a:br>
              <a:rPr lang="fa-IR" b="1" i="1" dirty="0">
                <a:solidFill>
                  <a:srgbClr val="333333"/>
                </a:solidFill>
                <a:latin typeface="Tahoma"/>
              </a:rPr>
            </a:br>
            <a:r>
              <a:rPr lang="fa-IR" b="1" i="1" dirty="0">
                <a:solidFill>
                  <a:srgbClr val="333333"/>
                </a:solidFill>
                <a:latin typeface="Tahoma"/>
              </a:rPr>
              <a:t>-پرورش حس احترام به قوانين گروهي و اجتماعي</a:t>
            </a:r>
            <a:br>
              <a:rPr lang="fa-IR" b="1" i="1" dirty="0">
                <a:solidFill>
                  <a:srgbClr val="333333"/>
                </a:solidFill>
                <a:latin typeface="Tahoma"/>
              </a:rPr>
            </a:br>
            <a:r>
              <a:rPr lang="fa-IR" b="1" i="1" dirty="0">
                <a:solidFill>
                  <a:srgbClr val="333333"/>
                </a:solidFill>
                <a:latin typeface="Tahoma"/>
              </a:rPr>
              <a:t/>
            </a:r>
            <a:br>
              <a:rPr lang="fa-IR" b="1" i="1" dirty="0">
                <a:solidFill>
                  <a:srgbClr val="333333"/>
                </a:solidFill>
                <a:latin typeface="Tahoma"/>
              </a:rPr>
            </a:br>
            <a:r>
              <a:rPr lang="fa-IR" b="1" i="1" dirty="0">
                <a:solidFill>
                  <a:srgbClr val="333333"/>
                </a:solidFill>
                <a:latin typeface="Tahoma"/>
              </a:rPr>
              <a:t>-پرورش توان مديريت و تصميم‌گيري </a:t>
            </a:r>
            <a:br>
              <a:rPr lang="fa-IR" b="1" i="1" dirty="0">
                <a:solidFill>
                  <a:srgbClr val="333333"/>
                </a:solidFill>
                <a:latin typeface="Tahoma"/>
              </a:rPr>
            </a:br>
            <a:r>
              <a:rPr lang="fa-IR" b="1" i="1" dirty="0">
                <a:solidFill>
                  <a:srgbClr val="333333"/>
                </a:solidFill>
                <a:latin typeface="Tahoma"/>
              </a:rPr>
              <a:t/>
            </a:r>
            <a:br>
              <a:rPr lang="fa-IR" b="1" i="1" dirty="0">
                <a:solidFill>
                  <a:srgbClr val="333333"/>
                </a:solidFill>
                <a:latin typeface="Tahoma"/>
              </a:rPr>
            </a:br>
            <a:r>
              <a:rPr lang="fa-IR" b="1" i="1" dirty="0">
                <a:solidFill>
                  <a:srgbClr val="333333"/>
                </a:solidFill>
                <a:latin typeface="Tahoma"/>
              </a:rPr>
              <a:t>-پرورش احساس نوعدوستي و جوانمردي</a:t>
            </a:r>
            <a:br>
              <a:rPr lang="fa-IR" b="1" i="1" dirty="0">
                <a:solidFill>
                  <a:srgbClr val="333333"/>
                </a:solidFill>
                <a:latin typeface="Tahoma"/>
              </a:rPr>
            </a:br>
            <a:r>
              <a:rPr lang="fa-IR" b="1" i="1" dirty="0">
                <a:solidFill>
                  <a:srgbClr val="333333"/>
                </a:solidFill>
                <a:latin typeface="Tahoma"/>
              </a:rPr>
              <a:t/>
            </a:r>
            <a:br>
              <a:rPr lang="fa-IR" b="1" i="1" dirty="0">
                <a:solidFill>
                  <a:srgbClr val="333333"/>
                </a:solidFill>
                <a:latin typeface="Tahoma"/>
              </a:rPr>
            </a:br>
            <a:r>
              <a:rPr lang="fa-IR" b="1" i="1" dirty="0">
                <a:solidFill>
                  <a:srgbClr val="333333"/>
                </a:solidFill>
                <a:latin typeface="Tahoma"/>
              </a:rPr>
              <a:t>-پرورش نيروي بدني – رواني مورد نياز جامعه</a:t>
            </a:r>
            <a:br>
              <a:rPr lang="fa-IR" b="1" i="1" dirty="0">
                <a:solidFill>
                  <a:srgbClr val="333333"/>
                </a:solidFill>
                <a:latin typeface="Tahoma"/>
              </a:rPr>
            </a:br>
            <a:r>
              <a:rPr lang="fa-IR" b="1" i="1" dirty="0">
                <a:solidFill>
                  <a:srgbClr val="333333"/>
                </a:solidFill>
                <a:latin typeface="Tahoma"/>
              </a:rPr>
              <a:t/>
            </a:r>
            <a:br>
              <a:rPr lang="fa-IR" b="1" i="1" dirty="0">
                <a:solidFill>
                  <a:srgbClr val="333333"/>
                </a:solidFill>
                <a:latin typeface="Tahoma"/>
              </a:rPr>
            </a:br>
            <a:r>
              <a:rPr lang="fa-IR" b="1" i="1" dirty="0">
                <a:solidFill>
                  <a:srgbClr val="333333"/>
                </a:solidFill>
                <a:latin typeface="Tahoma"/>
              </a:rPr>
              <a:t>-پرورش روحيه ايثار و از خودگذشتگي</a:t>
            </a:r>
            <a:br>
              <a:rPr lang="fa-IR" b="1" i="1" dirty="0">
                <a:solidFill>
                  <a:srgbClr val="333333"/>
                </a:solidFill>
                <a:latin typeface="Tahoma"/>
              </a:rPr>
            </a:br>
            <a:r>
              <a:rPr lang="fa-IR" b="1" i="1" dirty="0">
                <a:solidFill>
                  <a:srgbClr val="333333"/>
                </a:solidFill>
                <a:latin typeface="Tahoma"/>
              </a:rPr>
              <a:t/>
            </a:r>
            <a:br>
              <a:rPr lang="fa-IR" b="1" i="1" dirty="0">
                <a:solidFill>
                  <a:srgbClr val="333333"/>
                </a:solidFill>
                <a:latin typeface="Tahoma"/>
              </a:rPr>
            </a:br>
            <a:r>
              <a:rPr lang="fa-IR" b="1" dirty="0">
                <a:solidFill>
                  <a:srgbClr val="333333"/>
                </a:solidFill>
                <a:latin typeface="Tahoma"/>
              </a:rPr>
              <a:t>-پيشگيري از سرايت بيماري‌ها و برخي از آسيب‌هاي اجتماعي </a:t>
            </a:r>
            <a:endParaRPr lang="en-US" dirty="0"/>
          </a:p>
        </p:txBody>
      </p:sp>
    </p:spTree>
    <p:extLst>
      <p:ext uri="{BB962C8B-B14F-4D97-AF65-F5344CB8AC3E}">
        <p14:creationId xmlns:p14="http://schemas.microsoft.com/office/powerpoint/2010/main" val="41001595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down)">
                                      <p:cBhvr>
                                        <p:cTn id="12" dur="580">
                                          <p:stCondLst>
                                            <p:cond delay="0"/>
                                          </p:stCondLst>
                                        </p:cTn>
                                        <p:tgtEl>
                                          <p:spTgt spid="2">
                                            <p:txEl>
                                              <p:pRg st="0" end="0"/>
                                            </p:txEl>
                                          </p:spTgt>
                                        </p:tgtEl>
                                      </p:cBhvr>
                                    </p:animEffect>
                                    <p:anim calcmode="lin" valueType="num">
                                      <p:cBhvr>
                                        <p:cTn id="13"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2">
                                            <p:txEl>
                                              <p:pRg st="0" end="0"/>
                                            </p:txEl>
                                          </p:spTgt>
                                        </p:tgtEl>
                                      </p:cBhvr>
                                      <p:to x="100000" y="60000"/>
                                    </p:animScale>
                                    <p:animScale>
                                      <p:cBhvr>
                                        <p:cTn id="19" dur="166" decel="50000">
                                          <p:stCondLst>
                                            <p:cond delay="676"/>
                                          </p:stCondLst>
                                        </p:cTn>
                                        <p:tgtEl>
                                          <p:spTgt spid="2">
                                            <p:txEl>
                                              <p:pRg st="0" end="0"/>
                                            </p:txEl>
                                          </p:spTgt>
                                        </p:tgtEl>
                                      </p:cBhvr>
                                      <p:to x="100000" y="100000"/>
                                    </p:animScale>
                                    <p:animScale>
                                      <p:cBhvr>
                                        <p:cTn id="20" dur="26">
                                          <p:stCondLst>
                                            <p:cond delay="1312"/>
                                          </p:stCondLst>
                                        </p:cTn>
                                        <p:tgtEl>
                                          <p:spTgt spid="2">
                                            <p:txEl>
                                              <p:pRg st="0" end="0"/>
                                            </p:txEl>
                                          </p:spTgt>
                                        </p:tgtEl>
                                      </p:cBhvr>
                                      <p:to x="100000" y="80000"/>
                                    </p:animScale>
                                    <p:animScale>
                                      <p:cBhvr>
                                        <p:cTn id="21" dur="166" decel="50000">
                                          <p:stCondLst>
                                            <p:cond delay="1338"/>
                                          </p:stCondLst>
                                        </p:cTn>
                                        <p:tgtEl>
                                          <p:spTgt spid="2">
                                            <p:txEl>
                                              <p:pRg st="0" end="0"/>
                                            </p:txEl>
                                          </p:spTgt>
                                        </p:tgtEl>
                                      </p:cBhvr>
                                      <p:to x="100000" y="100000"/>
                                    </p:animScale>
                                    <p:animScale>
                                      <p:cBhvr>
                                        <p:cTn id="22" dur="26">
                                          <p:stCondLst>
                                            <p:cond delay="1642"/>
                                          </p:stCondLst>
                                        </p:cTn>
                                        <p:tgtEl>
                                          <p:spTgt spid="2">
                                            <p:txEl>
                                              <p:pRg st="0" end="0"/>
                                            </p:txEl>
                                          </p:spTgt>
                                        </p:tgtEl>
                                      </p:cBhvr>
                                      <p:to x="100000" y="90000"/>
                                    </p:animScale>
                                    <p:animScale>
                                      <p:cBhvr>
                                        <p:cTn id="23" dur="166" decel="50000">
                                          <p:stCondLst>
                                            <p:cond delay="1668"/>
                                          </p:stCondLst>
                                        </p:cTn>
                                        <p:tgtEl>
                                          <p:spTgt spid="2">
                                            <p:txEl>
                                              <p:pRg st="0" end="0"/>
                                            </p:txEl>
                                          </p:spTgt>
                                        </p:tgtEl>
                                      </p:cBhvr>
                                      <p:to x="100000" y="100000"/>
                                    </p:animScale>
                                    <p:animScale>
                                      <p:cBhvr>
                                        <p:cTn id="24" dur="26">
                                          <p:stCondLst>
                                            <p:cond delay="1808"/>
                                          </p:stCondLst>
                                        </p:cTn>
                                        <p:tgtEl>
                                          <p:spTgt spid="2">
                                            <p:txEl>
                                              <p:pRg st="0" end="0"/>
                                            </p:txEl>
                                          </p:spTgt>
                                        </p:tgtEl>
                                      </p:cBhvr>
                                      <p:to x="100000" y="95000"/>
                                    </p:animScale>
                                    <p:animScale>
                                      <p:cBhvr>
                                        <p:cTn id="25" dur="166" decel="50000">
                                          <p:stCondLst>
                                            <p:cond delay="1834"/>
                                          </p:stCondLst>
                                        </p:cTn>
                                        <p:tgtEl>
                                          <p:spTgt spid="2">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solidFill>
                  <a:srgbClr val="333333"/>
                </a:solidFill>
                <a:latin typeface="Tahoma"/>
              </a:rPr>
              <a:t>مراحل فعاليت‌هاي تربيت بدني در دبستان</a:t>
            </a:r>
            <a:endParaRPr lang="en-US" dirty="0"/>
          </a:p>
        </p:txBody>
      </p:sp>
      <p:sp>
        <p:nvSpPr>
          <p:cNvPr id="3" name="Content Placeholder 2"/>
          <p:cNvSpPr>
            <a:spLocks noGrp="1"/>
          </p:cNvSpPr>
          <p:nvPr>
            <p:ph sz="quarter" idx="1"/>
          </p:nvPr>
        </p:nvSpPr>
        <p:spPr/>
        <p:txBody>
          <a:bodyPr>
            <a:normAutofit fontScale="77500" lnSpcReduction="20000"/>
          </a:bodyPr>
          <a:lstStyle/>
          <a:p>
            <a:pPr algn="r"/>
            <a:r>
              <a:rPr lang="fa-IR" b="1" dirty="0">
                <a:solidFill>
                  <a:srgbClr val="333333"/>
                </a:solidFill>
                <a:latin typeface="Tahoma"/>
              </a:rPr>
              <a:t>فعاليت‌هاي تربيت بدني در دوره دبستان را مي‌توان به سه مرحله اساسي تقسيم كرد:</a:t>
            </a:r>
            <a:br>
              <a:rPr lang="fa-IR" b="1" dirty="0">
                <a:solidFill>
                  <a:srgbClr val="333333"/>
                </a:solidFill>
                <a:latin typeface="Tahoma"/>
              </a:rPr>
            </a:br>
            <a:r>
              <a:rPr lang="fa-IR" b="1" dirty="0">
                <a:solidFill>
                  <a:srgbClr val="333333"/>
                </a:solidFill>
                <a:latin typeface="Tahoma"/>
              </a:rPr>
              <a:t/>
            </a:r>
            <a:br>
              <a:rPr lang="fa-IR" b="1" dirty="0">
                <a:solidFill>
                  <a:srgbClr val="333333"/>
                </a:solidFill>
                <a:latin typeface="Tahoma"/>
              </a:rPr>
            </a:br>
            <a:r>
              <a:rPr lang="fa-IR" b="1" dirty="0">
                <a:solidFill>
                  <a:srgbClr val="C00000"/>
                </a:solidFill>
                <a:latin typeface="Tahoma"/>
              </a:rPr>
              <a:t>1-فعاليتهاي قبل از 8 سالگي</a:t>
            </a:r>
            <a:r>
              <a:rPr lang="fa-IR" b="1" dirty="0">
                <a:solidFill>
                  <a:srgbClr val="333333"/>
                </a:solidFill>
                <a:latin typeface="Tahoma"/>
              </a:rPr>
              <a:t/>
            </a:r>
            <a:br>
              <a:rPr lang="fa-IR" b="1" dirty="0">
                <a:solidFill>
                  <a:srgbClr val="333333"/>
                </a:solidFill>
                <a:latin typeface="Tahoma"/>
              </a:rPr>
            </a:br>
            <a:r>
              <a:rPr lang="fa-IR" b="1" dirty="0">
                <a:solidFill>
                  <a:srgbClr val="333333"/>
                </a:solidFill>
                <a:latin typeface="Tahoma"/>
              </a:rPr>
              <a:t/>
            </a:r>
            <a:br>
              <a:rPr lang="fa-IR" b="1" dirty="0">
                <a:solidFill>
                  <a:srgbClr val="333333"/>
                </a:solidFill>
                <a:latin typeface="Tahoma"/>
              </a:rPr>
            </a:br>
            <a:r>
              <a:rPr lang="fa-IR" b="1" dirty="0">
                <a:solidFill>
                  <a:srgbClr val="333333"/>
                </a:solidFill>
                <a:latin typeface="Tahoma"/>
              </a:rPr>
              <a:t>(مهارت‌هاي بنيادي): </a:t>
            </a:r>
            <a:br>
              <a:rPr lang="fa-IR" b="1" dirty="0">
                <a:solidFill>
                  <a:srgbClr val="333333"/>
                </a:solidFill>
                <a:latin typeface="Tahoma"/>
              </a:rPr>
            </a:br>
            <a:r>
              <a:rPr lang="fa-IR" b="1" dirty="0">
                <a:solidFill>
                  <a:srgbClr val="333333"/>
                </a:solidFill>
                <a:latin typeface="Tahoma"/>
              </a:rPr>
              <a:t/>
            </a:r>
            <a:br>
              <a:rPr lang="fa-IR" b="1" dirty="0">
                <a:solidFill>
                  <a:srgbClr val="333333"/>
                </a:solidFill>
                <a:latin typeface="Tahoma"/>
              </a:rPr>
            </a:br>
            <a:r>
              <a:rPr lang="fa-IR" b="1" dirty="0">
                <a:solidFill>
                  <a:srgbClr val="333333"/>
                </a:solidFill>
                <a:latin typeface="Tahoma"/>
              </a:rPr>
              <a:t>در دوره پيش‌دبستاني و اوايل دوره دبستان، كسب توانايي‌ها و مهارت‌هاي اساسي در حركات جابه‌جايي بسيار مورد توجه است. </a:t>
            </a:r>
            <a:br>
              <a:rPr lang="fa-IR" b="1" dirty="0">
                <a:solidFill>
                  <a:srgbClr val="333333"/>
                </a:solidFill>
                <a:latin typeface="Tahoma"/>
              </a:rPr>
            </a:br>
            <a:r>
              <a:rPr lang="fa-IR" b="1" dirty="0">
                <a:solidFill>
                  <a:srgbClr val="333333"/>
                </a:solidFill>
                <a:latin typeface="Tahoma"/>
              </a:rPr>
              <a:t/>
            </a:r>
            <a:br>
              <a:rPr lang="fa-IR" b="1" dirty="0">
                <a:solidFill>
                  <a:srgbClr val="333333"/>
                </a:solidFill>
                <a:latin typeface="Tahoma"/>
              </a:rPr>
            </a:br>
            <a:r>
              <a:rPr lang="fa-IR" b="1" dirty="0">
                <a:solidFill>
                  <a:srgbClr val="333333"/>
                </a:solidFill>
                <a:latin typeface="Tahoma"/>
              </a:rPr>
              <a:t>زيرا افزايش و توسعه اين نوع حركات، اين توان را به كودك مي‌دهد تا ياد بگيرد كه چگونه به درستي راه برود، بدود، بپرد و پرتاب و دريافت كند و حركاتي مانند آن را انجام دهد.</a:t>
            </a:r>
            <a:br>
              <a:rPr lang="fa-IR" b="1" dirty="0">
                <a:solidFill>
                  <a:srgbClr val="333333"/>
                </a:solidFill>
                <a:latin typeface="Tahoma"/>
              </a:rPr>
            </a:br>
            <a:r>
              <a:rPr lang="fa-IR" b="1" dirty="0">
                <a:solidFill>
                  <a:srgbClr val="333333"/>
                </a:solidFill>
                <a:latin typeface="Tahoma"/>
              </a:rPr>
              <a:t/>
            </a:r>
            <a:br>
              <a:rPr lang="fa-IR" b="1" dirty="0">
                <a:solidFill>
                  <a:srgbClr val="333333"/>
                </a:solidFill>
                <a:latin typeface="Tahoma"/>
              </a:rPr>
            </a:br>
            <a:r>
              <a:rPr lang="fa-IR" b="1" dirty="0">
                <a:solidFill>
                  <a:srgbClr val="333333"/>
                </a:solidFill>
                <a:latin typeface="Tahoma"/>
              </a:rPr>
              <a:t>والدين و مربيان بايد باايجاد زمينه‌هاي مناسب و امكانات كافي، كودكان را به انجام بازي‌ها و فعاليت‌هاي مختلف ورزشي، براي كسب انواع مهارت‌ها و فعاليت‌هاي بدني وا دارند. </a:t>
            </a:r>
            <a:endParaRPr lang="en-US" dirty="0"/>
          </a:p>
        </p:txBody>
      </p:sp>
    </p:spTree>
    <p:extLst>
      <p:ext uri="{BB962C8B-B14F-4D97-AF65-F5344CB8AC3E}">
        <p14:creationId xmlns:p14="http://schemas.microsoft.com/office/powerpoint/2010/main" val="136829485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6" presetClass="emph" presetSubtype="0" fill="hold" grpId="0" nodeType="clickEffect">
                                  <p:stCondLst>
                                    <p:cond delay="0"/>
                                  </p:stCondLst>
                                  <p:childTnLst>
                                    <p:animEffect transition="out" filter="fade">
                                      <p:cBhvr>
                                        <p:cTn id="14" dur="500" tmFilter="0, 0; .2, .5; .8, .5; 1, 0"/>
                                        <p:tgtEl>
                                          <p:spTgt spid="3">
                                            <p:txEl>
                                              <p:pRg st="0" end="0"/>
                                            </p:txEl>
                                          </p:spTgt>
                                        </p:tgtEl>
                                      </p:cBhvr>
                                    </p:animEffect>
                                    <p:animScale>
                                      <p:cBhvr>
                                        <p:cTn id="15" dur="250" autoRev="1" fill="hold"/>
                                        <p:tgtEl>
                                          <p:spTgt spid="3">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6800" y="685800"/>
            <a:ext cx="7086600" cy="4832092"/>
          </a:xfrm>
          <a:prstGeom prst="rect">
            <a:avLst/>
          </a:prstGeom>
          <a:blipFill>
            <a:blip r:embed="rId2"/>
            <a:tile tx="0" ty="0" sx="100000" sy="100000" flip="none" algn="tl"/>
          </a:blipFill>
        </p:spPr>
        <p:txBody>
          <a:bodyPr wrap="square">
            <a:spAutoFit/>
          </a:bodyPr>
          <a:lstStyle/>
          <a:p>
            <a:pPr algn="just"/>
            <a:r>
              <a:rPr lang="fa-IR" sz="2800" b="1" dirty="0">
                <a:solidFill>
                  <a:srgbClr val="C00000"/>
                </a:solidFill>
                <a:latin typeface="Tahoma"/>
              </a:rPr>
              <a:t>2-فعاليت‌هاي 8 تا 10 </a:t>
            </a:r>
            <a:r>
              <a:rPr lang="fa-IR" sz="2800" b="1" dirty="0" smtClean="0">
                <a:solidFill>
                  <a:srgbClr val="C00000"/>
                </a:solidFill>
                <a:latin typeface="Tahoma"/>
              </a:rPr>
              <a:t>سالگي(مهارت‌هاي ابتدايي </a:t>
            </a:r>
            <a:r>
              <a:rPr lang="fa-IR" sz="2800" b="1" dirty="0">
                <a:solidFill>
                  <a:srgbClr val="C00000"/>
                </a:solidFill>
                <a:latin typeface="Tahoma"/>
              </a:rPr>
              <a:t>ورزش): </a:t>
            </a:r>
            <a:r>
              <a:rPr lang="fa-IR" sz="2800" dirty="0">
                <a:solidFill>
                  <a:schemeClr val="bg2">
                    <a:lumMod val="10000"/>
                  </a:schemeClr>
                </a:solidFill>
                <a:latin typeface="Tahoma"/>
              </a:rPr>
              <a:t>در اين سنين معلم بايد بر اجراي حركاتي تأكيد كند كه نياز به دقت و مهارت بيشتري دارند. آموزش حركات ورزشي در اين مرحله بايد به گونه‌اي باشد كه دانش‌آموزان حركات ورزشي را كم‌كم با مهارت‌هاي ورزشي هماهنگ كنند. براي تحقق اين كار معلم مي‌تواند شكل ساده‌اي از واليبال كه در آن تركيبي از مهارت‌هاي بنيادي مانند دويدن، پريدن،‌ ضربه‌زدن، پرتاب و دريافت كردن وجود دارد، به دانش‌آموزان آموزش دهد. البته معلم براي انجام اين كار بايد نيازها و علاقه‌هاي دانش‌آموزان و همچنين امكانات </a:t>
            </a:r>
            <a:r>
              <a:rPr lang="fa-IR" sz="2800" dirty="0" smtClean="0">
                <a:solidFill>
                  <a:schemeClr val="bg2">
                    <a:lumMod val="10000"/>
                  </a:schemeClr>
                </a:solidFill>
                <a:latin typeface="Tahoma"/>
              </a:rPr>
              <a:t>موجود درمحیط مدرسه و علایق بومی منطقه را نیزدر نظر بگیرد.</a:t>
            </a:r>
            <a:endParaRPr lang="en-US" sz="2800" dirty="0">
              <a:solidFill>
                <a:schemeClr val="bg2">
                  <a:lumMod val="10000"/>
                </a:schemeClr>
              </a:solidFill>
            </a:endParaRPr>
          </a:p>
        </p:txBody>
      </p:sp>
    </p:spTree>
    <p:extLst>
      <p:ext uri="{BB962C8B-B14F-4D97-AF65-F5344CB8AC3E}">
        <p14:creationId xmlns:p14="http://schemas.microsoft.com/office/powerpoint/2010/main" val="527804237"/>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457200"/>
            <a:ext cx="5867400" cy="4955203"/>
          </a:xfrm>
          <a:prstGeom prst="rect">
            <a:avLst/>
          </a:prstGeom>
          <a:gradFill flip="none" rotWithShape="1">
            <a:gsLst>
              <a:gs pos="0">
                <a:srgbClr val="A4E6FE">
                  <a:shade val="30000"/>
                  <a:satMod val="115000"/>
                </a:srgbClr>
              </a:gs>
              <a:gs pos="50000">
                <a:srgbClr val="A4E6FE">
                  <a:shade val="67500"/>
                  <a:satMod val="115000"/>
                </a:srgbClr>
              </a:gs>
              <a:gs pos="100000">
                <a:srgbClr val="A4E6FE">
                  <a:shade val="100000"/>
                  <a:satMod val="115000"/>
                </a:srgbClr>
              </a:gs>
            </a:gsLst>
            <a:path path="circle">
              <a:fillToRect l="50000" t="50000" r="50000" b="50000"/>
            </a:path>
            <a:tileRect/>
          </a:gradFill>
        </p:spPr>
        <p:txBody>
          <a:bodyPr wrap="square">
            <a:spAutoFit/>
          </a:bodyPr>
          <a:lstStyle/>
          <a:p>
            <a:pPr algn="r"/>
            <a:r>
              <a:rPr lang="fa-IR" b="1" dirty="0" smtClean="0">
                <a:solidFill>
                  <a:srgbClr val="C00000"/>
                </a:solidFill>
                <a:latin typeface="Tahoma"/>
              </a:rPr>
              <a:t>‌</a:t>
            </a:r>
            <a:r>
              <a:rPr lang="fa-IR" sz="2400" b="1" dirty="0" smtClean="0">
                <a:solidFill>
                  <a:srgbClr val="C00000"/>
                </a:solidFill>
                <a:latin typeface="Tahoma"/>
              </a:rPr>
              <a:t>3-فعاليتهاي </a:t>
            </a:r>
            <a:r>
              <a:rPr lang="fa-IR" sz="2400" b="1" dirty="0">
                <a:solidFill>
                  <a:srgbClr val="C00000"/>
                </a:solidFill>
                <a:latin typeface="Tahoma"/>
              </a:rPr>
              <a:t>10 تا 12 سالگي (مهارت‌هاي ورزشي): </a:t>
            </a:r>
            <a:r>
              <a:rPr lang="fa-IR" sz="2400" b="1" dirty="0">
                <a:latin typeface="Tahoma"/>
              </a:rPr>
              <a:t>مهارت‌هاي ورزشي در سال‌هاي آخر دبستان آموزش داده مي‌شود. زيرا در اين سنين كودك از نظر جسمي، ذهني، عاطفي و رواني آمادگي بيشتري پيدا كرده است و مي‌تواند آموزش‌ها و تمرين‌هاي ورزشي را جدي‌تر و بهتر اجرا كند.</a:t>
            </a:r>
            <a:br>
              <a:rPr lang="fa-IR" sz="2400" b="1" dirty="0">
                <a:latin typeface="Tahoma"/>
              </a:rPr>
            </a:br>
            <a:r>
              <a:rPr lang="fa-IR" sz="2400" b="1" dirty="0">
                <a:latin typeface="Tahoma"/>
              </a:rPr>
              <a:t/>
            </a:r>
            <a:br>
              <a:rPr lang="fa-IR" sz="2400" b="1" dirty="0">
                <a:latin typeface="Tahoma"/>
              </a:rPr>
            </a:br>
            <a:r>
              <a:rPr lang="fa-IR" sz="2400" b="1" dirty="0">
                <a:latin typeface="Tahoma"/>
              </a:rPr>
              <a:t>البته معلم بايد براي ايجاد مهارت مناسب در اين سنين، تمرين‌هاي بيشتر و طولاني‌تري را در نظر بگيرد، فعاليت‌هاي شديد و آرام را به طور متناوب قرار دهد، از برگزاري فعاليت‌هاي مسابقه‌اي شديد بپرهيزد و بر جنبه‌هاي انساني ورزش، خصوصيات خوب اخلاقي و حس گروهي تأكيد كند</a:t>
            </a:r>
            <a:r>
              <a:rPr lang="fa-IR" b="1" dirty="0">
                <a:latin typeface="Tahoma"/>
              </a:rPr>
              <a:t>. </a:t>
            </a:r>
            <a:endParaRPr lang="en-US" dirty="0"/>
          </a:p>
        </p:txBody>
      </p:sp>
    </p:spTree>
    <p:extLst>
      <p:ext uri="{BB962C8B-B14F-4D97-AF65-F5344CB8AC3E}">
        <p14:creationId xmlns:p14="http://schemas.microsoft.com/office/powerpoint/2010/main" val="1710916003"/>
      </p:ext>
    </p:extLst>
  </p:cSld>
  <p:clrMapOvr>
    <a:masterClrMapping/>
  </p:clrMapOvr>
  <mc:AlternateContent xmlns:mc="http://schemas.openxmlformats.org/markup-compatibility/2006" xmlns:p14="http://schemas.microsoft.com/office/powerpoint/2010/main">
    <mc:Choice Requires="p14">
      <p:transition spd="slow" p14:dur="800">
        <p14:flythrough dir="ou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0 0 L 0.25 0 E" pathEditMode="relative" ptsTypes="">
                                      <p:cBhvr>
                                        <p:cTn id="6" dur="2000" fill="hold"/>
                                        <p:tgtEl>
                                          <p:spTgt spid="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24199" y="417394"/>
            <a:ext cx="4212609" cy="658642"/>
          </a:xfrm>
          <a:prstGeom prst="rect">
            <a:avLst/>
          </a:prstGeom>
          <a:solidFill>
            <a:srgbClr val="FF0000"/>
          </a:solidFill>
          <a:ln>
            <a:solidFill>
              <a:srgbClr val="FF0000"/>
            </a:solidFill>
          </a:ln>
        </p:spPr>
        <p:txBody>
          <a:bodyPr wrap="square">
            <a:spAutoFit/>
          </a:bodyPr>
          <a:lstStyle/>
          <a:p>
            <a:pPr algn="r">
              <a:lnSpc>
                <a:spcPct val="115000"/>
              </a:lnSpc>
              <a:spcAft>
                <a:spcPts val="1000"/>
              </a:spcAft>
            </a:pPr>
            <a:r>
              <a:rPr lang="ar-SA" sz="3200" dirty="0">
                <a:ea typeface="Calibri"/>
              </a:rPr>
              <a:t>طرح سه مرحله ای </a:t>
            </a:r>
            <a:r>
              <a:rPr lang="ar-SA" sz="3200" dirty="0" smtClean="0">
                <a:ea typeface="Calibri"/>
              </a:rPr>
              <a:t>تدریس</a:t>
            </a:r>
            <a:endParaRPr lang="en-US" dirty="0"/>
          </a:p>
        </p:txBody>
      </p:sp>
      <p:sp>
        <p:nvSpPr>
          <p:cNvPr id="14" name="Subtitle 13"/>
          <p:cNvSpPr>
            <a:spLocks noGrp="1"/>
          </p:cNvSpPr>
          <p:nvPr>
            <p:ph type="subTitle" idx="1"/>
          </p:nvPr>
        </p:nvSpPr>
        <p:spPr/>
        <p:txBody>
          <a:bodyPr>
            <a:normAutofit fontScale="25000" lnSpcReduction="20000"/>
          </a:bodyPr>
          <a:lstStyle/>
          <a:p>
            <a:pPr lvl="0" algn="r">
              <a:lnSpc>
                <a:spcPct val="115000"/>
              </a:lnSpc>
              <a:spcBef>
                <a:spcPts val="0"/>
              </a:spcBef>
              <a:spcAft>
                <a:spcPts val="1000"/>
              </a:spcAft>
              <a:buClrTx/>
              <a:buSzTx/>
            </a:pPr>
            <a:r>
              <a:rPr lang="ar-SA" sz="11200" b="0" cap="none" spc="0" dirty="0">
                <a:solidFill>
                  <a:schemeClr val="tx1"/>
                </a:solidFill>
                <a:ea typeface="Calibri"/>
              </a:rPr>
              <a:t>یکی از طرح های سازماندهی و تنظیم ساعت آموزش تربیت بدنی است . </a:t>
            </a:r>
            <a:endParaRPr lang="fa-IR" sz="11200" b="0" cap="none" spc="0" dirty="0" smtClean="0">
              <a:solidFill>
                <a:schemeClr val="tx1"/>
              </a:solidFill>
              <a:ea typeface="Calibri"/>
            </a:endParaRPr>
          </a:p>
          <a:p>
            <a:pPr lvl="0" algn="r">
              <a:lnSpc>
                <a:spcPct val="115000"/>
              </a:lnSpc>
              <a:spcBef>
                <a:spcPts val="0"/>
              </a:spcBef>
              <a:spcAft>
                <a:spcPts val="1000"/>
              </a:spcAft>
              <a:buClrTx/>
              <a:buSzTx/>
            </a:pPr>
            <a:r>
              <a:rPr lang="ar-SA" sz="11200" b="0" cap="none" spc="0" dirty="0" smtClean="0">
                <a:solidFill>
                  <a:schemeClr val="tx1"/>
                </a:solidFill>
                <a:ea typeface="Calibri"/>
              </a:rPr>
              <a:t>این </a:t>
            </a:r>
            <a:r>
              <a:rPr lang="ar-SA" sz="11200" b="0" cap="none" spc="0" dirty="0">
                <a:solidFill>
                  <a:schemeClr val="tx1"/>
                </a:solidFill>
                <a:ea typeface="Calibri"/>
              </a:rPr>
              <a:t>سه مرحله شامل موارد زیر است :</a:t>
            </a:r>
            <a:endParaRPr lang="en-US" sz="11200" b="0" cap="none" spc="0" dirty="0">
              <a:solidFill>
                <a:schemeClr val="tx1"/>
              </a:solidFill>
              <a:ea typeface="Calibri"/>
              <a:cs typeface="Arial"/>
            </a:endParaRPr>
          </a:p>
          <a:p>
            <a:pPr lvl="0" algn="r">
              <a:lnSpc>
                <a:spcPct val="115000"/>
              </a:lnSpc>
              <a:spcBef>
                <a:spcPts val="0"/>
              </a:spcBef>
              <a:spcAft>
                <a:spcPts val="1000"/>
              </a:spcAft>
              <a:buClrTx/>
              <a:buSzTx/>
            </a:pPr>
            <a:r>
              <a:rPr lang="ar-SA" sz="11200" b="0" cap="none" spc="0" dirty="0">
                <a:solidFill>
                  <a:schemeClr val="tx1"/>
                </a:solidFill>
                <a:ea typeface="Calibri"/>
              </a:rPr>
              <a:t>1</a:t>
            </a:r>
            <a:r>
              <a:rPr lang="ar-SA" sz="11200" cap="none" spc="0" dirty="0">
                <a:solidFill>
                  <a:schemeClr val="tx1"/>
                </a:solidFill>
                <a:ea typeface="Calibri"/>
              </a:rPr>
              <a:t>-   مرحله آمادگی</a:t>
            </a:r>
            <a:endParaRPr lang="en-US" sz="11200" cap="none" spc="0" dirty="0">
              <a:solidFill>
                <a:schemeClr val="tx1"/>
              </a:solidFill>
              <a:ea typeface="Calibri"/>
              <a:cs typeface="Arial"/>
            </a:endParaRPr>
          </a:p>
          <a:p>
            <a:pPr lvl="0" algn="r">
              <a:lnSpc>
                <a:spcPct val="115000"/>
              </a:lnSpc>
              <a:spcBef>
                <a:spcPts val="0"/>
              </a:spcBef>
              <a:spcAft>
                <a:spcPts val="1000"/>
              </a:spcAft>
              <a:buClrTx/>
              <a:buSzTx/>
            </a:pPr>
            <a:r>
              <a:rPr lang="ar-SA" sz="11200" cap="none" spc="0" dirty="0">
                <a:solidFill>
                  <a:schemeClr val="tx1"/>
                </a:solidFill>
                <a:ea typeface="Calibri"/>
              </a:rPr>
              <a:t>2- </a:t>
            </a:r>
            <a:r>
              <a:rPr lang="ar-SA" sz="11200" cap="none" spc="0" dirty="0" smtClean="0">
                <a:solidFill>
                  <a:schemeClr val="tx1"/>
                </a:solidFill>
                <a:ea typeface="Calibri"/>
              </a:rPr>
              <a:t> </a:t>
            </a:r>
            <a:r>
              <a:rPr lang="ar-SA" sz="11200" cap="none" spc="0" dirty="0">
                <a:solidFill>
                  <a:schemeClr val="tx1"/>
                </a:solidFill>
                <a:ea typeface="Calibri"/>
              </a:rPr>
              <a:t>مرحله پیاده نمودن هدف آموزشی </a:t>
            </a:r>
            <a:r>
              <a:rPr lang="fa-IR" sz="11200" cap="none" spc="0" dirty="0">
                <a:solidFill>
                  <a:schemeClr val="tx1"/>
                </a:solidFill>
                <a:ea typeface="Calibri"/>
              </a:rPr>
              <a:t>(</a:t>
            </a:r>
            <a:r>
              <a:rPr lang="ar-SA" sz="11200" cap="none" spc="0" dirty="0">
                <a:solidFill>
                  <a:schemeClr val="tx1"/>
                </a:solidFill>
                <a:ea typeface="Calibri"/>
              </a:rPr>
              <a:t>مرحله اصلی )</a:t>
            </a:r>
            <a:endParaRPr lang="en-US" sz="11200" cap="none" spc="0" dirty="0">
              <a:solidFill>
                <a:schemeClr val="tx1"/>
              </a:solidFill>
              <a:ea typeface="Calibri"/>
              <a:cs typeface="Arial"/>
            </a:endParaRPr>
          </a:p>
          <a:p>
            <a:pPr lvl="0" algn="r">
              <a:spcBef>
                <a:spcPts val="0"/>
              </a:spcBef>
              <a:buClrTx/>
              <a:buSzTx/>
            </a:pPr>
            <a:r>
              <a:rPr lang="fa-IR" sz="11200" cap="none" spc="0" dirty="0">
                <a:solidFill>
                  <a:schemeClr val="tx1"/>
                </a:solidFill>
                <a:ea typeface="Calibri"/>
              </a:rPr>
              <a:t>3</a:t>
            </a:r>
            <a:r>
              <a:rPr lang="ar-SA" sz="11200" cap="none" spc="0" dirty="0">
                <a:solidFill>
                  <a:schemeClr val="tx1"/>
                </a:solidFill>
                <a:ea typeface="Calibri"/>
              </a:rPr>
              <a:t>- مرحله بازگشت به</a:t>
            </a:r>
            <a:r>
              <a:rPr lang="fa-IR" sz="11200" cap="none" spc="0" dirty="0">
                <a:solidFill>
                  <a:schemeClr val="tx1"/>
                </a:solidFill>
                <a:ea typeface="Calibri"/>
              </a:rPr>
              <a:t> </a:t>
            </a:r>
            <a:r>
              <a:rPr lang="ar-SA" sz="11200" cap="none" spc="0" dirty="0">
                <a:solidFill>
                  <a:schemeClr val="tx1"/>
                </a:solidFill>
                <a:ea typeface="Calibri"/>
              </a:rPr>
              <a:t> حالت</a:t>
            </a:r>
            <a:r>
              <a:rPr lang="fa-IR" sz="11200" cap="none" spc="0" dirty="0">
                <a:solidFill>
                  <a:schemeClr val="tx1"/>
                </a:solidFill>
                <a:ea typeface="Calibri"/>
              </a:rPr>
              <a:t> اولیه          </a:t>
            </a:r>
            <a:endParaRPr lang="en-US" sz="11200" cap="none" spc="0" dirty="0">
              <a:solidFill>
                <a:schemeClr val="tx1"/>
              </a:solidFill>
            </a:endParaRPr>
          </a:p>
          <a:p>
            <a:endParaRPr lang="en-US" dirty="0"/>
          </a:p>
        </p:txBody>
      </p:sp>
    </p:spTree>
    <p:extLst>
      <p:ext uri="{BB962C8B-B14F-4D97-AF65-F5344CB8AC3E}">
        <p14:creationId xmlns:p14="http://schemas.microsoft.com/office/powerpoint/2010/main" val="248184360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172</TotalTime>
  <Words>1651</Words>
  <Application>Microsoft Office PowerPoint</Application>
  <PresentationFormat>On-screen Show (4:3)</PresentationFormat>
  <Paragraphs>1000</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Civic</vt:lpstr>
      <vt:lpstr>روش تدریس تربیت بدنی </vt:lpstr>
      <vt:lpstr>مراحل تدريس در ساعت درس تربيت بدني </vt:lpstr>
      <vt:lpstr>تربیت بدنی و اهداف آن در دبستان</vt:lpstr>
      <vt:lpstr>PowerPoint Presentation</vt:lpstr>
      <vt:lpstr>PowerPoint Presentation</vt:lpstr>
      <vt:lpstr>مراحل فعاليت‌هاي تربيت بدني در دبستان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ارزشیابی درس تربیت بدنی در ابتدایی</vt:lpstr>
      <vt:lpstr>PowerPoint Presentation</vt:lpstr>
      <vt:lpstr>PowerPoint Presentation</vt:lpstr>
      <vt:lpstr>PowerPoint Presentation</vt:lpstr>
      <vt:lpstr> موفق باشید و جوان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روش تدریس تربیت بدنی</dc:title>
  <dc:creator>ALBORZ</dc:creator>
  <cp:lastModifiedBy>ALBORZ</cp:lastModifiedBy>
  <cp:revision>21</cp:revision>
  <dcterms:created xsi:type="dcterms:W3CDTF">2020-06-06T17:49:33Z</dcterms:created>
  <dcterms:modified xsi:type="dcterms:W3CDTF">2020-06-07T15:54:16Z</dcterms:modified>
</cp:coreProperties>
</file>