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28"/>
  </p:notesMasterIdLst>
  <p:sldIdLst>
    <p:sldId id="256" r:id="rId2"/>
    <p:sldId id="257" r:id="rId3"/>
    <p:sldId id="258" r:id="rId4"/>
    <p:sldId id="259" r:id="rId5"/>
    <p:sldId id="260" r:id="rId6"/>
    <p:sldId id="270" r:id="rId7"/>
    <p:sldId id="261" r:id="rId8"/>
    <p:sldId id="263" r:id="rId9"/>
    <p:sldId id="272" r:id="rId10"/>
    <p:sldId id="278" r:id="rId11"/>
    <p:sldId id="292" r:id="rId12"/>
    <p:sldId id="293" r:id="rId13"/>
    <p:sldId id="294" r:id="rId14"/>
    <p:sldId id="283" r:id="rId15"/>
    <p:sldId id="284" r:id="rId16"/>
    <p:sldId id="299" r:id="rId17"/>
    <p:sldId id="300" r:id="rId18"/>
    <p:sldId id="285" r:id="rId19"/>
    <p:sldId id="286" r:id="rId20"/>
    <p:sldId id="287" r:id="rId21"/>
    <p:sldId id="288" r:id="rId22"/>
    <p:sldId id="295" r:id="rId23"/>
    <p:sldId id="296" r:id="rId24"/>
    <p:sldId id="297" r:id="rId25"/>
    <p:sldId id="291"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954AF-479C-431E-ACE4-5D1642279120}" type="datetimeFigureOut">
              <a:rPr lang="en-US" smtClean="0"/>
              <a:pPr/>
              <a:t>6/7/2020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D81F2-770B-4F5E-A493-9756C585335E}" type="slidenum">
              <a:rPr lang="en-US" smtClean="0"/>
              <a:pPr/>
              <a:t>‹#›</a:t>
            </a:fld>
            <a:endParaRPr lang="en-US"/>
          </a:p>
        </p:txBody>
      </p:sp>
    </p:spTree>
    <p:extLst>
      <p:ext uri="{BB962C8B-B14F-4D97-AF65-F5344CB8AC3E}">
        <p14:creationId xmlns:p14="http://schemas.microsoft.com/office/powerpoint/2010/main" val="115089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D81F2-770B-4F5E-A493-9756C585335E}" type="slidenum">
              <a:rPr lang="en-US" smtClean="0"/>
              <a:pPr/>
              <a:t>12</a:t>
            </a:fld>
            <a:endParaRPr lang="en-US"/>
          </a:p>
        </p:txBody>
      </p:sp>
    </p:spTree>
    <p:extLst>
      <p:ext uri="{BB962C8B-B14F-4D97-AF65-F5344CB8AC3E}">
        <p14:creationId xmlns:p14="http://schemas.microsoft.com/office/powerpoint/2010/main" val="367040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D81F2-770B-4F5E-A493-9756C585335E}" type="slidenum">
              <a:rPr lang="en-US" smtClean="0"/>
              <a:pPr/>
              <a:t>16</a:t>
            </a:fld>
            <a:endParaRPr lang="en-US"/>
          </a:p>
        </p:txBody>
      </p:sp>
    </p:spTree>
    <p:extLst>
      <p:ext uri="{BB962C8B-B14F-4D97-AF65-F5344CB8AC3E}">
        <p14:creationId xmlns:p14="http://schemas.microsoft.com/office/powerpoint/2010/main" val="2948693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78E8F85-6EDC-41EA-B381-C140E4DFD049}" type="datetime1">
              <a:rPr lang="en-US" smtClean="0"/>
              <a:pPr/>
              <a:t>6/7/2020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F6FB995-BD3A-4A4D-9903-3A1E48A85D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0E1872-8703-4381-BA2B-400399997992}" type="datetime1">
              <a:rPr lang="en-US" smtClean="0"/>
              <a:pPr/>
              <a:t>6/7/2020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4F4CB0B-4838-4616-9E16-8C906927B6A7}" type="datetime1">
              <a:rPr lang="en-US" smtClean="0"/>
              <a:pPr/>
              <a:t>6/7/2020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F6FB995-BD3A-4A4D-9903-3A1E48A85D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885839-3EB1-498D-9F37-DFA63454EE62}" type="datetime1">
              <a:rPr lang="en-US" smtClean="0"/>
              <a:pPr/>
              <a:t>6/7/2020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185FC1E-ABF6-4160-9157-18EF31D99487}" type="datetime1">
              <a:rPr lang="en-US" smtClean="0"/>
              <a:pPr/>
              <a:t>6/7/2020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F6FB995-BD3A-4A4D-9903-3A1E48A85D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7BFCF1-5250-46AD-93E3-12D187CB7C28}" type="datetime1">
              <a:rPr lang="en-US" smtClean="0"/>
              <a:pPr/>
              <a:t>6/7/2020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B9BBE1-6E07-4134-985E-BB199A767D0F}" type="datetime1">
              <a:rPr lang="en-US" smtClean="0"/>
              <a:pPr/>
              <a:t>6/7/2020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71DED53-C359-47F8-81E5-6E4D69E139AA}" type="datetime1">
              <a:rPr lang="en-US" smtClean="0"/>
              <a:pPr/>
              <a:t>6/7/2020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E856671-BE48-4BEC-AD84-750DB93C0E1C}" type="datetime1">
              <a:rPr lang="en-US" smtClean="0"/>
              <a:pPr/>
              <a:t>6/7/2020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3F7377-B9C2-4577-BAA1-113E12E4CF57}" type="datetime1">
              <a:rPr lang="en-US" smtClean="0"/>
              <a:pPr/>
              <a:t>6/7/2020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6FB995-BD3A-4A4D-9903-3A1E48A85D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EA11D9E-D9E8-4622-A23A-166DA72664D1}" type="datetime1">
              <a:rPr lang="en-US" smtClean="0"/>
              <a:pPr/>
              <a:t>6/7/2020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6FB995-BD3A-4A4D-9903-3A1E48A85DC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F5954DC-F921-4B0C-A3EB-5073F1FF2521}" type="datetime1">
              <a:rPr lang="en-US" smtClean="0"/>
              <a:pPr/>
              <a:t>6/7/2020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6FB995-BD3A-4A4D-9903-3A1E48A85D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838200"/>
            <a:ext cx="6477000" cy="2868168"/>
          </a:xfrm>
        </p:spPr>
        <p:txBody>
          <a:bodyPr anchor="ctr"/>
          <a:lstStyle/>
          <a:p>
            <a:pPr algn="ctr" rtl="1"/>
            <a:r>
              <a:rPr lang="fa-IR" sz="3200" dirty="0" smtClean="0">
                <a:cs typeface="B Titr" pitchFamily="2" charset="-78"/>
              </a:rPr>
              <a:t/>
            </a:r>
            <a:br>
              <a:rPr lang="fa-IR" sz="3200" dirty="0" smtClean="0">
                <a:cs typeface="B Titr" pitchFamily="2" charset="-78"/>
              </a:rPr>
            </a:br>
            <a:r>
              <a:rPr lang="fa-IR" sz="4000" b="0" dirty="0">
                <a:solidFill>
                  <a:srgbClr val="FF0000"/>
                </a:solidFill>
                <a:cs typeface="B Titr" pitchFamily="2" charset="-78"/>
              </a:rPr>
              <a:t>«بهداشت </a:t>
            </a:r>
            <a:r>
              <a:rPr lang="fa-IR" sz="4000" b="0" dirty="0" smtClean="0">
                <a:solidFill>
                  <a:srgbClr val="FF0000"/>
                </a:solidFill>
                <a:cs typeface="B Titr" pitchFamily="2" charset="-78"/>
              </a:rPr>
              <a:t>ورزشی» </a:t>
            </a:r>
            <a:br>
              <a:rPr lang="fa-IR" sz="4000" b="0" dirty="0" smtClean="0">
                <a:solidFill>
                  <a:srgbClr val="FF0000"/>
                </a:solidFill>
                <a:cs typeface="B Titr" pitchFamily="2" charset="-78"/>
              </a:rPr>
            </a:br>
            <a:endParaRPr lang="en-US" sz="2300" dirty="0">
              <a:cs typeface="B Titr"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1</a:t>
            </a:fld>
            <a:endParaRPr lang="en-US"/>
          </a:p>
        </p:txBody>
      </p:sp>
    </p:spTree>
    <p:extLst>
      <p:ext uri="{BB962C8B-B14F-4D97-AF65-F5344CB8AC3E}">
        <p14:creationId xmlns:p14="http://schemas.microsoft.com/office/powerpoint/2010/main" val="3185751187"/>
      </p:ext>
    </p:extLst>
  </p:cSld>
  <p:clrMapOvr>
    <a:masterClrMapping/>
  </p:clrMapOvr>
  <p:transition spd="slow">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smtClean="0">
                <a:cs typeface="B Titr" pitchFamily="2" charset="-78"/>
              </a:rPr>
              <a:t>*بهداشت </a:t>
            </a:r>
            <a:r>
              <a:rPr lang="fa-IR" sz="2800" dirty="0">
                <a:cs typeface="B Titr" pitchFamily="2" charset="-78"/>
              </a:rPr>
              <a:t>سالن های ورزشی :</a:t>
            </a:r>
            <a:endParaRPr lang="en-US" sz="2800" dirty="0">
              <a:cs typeface="B Titr" pitchFamily="2" charset="-78"/>
            </a:endParaRPr>
          </a:p>
        </p:txBody>
      </p:sp>
      <p:sp>
        <p:nvSpPr>
          <p:cNvPr id="3" name="Content Placeholder 2"/>
          <p:cNvSpPr>
            <a:spLocks noGrp="1"/>
          </p:cNvSpPr>
          <p:nvPr>
            <p:ph idx="1"/>
          </p:nvPr>
        </p:nvSpPr>
        <p:spPr>
          <a:xfrm>
            <a:off x="228600" y="2142816"/>
            <a:ext cx="7620000" cy="4638984"/>
          </a:xfrm>
        </p:spPr>
        <p:txBody>
          <a:bodyPr>
            <a:noAutofit/>
          </a:bodyPr>
          <a:lstStyle/>
          <a:p>
            <a:pPr algn="just" rtl="1">
              <a:buClr>
                <a:srgbClr val="C00000"/>
              </a:buClr>
              <a:buFont typeface="Wingdings" pitchFamily="2" charset="2"/>
              <a:buChar char="ü"/>
            </a:pPr>
            <a:r>
              <a:rPr lang="ar-SA" sz="2500" b="1" dirty="0">
                <a:solidFill>
                  <a:srgbClr val="002060"/>
                </a:solidFill>
                <a:cs typeface="B Nazanin" pitchFamily="2" charset="-78"/>
              </a:rPr>
              <a:t>کف سالنهای ورزشی را باید همیشه خشک و تمیز نگه داشت تا از لغزندگی ورزشکاران جلوگیری شود.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جلوی </a:t>
            </a:r>
            <a:r>
              <a:rPr lang="ar-SA" sz="2500" b="1" dirty="0">
                <a:solidFill>
                  <a:srgbClr val="002060"/>
                </a:solidFill>
                <a:cs typeface="B Nazanin" pitchFamily="2" charset="-78"/>
              </a:rPr>
              <a:t>پنجره سالنهای ورزشی باید تور سیمی یا نرده کشیده شود تا مانع از شکستن پنجره ها شود.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سالنهای </a:t>
            </a:r>
            <a:r>
              <a:rPr lang="ar-SA" sz="2500" b="1" dirty="0">
                <a:solidFill>
                  <a:srgbClr val="002060"/>
                </a:solidFill>
                <a:cs typeface="B Nazanin" pitchFamily="2" charset="-78"/>
              </a:rPr>
              <a:t>ورزشی باید با استفاده از نور آفتاب در طول روز و با استفاده از لامپهای مناسب در شب از حداکثر روشنایی بهره مند باشد.</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سالنهای </a:t>
            </a:r>
            <a:r>
              <a:rPr lang="ar-SA" sz="2500" b="1" dirty="0">
                <a:solidFill>
                  <a:srgbClr val="002060"/>
                </a:solidFill>
                <a:cs typeface="B Nazanin" pitchFamily="2" charset="-78"/>
              </a:rPr>
              <a:t>ورزشی باید به نحوی طراحی شود که از آلودگیهای صدایی محیط به دور باشند.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همواره </a:t>
            </a:r>
            <a:r>
              <a:rPr lang="ar-SA" sz="2500" b="1" dirty="0">
                <a:solidFill>
                  <a:srgbClr val="002060"/>
                </a:solidFill>
                <a:cs typeface="B Nazanin" pitchFamily="2" charset="-78"/>
              </a:rPr>
              <a:t>باید </a:t>
            </a:r>
            <a:r>
              <a:rPr lang="ar-SA" sz="2500" b="1" dirty="0" smtClean="0">
                <a:solidFill>
                  <a:srgbClr val="002060"/>
                </a:solidFill>
                <a:cs typeface="B Nazanin" pitchFamily="2" charset="-78"/>
              </a:rPr>
              <a:t>ورزشکاران </a:t>
            </a:r>
            <a:r>
              <a:rPr lang="ar-SA" sz="2500" b="1" dirty="0">
                <a:solidFill>
                  <a:srgbClr val="002060"/>
                </a:solidFill>
                <a:cs typeface="B Nazanin" pitchFamily="2" charset="-78"/>
              </a:rPr>
              <a:t>را نسبت به پاکیزگی سالنها آموزش و تشویق کرد</a:t>
            </a:r>
            <a:r>
              <a:rPr lang="ar-SA" sz="2500" b="1" dirty="0" smtClean="0">
                <a:solidFill>
                  <a:srgbClr val="002060"/>
                </a:solidFill>
                <a:cs typeface="B Nazanin" pitchFamily="2" charset="-78"/>
              </a:rPr>
              <a:t>.</a:t>
            </a:r>
            <a:endParaRPr lang="en-US" sz="2500" b="1" dirty="0">
              <a:solidFill>
                <a:srgbClr val="002060"/>
              </a:solidFill>
              <a:cs typeface="B Nazanin" pitchFamily="2" charset="-78"/>
            </a:endParaRPr>
          </a:p>
          <a:p>
            <a:pPr algn="just" rtl="1">
              <a:buClr>
                <a:srgbClr val="C00000"/>
              </a:buClr>
              <a:buFont typeface="Wingdings" pitchFamily="2" charset="2"/>
              <a:buChar char="ü"/>
            </a:pPr>
            <a:endParaRPr lang="en-US" sz="25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10</a:t>
            </a:fld>
            <a:endParaRPr lang="en-US"/>
          </a:p>
        </p:txBody>
      </p:sp>
      <p:pic>
        <p:nvPicPr>
          <p:cNvPr id="12290" name="Picture 2" descr="C:\Users\behi\Pictures\hpimageldfb35d1d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152400"/>
            <a:ext cx="2366963" cy="1893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9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ar-SA" sz="2800" dirty="0">
                <a:solidFill>
                  <a:srgbClr val="C00000"/>
                </a:solidFill>
                <a:latin typeface="+mn-lt"/>
                <a:ea typeface="+mn-ea"/>
                <a:cs typeface="B Nazanin" pitchFamily="2" charset="-78"/>
              </a:rPr>
              <a:t>دما و وطوبت </a:t>
            </a:r>
            <a:r>
              <a:rPr lang="ar-SA" sz="2800" dirty="0" smtClean="0">
                <a:solidFill>
                  <a:srgbClr val="C00000"/>
                </a:solidFill>
                <a:latin typeface="+mn-lt"/>
                <a:ea typeface="+mn-ea"/>
                <a:cs typeface="B Nazanin" pitchFamily="2" charset="-78"/>
              </a:rPr>
              <a:t>:</a:t>
            </a:r>
            <a:endParaRPr lang="en-US" dirty="0"/>
          </a:p>
        </p:txBody>
      </p:sp>
      <p:sp>
        <p:nvSpPr>
          <p:cNvPr id="3" name="Content Placeholder 2"/>
          <p:cNvSpPr>
            <a:spLocks noGrp="1"/>
          </p:cNvSpPr>
          <p:nvPr>
            <p:ph idx="1"/>
          </p:nvPr>
        </p:nvSpPr>
        <p:spPr>
          <a:xfrm>
            <a:off x="457200" y="1783080"/>
            <a:ext cx="7239000" cy="4846320"/>
          </a:xfrm>
        </p:spPr>
        <p:txBody>
          <a:bodyPr>
            <a:normAutofit/>
          </a:bodyPr>
          <a:lstStyle/>
          <a:p>
            <a:pPr algn="just" rtl="1">
              <a:buClr>
                <a:srgbClr val="C00000"/>
              </a:buClr>
              <a:buFont typeface="Wingdings" pitchFamily="2" charset="2"/>
              <a:buChar char="ü"/>
            </a:pPr>
            <a:r>
              <a:rPr lang="ar-SA" sz="2500" b="1" dirty="0" smtClean="0">
                <a:solidFill>
                  <a:srgbClr val="002060"/>
                </a:solidFill>
                <a:cs typeface="B Nazanin" pitchFamily="2" charset="-78"/>
              </a:rPr>
              <a:t>دمای 20 درجه سانتیگراد و رطوبت 40 درصد در زندگی عادی، مساعد ترین شرایط برای فعالیت انسان است. رطوبت محیط را می توان به وسیله تهویه مرکزی تنظیم کرد و دمای سالنها را هم می توان به وسیله موتور خانه مرکزی شوفاژ یا فن کوئل تامین کرد. استفاده از بخاریهای بزرگ نفت سوز یا گاز سوز در محیطهای ورزشی به دلیل ایجاد مونوکسیدکربن توصیه نمی شود.</a:t>
            </a:r>
            <a:endParaRPr lang="en-US" sz="2500" b="1" dirty="0" smtClean="0">
              <a:solidFill>
                <a:srgbClr val="002060"/>
              </a:solidFill>
              <a:cs typeface="B Nazanin" pitchFamily="2" charset="-78"/>
            </a:endParaRPr>
          </a:p>
          <a:p>
            <a:pPr algn="just" rtl="1">
              <a:buClr>
                <a:srgbClr val="C00000"/>
              </a:buClr>
              <a:buFont typeface="Wingdings" pitchFamily="2" charset="2"/>
              <a:buChar char="ü"/>
            </a:pPr>
            <a:r>
              <a:rPr lang="ar-SA" sz="2500" b="1" dirty="0" smtClean="0">
                <a:solidFill>
                  <a:srgbClr val="002060"/>
                </a:solidFill>
                <a:cs typeface="B Nazanin" pitchFamily="2" charset="-78"/>
              </a:rPr>
              <a:t>هدف تهیه هوای تازه و پاک با درجه حرارت و رطوبت مناسب، برای از بین بردن بو و آلودگیهای هوا بدون ایجاد کوران است. تهویه طبیعی حداقل با بازگذاشتن پنجره ها و دریچه ها در فصول مناسب امکانپذیر می شود و تهویه مصنوعی به کمک هواکش، کولر، پنکه و تهویه مطبوع میسر می گردد. </a:t>
            </a:r>
            <a:endParaRPr lang="en-US" sz="2500" b="1" dirty="0" smtClean="0">
              <a:solidFill>
                <a:srgbClr val="002060"/>
              </a:solidFill>
              <a:cs typeface="B Nazanin" pitchFamily="2" charset="-78"/>
            </a:endParaRPr>
          </a:p>
          <a:p>
            <a:pPr algn="just" rtl="1">
              <a:buClr>
                <a:srgbClr val="C00000"/>
              </a:buClr>
              <a:buFont typeface="Wingdings" pitchFamily="2" charset="2"/>
              <a:buChar char="ü"/>
            </a:pPr>
            <a:endParaRPr lang="en-US" sz="25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11</a:t>
            </a:fld>
            <a:endParaRPr lang="en-US"/>
          </a:p>
        </p:txBody>
      </p:sp>
      <p:pic>
        <p:nvPicPr>
          <p:cNvPr id="14338" name="Picture 2" descr="C:\Users\behi\Pictures\l_12847686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
            <a:ext cx="2895600" cy="1729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55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1" y="685800"/>
            <a:ext cx="5181600" cy="2209800"/>
          </a:xfrm>
        </p:spPr>
        <p:txBody>
          <a:bodyPr>
            <a:noAutofit/>
          </a:bodyPr>
          <a:lstStyle/>
          <a:p>
            <a:pPr algn="just" rtl="1">
              <a:buClr>
                <a:srgbClr val="C00000"/>
              </a:buClr>
              <a:buFont typeface="Wingdings" pitchFamily="2" charset="2"/>
              <a:buChar char="ü"/>
            </a:pPr>
            <a:r>
              <a:rPr lang="ar-SA" sz="2200" b="1" dirty="0">
                <a:solidFill>
                  <a:srgbClr val="002060"/>
                </a:solidFill>
                <a:cs typeface="B Nazanin" pitchFamily="2" charset="-78"/>
              </a:rPr>
              <a:t>هر </a:t>
            </a:r>
            <a:r>
              <a:rPr lang="ar-SA" sz="2200" b="1" dirty="0">
                <a:solidFill>
                  <a:srgbClr val="C00000"/>
                </a:solidFill>
                <a:cs typeface="B Nazanin" pitchFamily="2" charset="-78"/>
              </a:rPr>
              <a:t>معلم یا مربی ورزشی </a:t>
            </a:r>
            <a:r>
              <a:rPr lang="ar-SA" sz="2200" b="1" dirty="0">
                <a:solidFill>
                  <a:srgbClr val="002060"/>
                </a:solidFill>
                <a:cs typeface="B Nazanin" pitchFamily="2" charset="-78"/>
              </a:rPr>
              <a:t>باید سعی کند تا از حداقل امکانات و فضاهای موجود حداكثر استفاده را به عمل آورد و تلاش کند تا محیطی را فراهم سازد که افراد هم از نظر تندرستی جسمی و هم روانی دچار مشکل نشوند. رعایت نکات ذیل گامی در این جهت است: </a:t>
            </a:r>
            <a:endParaRPr lang="en-US" sz="22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12</a:t>
            </a:fld>
            <a:endParaRPr lang="en-US"/>
          </a:p>
        </p:txBody>
      </p:sp>
      <p:pic>
        <p:nvPicPr>
          <p:cNvPr id="11266" name="Picture 2" descr="C:\Users\behi\Pictures\sport_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2362200" cy="16069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924413"/>
            <a:ext cx="7162800" cy="3323987"/>
          </a:xfrm>
          <a:prstGeom prst="rect">
            <a:avLst/>
          </a:prstGeom>
        </p:spPr>
        <p:txBody>
          <a:bodyPr wrap="square">
            <a:spAutoFit/>
          </a:bodyPr>
          <a:lstStyle/>
          <a:p>
            <a:pPr algn="just" rtl="1">
              <a:buClr>
                <a:srgbClr val="C00000"/>
              </a:buClr>
            </a:pPr>
            <a:r>
              <a:rPr lang="ar-SA" sz="2400" b="1" dirty="0">
                <a:solidFill>
                  <a:srgbClr val="002060"/>
                </a:solidFill>
                <a:cs typeface="B Nazanin" pitchFamily="2" charset="-78"/>
              </a:rPr>
              <a:t>1-واحدهایی که می توان از آنها همزمان استفاده کرد، نزدیک هم قرار گیرند.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2-اتاق تجهیزات و وسایل ورزشی حد الامکان در نزدیکی رختکن باشد.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3-حمام ها حتی الامکان نزدیک رختکن باشد.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4- فضای رختکن از جریان شدید هوا و کوران باد دور باشد.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5-دستشوییها و توالتها نزدیک رختکن قرار گرفته باشد. </a:t>
            </a:r>
            <a:endParaRPr lang="en-US" sz="2400" b="1" dirty="0">
              <a:solidFill>
                <a:srgbClr val="002060"/>
              </a:solidFill>
              <a:cs typeface="B Nazanin" pitchFamily="2" charset="-78"/>
            </a:endParaRPr>
          </a:p>
          <a:p>
            <a:pPr algn="just" rtl="1">
              <a:buClr>
                <a:srgbClr val="C00000"/>
              </a:buClr>
            </a:pPr>
            <a:r>
              <a:rPr lang="ar-SA" sz="2400" b="1" dirty="0">
                <a:solidFill>
                  <a:srgbClr val="002060"/>
                </a:solidFill>
                <a:cs typeface="B Nazanin" pitchFamily="2" charset="-78"/>
              </a:rPr>
              <a:t>6-رختکن باید حد المقدور از تهویه مطلوبی برخوردار باشد.</a:t>
            </a:r>
            <a:r>
              <a:rPr lang="ar-SA" sz="2400" b="1" dirty="0"/>
              <a:t> </a:t>
            </a:r>
            <a:endParaRPr lang="fa-IR" b="1" dirty="0"/>
          </a:p>
          <a:p>
            <a:pPr algn="just" rtl="1">
              <a:buClr>
                <a:srgbClr val="C00000"/>
              </a:buClr>
            </a:pPr>
            <a:endParaRPr lang="fa-IR" b="1" dirty="0"/>
          </a:p>
        </p:txBody>
      </p:sp>
    </p:spTree>
    <p:extLst>
      <p:ext uri="{BB962C8B-B14F-4D97-AF65-F5344CB8AC3E}">
        <p14:creationId xmlns:p14="http://schemas.microsoft.com/office/powerpoint/2010/main" val="140169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480"/>
            <a:ext cx="7543800" cy="4846320"/>
          </a:xfrm>
        </p:spPr>
        <p:txBody>
          <a:bodyPr>
            <a:normAutofit/>
          </a:bodyPr>
          <a:lstStyle/>
          <a:p>
            <a:pPr marL="0" indent="0" algn="just" rtl="1">
              <a:buClr>
                <a:srgbClr val="C00000"/>
              </a:buClr>
              <a:buFont typeface="Wingdings" pitchFamily="2" charset="2"/>
              <a:buChar char="ü"/>
            </a:pPr>
            <a:r>
              <a:rPr lang="ar-SA" sz="2500" b="1" dirty="0" smtClean="0">
                <a:solidFill>
                  <a:srgbClr val="002060"/>
                </a:solidFill>
                <a:cs typeface="B Nazanin" pitchFamily="2" charset="-78"/>
              </a:rPr>
              <a:t>دستشویی </a:t>
            </a:r>
            <a:r>
              <a:rPr lang="ar-SA" sz="2500" b="1" dirty="0">
                <a:solidFill>
                  <a:srgbClr val="002060"/>
                </a:solidFill>
                <a:cs typeface="B Nazanin" pitchFamily="2" charset="-78"/>
              </a:rPr>
              <a:t>و توالت کافی به نسبت سرانه استفاده در سالنهای ورزشی در نظر گرفته شود. </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رختکن </a:t>
            </a:r>
            <a:r>
              <a:rPr lang="ar-SA" sz="2500" b="1" dirty="0">
                <a:solidFill>
                  <a:srgbClr val="002060"/>
                </a:solidFill>
                <a:cs typeface="B Nazanin" pitchFamily="2" charset="-78"/>
              </a:rPr>
              <a:t>و حمام کافی برای استحمام ورزشکاران بعد از فعالیتهای ورزشی تعبیه کردند. </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سالنهای </a:t>
            </a:r>
            <a:r>
              <a:rPr lang="ar-SA" sz="2500" b="1" dirty="0">
                <a:solidFill>
                  <a:srgbClr val="002060"/>
                </a:solidFill>
                <a:cs typeface="B Nazanin" pitchFamily="2" charset="-78"/>
              </a:rPr>
              <a:t>ورزشی باید به وسایل کمکهای اولیه و همچنین کپسول آتش نشانی مجهز باشند. </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درهای </a:t>
            </a:r>
            <a:r>
              <a:rPr lang="ar-SA" sz="2500" b="1" dirty="0">
                <a:solidFill>
                  <a:srgbClr val="002060"/>
                </a:solidFill>
                <a:cs typeface="B Nazanin" pitchFamily="2" charset="-78"/>
              </a:rPr>
              <a:t>خروجی سالنها باید به طرف بیرون باز و بسته شوند.</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سالنهای </a:t>
            </a:r>
            <a:r>
              <a:rPr lang="ar-SA" sz="2500" b="1" dirty="0">
                <a:solidFill>
                  <a:srgbClr val="002060"/>
                </a:solidFill>
                <a:cs typeface="B Nazanin" pitchFamily="2" charset="-78"/>
              </a:rPr>
              <a:t>ورزشی باید از تهویه مناسب و کافی برخورد ار باشند.</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رنگ </a:t>
            </a:r>
            <a:r>
              <a:rPr lang="ar-SA" sz="2500" b="1" dirty="0">
                <a:solidFill>
                  <a:srgbClr val="002060"/>
                </a:solidFill>
                <a:cs typeface="B Nazanin" pitchFamily="2" charset="-78"/>
              </a:rPr>
              <a:t>سالنها مناسب و قابل شستشو باشند.</a:t>
            </a:r>
            <a:endParaRPr lang="en-US" sz="2500" b="1" dirty="0">
              <a:solidFill>
                <a:srgbClr val="002060"/>
              </a:solidFill>
              <a:cs typeface="B Nazanin" pitchFamily="2" charset="-78"/>
            </a:endParaRPr>
          </a:p>
          <a:p>
            <a:pPr marL="0" indent="0" algn="just" rtl="1">
              <a:buClr>
                <a:srgbClr val="C00000"/>
              </a:buClr>
              <a:buFont typeface="Wingdings" pitchFamily="2" charset="2"/>
              <a:buChar char="ü"/>
            </a:pPr>
            <a:r>
              <a:rPr lang="ar-SA" sz="2500" b="1" dirty="0" smtClean="0">
                <a:solidFill>
                  <a:srgbClr val="002060"/>
                </a:solidFill>
                <a:cs typeface="B Nazanin" pitchFamily="2" charset="-78"/>
              </a:rPr>
              <a:t>اتاق </a:t>
            </a:r>
            <a:r>
              <a:rPr lang="ar-SA" sz="2500" b="1" dirty="0">
                <a:solidFill>
                  <a:srgbClr val="002060"/>
                </a:solidFill>
                <a:cs typeface="B Nazanin" pitchFamily="2" charset="-78"/>
              </a:rPr>
              <a:t>سرپرستی سالنهای ورزشی باید به نحوی باشد که سالن به سهولت قابل رؤیت و کنترل </a:t>
            </a:r>
            <a:r>
              <a:rPr lang="ar-SA" sz="2500" b="1" dirty="0" smtClean="0">
                <a:solidFill>
                  <a:srgbClr val="002060"/>
                </a:solidFill>
                <a:cs typeface="B Nazanin" pitchFamily="2" charset="-78"/>
              </a:rPr>
              <a:t>باشد</a:t>
            </a:r>
            <a:r>
              <a:rPr lang="fa-IR" sz="2500" b="1" dirty="0" smtClean="0">
                <a:solidFill>
                  <a:srgbClr val="002060"/>
                </a:solidFill>
                <a:cs typeface="B Nazanin" pitchFamily="2" charset="-78"/>
              </a:rPr>
              <a:t>.</a:t>
            </a:r>
            <a:endParaRPr lang="en-US" sz="2500" dirty="0"/>
          </a:p>
        </p:txBody>
      </p:sp>
      <p:sp>
        <p:nvSpPr>
          <p:cNvPr id="4" name="Slide Number Placeholder 3"/>
          <p:cNvSpPr>
            <a:spLocks noGrp="1"/>
          </p:cNvSpPr>
          <p:nvPr>
            <p:ph type="sldNum" sz="quarter" idx="12"/>
          </p:nvPr>
        </p:nvSpPr>
        <p:spPr/>
        <p:txBody>
          <a:bodyPr/>
          <a:lstStyle/>
          <a:p>
            <a:fld id="{4F6FB995-BD3A-4A4D-9903-3A1E48A85DC7}" type="slidenum">
              <a:rPr lang="en-US" smtClean="0"/>
              <a:pPr/>
              <a:t>13</a:t>
            </a:fld>
            <a:endParaRPr lang="en-US"/>
          </a:p>
        </p:txBody>
      </p:sp>
      <p:sp>
        <p:nvSpPr>
          <p:cNvPr id="5"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13314" name="Picture 2" descr="C:\Users\behi\Pictures\healt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399"/>
            <a:ext cx="2438400" cy="18313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5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بهداشت ورزشی</a:t>
            </a:r>
            <a:endParaRPr lang="en-US" dirty="0"/>
          </a:p>
        </p:txBody>
      </p:sp>
      <p:sp>
        <p:nvSpPr>
          <p:cNvPr id="3" name="Content Placeholder 2"/>
          <p:cNvSpPr>
            <a:spLocks noGrp="1"/>
          </p:cNvSpPr>
          <p:nvPr>
            <p:ph idx="1"/>
          </p:nvPr>
        </p:nvSpPr>
        <p:spPr/>
        <p:txBody>
          <a:bodyPr>
            <a:normAutofit lnSpcReduction="10000"/>
          </a:bodyPr>
          <a:lstStyle/>
          <a:p>
            <a:pPr algn="r" rtl="1"/>
            <a:r>
              <a:rPr lang="en-US" dirty="0">
                <a:cs typeface="B Nazanin" panose="00000400000000000000" pitchFamily="2" charset="-78"/>
              </a:rPr>
              <a:t>- </a:t>
            </a:r>
            <a:r>
              <a:rPr lang="fa-IR" dirty="0">
                <a:cs typeface="B Nazanin" panose="00000400000000000000" pitchFamily="2" charset="-78"/>
              </a:rPr>
              <a:t>بهتر است فاصله مصرف غذا تا شروع تمرینات ورزشی ،‌ کمتر از یک ساعت نباشد تا هضم و جذب مواد غذایی انجام گرفته و خون به مقدار کافی در دسترس ماهیچه ها باشد . ضمناً از نیم ساعت مانده به تمرین تا یک ربع بعد از تمرین ، از صرف نوشیدنی خیلی سرد باید خودداری </a:t>
            </a:r>
            <a:r>
              <a:rPr lang="fa-IR" dirty="0" smtClean="0">
                <a:cs typeface="B Nazanin" panose="00000400000000000000" pitchFamily="2" charset="-78"/>
              </a:rPr>
              <a:t>شود.</a:t>
            </a:r>
          </a:p>
          <a:p>
            <a:pPr marL="0" indent="0" algn="r" rtl="1">
              <a:buNone/>
            </a:pPr>
            <a:endParaRPr lang="fa-IR" dirty="0" smtClean="0">
              <a:cs typeface="B Nazanin" panose="00000400000000000000" pitchFamily="2" charset="-78"/>
            </a:endParaRPr>
          </a:p>
          <a:p>
            <a:pPr algn="r" rtl="1"/>
            <a:r>
              <a:rPr lang="en-US" dirty="0">
                <a:cs typeface="B Nazanin" panose="00000400000000000000" pitchFamily="2" charset="-78"/>
              </a:rPr>
              <a:t>- </a:t>
            </a:r>
            <a:r>
              <a:rPr lang="fa-IR" dirty="0">
                <a:cs typeface="B Nazanin" panose="00000400000000000000" pitchFamily="2" charset="-78"/>
              </a:rPr>
              <a:t>احساس خستگی و کوفتگی در پایان تمرین مخصوصاً‌ در مسابقات ورزشی دست می دهد . در این حالت بدن کاملاً به حالت عادی برنگشته و آمادگی هضم معمولی غذا را ندارد و مدتی طول می کشد تا پس از فعالیت شدید ، اشتها به وجود آید . بنابراین بعد از تمرینات و مسابقات ، تنها مواد غذایی مناسب ، نوشیدنی مخصوصاً آب میوه است </a:t>
            </a:r>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95877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بهداشت ورزشی</a:t>
            </a:r>
            <a:endParaRPr lang="en-US" b="1" dirty="0">
              <a:solidFill>
                <a:srgbClr val="FF0000"/>
              </a:solidFill>
            </a:endParaRPr>
          </a:p>
        </p:txBody>
      </p:sp>
      <p:sp>
        <p:nvSpPr>
          <p:cNvPr id="3" name="Content Placeholder 2"/>
          <p:cNvSpPr>
            <a:spLocks noGrp="1"/>
          </p:cNvSpPr>
          <p:nvPr>
            <p:ph idx="1"/>
          </p:nvPr>
        </p:nvSpPr>
        <p:spPr>
          <a:xfrm>
            <a:off x="429427" y="2671096"/>
            <a:ext cx="8268056" cy="2701004"/>
          </a:xfrm>
        </p:spPr>
        <p:txBody>
          <a:bodyPr>
            <a:normAutofit/>
          </a:bodyPr>
          <a:lstStyle/>
          <a:p>
            <a:pPr marL="0" indent="0" algn="r" rtl="1">
              <a:buNone/>
            </a:pPr>
            <a:r>
              <a:rPr lang="fa-IR" sz="2100" b="1" dirty="0">
                <a:solidFill>
                  <a:srgbClr val="FF0000"/>
                </a:solidFill>
              </a:rPr>
              <a:t>کفش ورزشی</a:t>
            </a:r>
            <a:endParaRPr lang="en-US" sz="21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749" y="3312694"/>
            <a:ext cx="1821691" cy="2463530"/>
          </a:xfrm>
          <a:prstGeom prst="rect">
            <a:avLst/>
          </a:prstGeom>
        </p:spPr>
      </p:pic>
      <p:sp>
        <p:nvSpPr>
          <p:cNvPr id="5" name="Rectangle 4"/>
          <p:cNvSpPr/>
          <p:nvPr/>
        </p:nvSpPr>
        <p:spPr>
          <a:xfrm>
            <a:off x="3276600" y="3170570"/>
            <a:ext cx="4572000" cy="3046988"/>
          </a:xfrm>
          <a:prstGeom prst="rect">
            <a:avLst/>
          </a:prstGeom>
        </p:spPr>
        <p:txBody>
          <a:bodyPr>
            <a:spAutoFit/>
          </a:bodyPr>
          <a:lstStyle/>
          <a:p>
            <a:pPr algn="r" rtl="1"/>
            <a:r>
              <a:rPr lang="fa-IR" sz="1600" b="1" dirty="0">
                <a:cs typeface="B Nazanin" panose="00000400000000000000" pitchFamily="2" charset="-78"/>
              </a:rPr>
              <a:t>هنگام تمرین بدنی و فعالیتهای ورزشی، میزان فشارهای وارده بر بدن</a:t>
            </a:r>
            <a:endParaRPr lang="en-US" sz="1600" b="1" dirty="0">
              <a:cs typeface="B Nazanin" panose="00000400000000000000" pitchFamily="2" charset="-78"/>
            </a:endParaRPr>
          </a:p>
          <a:p>
            <a:pPr algn="r" rtl="1"/>
            <a:r>
              <a:rPr lang="fa-IR" sz="1600" b="1" dirty="0">
                <a:cs typeface="B Nazanin" panose="00000400000000000000" pitchFamily="2" charset="-78"/>
              </a:rPr>
              <a:t> </a:t>
            </a:r>
            <a:endParaRPr lang="en-US" sz="1600" b="1" dirty="0">
              <a:cs typeface="B Nazanin" panose="00000400000000000000" pitchFamily="2" charset="-78"/>
            </a:endParaRPr>
          </a:p>
          <a:p>
            <a:pPr algn="r" rtl="1"/>
            <a:r>
              <a:rPr lang="fa-IR" sz="1600" b="1" dirty="0">
                <a:cs typeface="B Nazanin" panose="00000400000000000000" pitchFamily="2" charset="-78"/>
              </a:rPr>
              <a:t>به میزان قابل توجهی افزایش  مییابد. استفاده از کفش ورزشی </a:t>
            </a:r>
            <a:endParaRPr lang="en-US" sz="1600" b="1" dirty="0">
              <a:cs typeface="B Nazanin" panose="00000400000000000000" pitchFamily="2" charset="-78"/>
            </a:endParaRPr>
          </a:p>
          <a:p>
            <a:pPr algn="r" rtl="1"/>
            <a:endParaRPr lang="en-US" sz="1600" b="1" dirty="0">
              <a:cs typeface="B Nazanin" panose="00000400000000000000" pitchFamily="2" charset="-78"/>
            </a:endParaRPr>
          </a:p>
          <a:p>
            <a:pPr algn="r" rtl="1"/>
            <a:r>
              <a:rPr lang="fa-IR" sz="1600" b="1" dirty="0">
                <a:cs typeface="B Nazanin" panose="00000400000000000000" pitchFamily="2" charset="-78"/>
              </a:rPr>
              <a:t>استاندارد هنگام ورزش کردن، به کمک فرد می</a:t>
            </a:r>
            <a:r>
              <a:rPr lang="en-US" sz="1600" b="1" dirty="0">
                <a:cs typeface="B Nazanin" panose="00000400000000000000" pitchFamily="2" charset="-78"/>
              </a:rPr>
              <a:t> </a:t>
            </a:r>
            <a:r>
              <a:rPr lang="fa-IR" sz="1600" b="1" dirty="0">
                <a:cs typeface="B Nazanin" panose="00000400000000000000" pitchFamily="2" charset="-78"/>
              </a:rPr>
              <a:t>آید تا با افزایش </a:t>
            </a:r>
            <a:endParaRPr lang="en-US" sz="1600" b="1" dirty="0">
              <a:cs typeface="B Nazanin" panose="00000400000000000000" pitchFamily="2" charset="-78"/>
            </a:endParaRPr>
          </a:p>
          <a:p>
            <a:pPr algn="r" rtl="1"/>
            <a:endParaRPr lang="en-US" sz="1600" b="1" dirty="0">
              <a:cs typeface="B Nazanin" panose="00000400000000000000" pitchFamily="2" charset="-78"/>
            </a:endParaRPr>
          </a:p>
          <a:p>
            <a:pPr algn="r" rtl="1"/>
            <a:r>
              <a:rPr lang="fa-IR" sz="1600" b="1" dirty="0">
                <a:cs typeface="B Nazanin" panose="00000400000000000000" pitchFamily="2" charset="-78"/>
              </a:rPr>
              <a:t>عملکرد قوسهای پا از بروز بیماریهای مختلف و خستگی و کوفتگی</a:t>
            </a:r>
            <a:endParaRPr lang="en-US" sz="1600" b="1" dirty="0">
              <a:cs typeface="B Nazanin" panose="00000400000000000000" pitchFamily="2" charset="-78"/>
            </a:endParaRPr>
          </a:p>
          <a:p>
            <a:pPr algn="r" rtl="1"/>
            <a:endParaRPr lang="en-US" sz="1600" b="1" dirty="0">
              <a:cs typeface="B Nazanin" panose="00000400000000000000" pitchFamily="2" charset="-78"/>
            </a:endParaRPr>
          </a:p>
          <a:p>
            <a:pPr algn="r" rtl="1"/>
            <a:r>
              <a:rPr lang="fa-IR" sz="1600" b="1" dirty="0">
                <a:cs typeface="B Nazanin" panose="00000400000000000000" pitchFamily="2" charset="-78"/>
              </a:rPr>
              <a:t> ناشی از تمرین و فعالیت بدنی را به میزان قابل توجهی کاهش دهد.</a:t>
            </a:r>
            <a:endParaRPr lang="en-US" sz="1600" b="1" dirty="0">
              <a:cs typeface="B Nazanin" panose="00000400000000000000" pitchFamily="2" charset="-78"/>
            </a:endParaRPr>
          </a:p>
        </p:txBody>
      </p:sp>
    </p:spTree>
    <p:extLst>
      <p:ext uri="{BB962C8B-B14F-4D97-AF65-F5344CB8AC3E}">
        <p14:creationId xmlns:p14="http://schemas.microsoft.com/office/powerpoint/2010/main" val="175054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*کفش </a:t>
            </a:r>
            <a:r>
              <a:rPr lang="fa-IR" sz="2800" dirty="0">
                <a:cs typeface="B Titr" pitchFamily="2" charset="-78"/>
              </a:rPr>
              <a:t>ورزشی مناسب : </a:t>
            </a:r>
            <a:endParaRPr lang="en-US" sz="2800" dirty="0">
              <a:cs typeface="B Titr" pitchFamily="2" charset="-78"/>
            </a:endParaRPr>
          </a:p>
        </p:txBody>
      </p:sp>
      <p:sp>
        <p:nvSpPr>
          <p:cNvPr id="3" name="Content Placeholder 2"/>
          <p:cNvSpPr>
            <a:spLocks noGrp="1"/>
          </p:cNvSpPr>
          <p:nvPr>
            <p:ph idx="1"/>
          </p:nvPr>
        </p:nvSpPr>
        <p:spPr>
          <a:xfrm>
            <a:off x="457200" y="1752600"/>
            <a:ext cx="7315200" cy="5486400"/>
          </a:xfrm>
        </p:spPr>
        <p:txBody>
          <a:bodyPr>
            <a:noAutofit/>
          </a:bodyPr>
          <a:lstStyle/>
          <a:p>
            <a:pPr algn="just" rtl="1">
              <a:buClr>
                <a:srgbClr val="C00000"/>
              </a:buClr>
              <a:buFont typeface="Wingdings" pitchFamily="2" charset="2"/>
              <a:buChar char="ü"/>
            </a:pPr>
            <a:r>
              <a:rPr lang="ar-SA" sz="2400" b="1" dirty="0">
                <a:solidFill>
                  <a:srgbClr val="002060"/>
                </a:solidFill>
                <a:cs typeface="B Nazanin" pitchFamily="2" charset="-78"/>
              </a:rPr>
              <a:t>از پا محافظت كند. </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هنگام </a:t>
            </a:r>
            <a:r>
              <a:rPr lang="ar-SA" sz="2400" b="1" dirty="0">
                <a:solidFill>
                  <a:srgbClr val="002060"/>
                </a:solidFill>
                <a:cs typeface="B Nazanin" pitchFamily="2" charset="-78"/>
              </a:rPr>
              <a:t>حركت نقل و انتقال فشارها و نیروهای وارد به پا را، تعدیل كند.</a:t>
            </a:r>
            <a:endParaRPr lang="fa-IR" sz="2400" b="1" dirty="0">
              <a:solidFill>
                <a:srgbClr val="002060"/>
              </a:solidFill>
              <a:cs typeface="B Nazanin" pitchFamily="2" charset="-78"/>
            </a:endParaRPr>
          </a:p>
          <a:p>
            <a:pPr algn="just" rtl="1">
              <a:buClr>
                <a:srgbClr val="C00000"/>
              </a:buClr>
              <a:buFont typeface="Wingdings" pitchFamily="2" charset="2"/>
              <a:buChar char="ü"/>
            </a:pPr>
            <a:r>
              <a:rPr lang="ar-SA" sz="2400" b="1" dirty="0">
                <a:solidFill>
                  <a:srgbClr val="002060"/>
                </a:solidFill>
                <a:cs typeface="B Nazanin" pitchFamily="2" charset="-78"/>
              </a:rPr>
              <a:t>چفت پا باشد</a:t>
            </a:r>
            <a:r>
              <a:rPr lang="ar-SA" sz="2400" b="1" dirty="0" smtClean="0">
                <a:solidFill>
                  <a:srgbClr val="002060"/>
                </a:solidFill>
                <a:cs typeface="B Nazanin" pitchFamily="2" charset="-78"/>
              </a:rPr>
              <a:t>.</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 </a:t>
            </a:r>
            <a:r>
              <a:rPr lang="ar-SA" sz="2400" b="1" dirty="0">
                <a:solidFill>
                  <a:srgbClr val="002060"/>
                </a:solidFill>
                <a:cs typeface="B Nazanin" pitchFamily="2" charset="-78"/>
              </a:rPr>
              <a:t> وزن مناسب داشته باشد. </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نرم </a:t>
            </a:r>
            <a:r>
              <a:rPr lang="ar-SA" sz="2400" b="1" dirty="0">
                <a:solidFill>
                  <a:srgbClr val="002060"/>
                </a:solidFill>
                <a:cs typeface="B Nazanin" pitchFamily="2" charset="-78"/>
              </a:rPr>
              <a:t>و انعطاف پذیر باشد.  </a:t>
            </a:r>
            <a:endParaRPr lang="fa-IR" sz="2400" b="1" dirty="0">
              <a:solidFill>
                <a:srgbClr val="002060"/>
              </a:solidFill>
              <a:cs typeface="B Nazanin" pitchFamily="2" charset="-78"/>
            </a:endParaRPr>
          </a:p>
          <a:p>
            <a:pPr algn="just" rtl="1">
              <a:buClr>
                <a:srgbClr val="C00000"/>
              </a:buClr>
              <a:buFont typeface="Wingdings" pitchFamily="2" charset="2"/>
              <a:buChar char="ü"/>
            </a:pPr>
            <a:r>
              <a:rPr lang="ar-SA" sz="2400" b="1" dirty="0">
                <a:solidFill>
                  <a:srgbClr val="002060"/>
                </a:solidFill>
                <a:cs typeface="B Nazanin" pitchFamily="2" charset="-78"/>
              </a:rPr>
              <a:t> هوا بتواند در آن جریان پیدا كند و قابلیت تبادل دما را </a:t>
            </a:r>
            <a:r>
              <a:rPr lang="ar-SA" sz="2400" b="1" dirty="0" smtClean="0">
                <a:solidFill>
                  <a:srgbClr val="002060"/>
                </a:solidFill>
                <a:cs typeface="B Nazanin" pitchFamily="2" charset="-78"/>
              </a:rPr>
              <a:t>داشته</a:t>
            </a:r>
            <a:r>
              <a:rPr lang="fa-IR" sz="2400" b="1" dirty="0" smtClean="0">
                <a:solidFill>
                  <a:srgbClr val="002060"/>
                </a:solidFill>
                <a:cs typeface="B Nazanin" pitchFamily="2" charset="-78"/>
              </a:rPr>
              <a:t> </a:t>
            </a:r>
            <a:r>
              <a:rPr lang="ar-SA" sz="2400" b="1" dirty="0" smtClean="0">
                <a:solidFill>
                  <a:srgbClr val="002060"/>
                </a:solidFill>
                <a:cs typeface="B Nazanin" pitchFamily="2" charset="-78"/>
              </a:rPr>
              <a:t>باشد.</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a:solidFill>
                  <a:srgbClr val="002060"/>
                </a:solidFill>
                <a:cs typeface="B Nazanin" pitchFamily="2" charset="-78"/>
              </a:rPr>
              <a:t>توصیه می شود اندازه كردن كفش در پایان روز انجام شود زیرا اندازه پا در غروب بزرگتر از صبح است. </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 </a:t>
            </a:r>
            <a:r>
              <a:rPr lang="ar-SA" sz="2400" b="1" dirty="0">
                <a:solidFill>
                  <a:srgbClr val="002060"/>
                </a:solidFill>
                <a:cs typeface="B Nazanin" pitchFamily="2" charset="-78"/>
              </a:rPr>
              <a:t>كفش باید كاملا راحت باشد و به اندازه ای بزرگ باشد تا تمام انگشت ها بتواند در آن صاف قرار گیرند و به راحتی حركت كنند. </a:t>
            </a:r>
            <a:endParaRPr lang="fa-IR" sz="2400" b="1" dirty="0">
              <a:solidFill>
                <a:srgbClr val="002060"/>
              </a:solidFill>
              <a:cs typeface="B Nazanin" pitchFamily="2" charset="-78"/>
            </a:endParaRPr>
          </a:p>
          <a:p>
            <a:pPr algn="r" rtl="1">
              <a:buClr>
                <a:srgbClr val="C00000"/>
              </a:buClr>
              <a:buFont typeface="Wingdings" pitchFamily="2" charset="2"/>
              <a:buChar char="ü"/>
            </a:pPr>
            <a:endParaRPr lang="fa-IR" sz="24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16</a:t>
            </a:fld>
            <a:endParaRPr lang="en-US"/>
          </a:p>
        </p:txBody>
      </p:sp>
      <p:pic>
        <p:nvPicPr>
          <p:cNvPr id="9218" name="Picture 2" descr="C:\Users\behi\Pictures\img_SportsShoe_ful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71" y="586468"/>
            <a:ext cx="1698171" cy="125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C:\Users\behi\Pictures\sport_sho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76200"/>
            <a:ext cx="1918138" cy="1390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C:\Users\behi\Pictures\Sports_Sho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57200"/>
            <a:ext cx="1866900" cy="1866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1" name="Picture 5" descr="C:\Users\behi\Pictures\runn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934" y="2819400"/>
            <a:ext cx="2216815" cy="1477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2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7543800" cy="4572000"/>
          </a:xfrm>
        </p:spPr>
        <p:txBody>
          <a:bodyPr>
            <a:noAutofit/>
          </a:bodyPr>
          <a:lstStyle/>
          <a:p>
            <a:pPr algn="just" rtl="1">
              <a:buClr>
                <a:srgbClr val="C00000"/>
              </a:buClr>
              <a:buFont typeface="Wingdings" pitchFamily="2" charset="2"/>
              <a:buChar char="ü"/>
            </a:pPr>
            <a:r>
              <a:rPr lang="ar-SA" sz="2400" b="1" dirty="0" smtClean="0">
                <a:solidFill>
                  <a:srgbClr val="002060"/>
                </a:solidFill>
                <a:cs typeface="B Nazanin" pitchFamily="2" charset="-78"/>
              </a:rPr>
              <a:t>كفش </a:t>
            </a:r>
            <a:r>
              <a:rPr lang="ar-SA" sz="2400" b="1" dirty="0">
                <a:solidFill>
                  <a:srgbClr val="002060"/>
                </a:solidFill>
                <a:cs typeface="B Nazanin" pitchFamily="2" charset="-78"/>
              </a:rPr>
              <a:t>باید در طول خود خم شود. این خم شدن باید منطبق بر محل خم شدن كف پا باشد. اگر محل خم شدن كفش جلوتر یا عقب تر از محل خم شدن پا باشد به پوست و ساختمان پا فشار وارد می شود. </a:t>
            </a:r>
            <a:br>
              <a:rPr lang="ar-SA" sz="2400" b="1" dirty="0">
                <a:solidFill>
                  <a:srgbClr val="002060"/>
                </a:solidFill>
                <a:cs typeface="B Nazanin" pitchFamily="2" charset="-78"/>
              </a:rPr>
            </a:br>
            <a:r>
              <a:rPr lang="ar-SA" sz="2400" b="1" dirty="0">
                <a:solidFill>
                  <a:srgbClr val="002060"/>
                </a:solidFill>
                <a:cs typeface="B Nazanin" pitchFamily="2" charset="-78"/>
              </a:rPr>
              <a:t> كفش سفت و غیر قابل انعطاف فشار زیادی به تاندون های پا وارد می كند. </a:t>
            </a:r>
            <a:endParaRPr lang="fa-IR" sz="2400" b="1" dirty="0" smtClean="0">
              <a:solidFill>
                <a:srgbClr val="002060"/>
              </a:solidFill>
              <a:cs typeface="B Nazanin" pitchFamily="2" charset="-78"/>
            </a:endParaRPr>
          </a:p>
          <a:p>
            <a:pPr algn="just" rtl="1">
              <a:buClr>
                <a:srgbClr val="C00000"/>
              </a:buClr>
              <a:buFont typeface="Wingdings" pitchFamily="2" charset="2"/>
              <a:buChar char="ü"/>
            </a:pPr>
            <a:r>
              <a:rPr lang="ar-SA" sz="2400" b="1" dirty="0" smtClean="0">
                <a:solidFill>
                  <a:srgbClr val="002060"/>
                </a:solidFill>
                <a:cs typeface="B Nazanin" pitchFamily="2" charset="-78"/>
              </a:rPr>
              <a:t>هنگام </a:t>
            </a:r>
            <a:r>
              <a:rPr lang="ar-SA" sz="2400" b="1" dirty="0">
                <a:solidFill>
                  <a:srgbClr val="002060"/>
                </a:solidFill>
                <a:cs typeface="B Nazanin" pitchFamily="2" charset="-78"/>
              </a:rPr>
              <a:t>ورزش حتی تمرینات سبك، </a:t>
            </a:r>
            <a:r>
              <a:rPr lang="ar-SA" sz="2400" b="1" dirty="0" smtClean="0">
                <a:solidFill>
                  <a:srgbClr val="002060"/>
                </a:solidFill>
                <a:cs typeface="B Nazanin" pitchFamily="2" charset="-78"/>
              </a:rPr>
              <a:t>پوشیدن </a:t>
            </a:r>
            <a:r>
              <a:rPr lang="ar-SA" sz="2400" b="1" dirty="0">
                <a:solidFill>
                  <a:srgbClr val="002060"/>
                </a:solidFill>
                <a:cs typeface="B Nazanin" pitchFamily="2" charset="-78"/>
              </a:rPr>
              <a:t>كفش ورزشی الزامی </a:t>
            </a:r>
            <a:r>
              <a:rPr lang="ar-SA" sz="2400" b="1" dirty="0" smtClean="0">
                <a:solidFill>
                  <a:srgbClr val="002060"/>
                </a:solidFill>
                <a:cs typeface="B Nazanin" pitchFamily="2" charset="-78"/>
              </a:rPr>
              <a:t>است.گاه </a:t>
            </a:r>
            <a:r>
              <a:rPr lang="ar-SA" sz="2400" b="1" dirty="0">
                <a:solidFill>
                  <a:srgbClr val="002060"/>
                </a:solidFill>
                <a:cs typeface="B Nazanin" pitchFamily="2" charset="-78"/>
              </a:rPr>
              <a:t>دیده شده افراد همان كفشی را كه برای راه رفتن عادی به پا می كنند هنگام ورزش و كوهنوردی نیز استفاده می </a:t>
            </a:r>
            <a:r>
              <a:rPr lang="ar-SA" sz="2400" b="1" dirty="0" smtClean="0">
                <a:solidFill>
                  <a:srgbClr val="002060"/>
                </a:solidFill>
                <a:cs typeface="B Nazanin" pitchFamily="2" charset="-78"/>
              </a:rPr>
              <a:t>كنند</a:t>
            </a:r>
            <a:r>
              <a:rPr lang="fa-IR" sz="2400" b="1" dirty="0" smtClean="0">
                <a:solidFill>
                  <a:srgbClr val="002060"/>
                </a:solidFill>
                <a:cs typeface="B Nazanin" pitchFamily="2" charset="-78"/>
              </a:rPr>
              <a:t>.</a:t>
            </a:r>
            <a:endParaRPr lang="fa-IR" sz="2400" b="1" dirty="0" smtClean="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17</a:t>
            </a:fld>
            <a:endParaRPr lang="en-US"/>
          </a:p>
        </p:txBody>
      </p:sp>
      <p:sp>
        <p:nvSpPr>
          <p:cNvPr id="7"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10242" name="Picture 2" descr="C:\Users\behi\Pictures\Best-Selling-2011-new-come-women-sports-athletic-shoes-Women-s-Sport-Shoes-Jogging-Shoes-Wal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2286000" cy="15168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C:\Users\behi\Pictures\trailru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4325"/>
            <a:ext cx="2362200" cy="1567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9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2400" dirty="0">
                <a:solidFill>
                  <a:srgbClr val="FF0000"/>
                </a:solidFill>
                <a:cs typeface="B Titr" panose="00000700000000000000" pitchFamily="2" charset="-78"/>
              </a:rPr>
              <a:t>توصیه</a:t>
            </a:r>
            <a:r>
              <a:rPr lang="en-US" sz="2400" dirty="0">
                <a:solidFill>
                  <a:srgbClr val="FF0000"/>
                </a:solidFill>
                <a:cs typeface="B Titr" panose="00000700000000000000" pitchFamily="2" charset="-78"/>
              </a:rPr>
              <a:t> </a:t>
            </a:r>
            <a:r>
              <a:rPr lang="fa-IR" sz="2400" dirty="0">
                <a:solidFill>
                  <a:srgbClr val="FF0000"/>
                </a:solidFill>
                <a:cs typeface="B Titr" panose="00000700000000000000" pitchFamily="2" charset="-78"/>
              </a:rPr>
              <a:t>های مهم در انتخاب کفش ورزشی استاندارد</a:t>
            </a:r>
            <a:endParaRPr lang="en-US" sz="24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buClr>
                <a:schemeClr val="accent1">
                  <a:lumMod val="50000"/>
                </a:schemeClr>
              </a:buClr>
              <a:buFont typeface="Wingdings" panose="05000000000000000000" pitchFamily="2" charset="2"/>
              <a:buChar char="ü"/>
            </a:pPr>
            <a:r>
              <a:rPr lang="fa-IR" dirty="0">
                <a:cs typeface="B Nazanin" panose="00000400000000000000" pitchFamily="2" charset="-78"/>
              </a:rPr>
              <a:t/>
            </a:r>
            <a:br>
              <a:rPr lang="fa-IR" dirty="0">
                <a:cs typeface="B Nazanin" panose="00000400000000000000" pitchFamily="2" charset="-78"/>
              </a:rPr>
            </a:br>
            <a:r>
              <a:rPr lang="fa-IR" b="1" dirty="0" smtClean="0">
                <a:cs typeface="B Nazanin" panose="00000400000000000000" pitchFamily="2" charset="-78"/>
              </a:rPr>
              <a:t> </a:t>
            </a:r>
            <a:r>
              <a:rPr lang="fa-IR" b="1" dirty="0">
                <a:cs typeface="B Nazanin" panose="00000400000000000000" pitchFamily="2" charset="-78"/>
              </a:rPr>
              <a:t>كفش سفت و غیر قابل انعطاف فشار زیادی به تاندون های پا وارد می كند. </a:t>
            </a:r>
            <a:endParaRPr lang="en-US" b="1" dirty="0" smtClean="0">
              <a:cs typeface="B Nazanin" panose="00000400000000000000" pitchFamily="2" charset="-78"/>
            </a:endParaRPr>
          </a:p>
          <a:p>
            <a:pPr algn="r" rtl="1">
              <a:buFont typeface="Wingdings" panose="05000000000000000000" pitchFamily="2" charset="2"/>
              <a:buChar char="ü"/>
            </a:pPr>
            <a:r>
              <a:rPr lang="fa-IR" b="1" dirty="0" smtClean="0">
                <a:cs typeface="B Nazanin" panose="00000400000000000000" pitchFamily="2" charset="-78"/>
              </a:rPr>
              <a:t>در </a:t>
            </a:r>
            <a:r>
              <a:rPr lang="fa-IR" b="1" dirty="0">
                <a:cs typeface="B Nazanin" panose="00000400000000000000" pitchFamily="2" charset="-78"/>
              </a:rPr>
              <a:t>قسمت جلو کفش، انگشتان پا با فشار مواجه نباشند و فضای کافی برای حرکت داشته باشند</a:t>
            </a:r>
            <a:r>
              <a:rPr lang="fa-IR" b="1" dirty="0" smtClean="0">
                <a:cs typeface="B Nazanin" panose="00000400000000000000" pitchFamily="2" charset="-78"/>
              </a:rPr>
              <a:t>.</a:t>
            </a:r>
            <a:endParaRPr lang="en-US" b="1" dirty="0" smtClean="0">
              <a:cs typeface="B Nazanin" panose="00000400000000000000" pitchFamily="2" charset="-78"/>
            </a:endParaRPr>
          </a:p>
          <a:p>
            <a:pPr algn="r" rtl="1">
              <a:buFont typeface="Wingdings" panose="05000000000000000000" pitchFamily="2" charset="2"/>
              <a:buChar char="ü"/>
            </a:pPr>
            <a:r>
              <a:rPr lang="fa-IR" b="1" dirty="0" smtClean="0">
                <a:cs typeface="B Nazanin" panose="00000400000000000000" pitchFamily="2" charset="-78"/>
              </a:rPr>
              <a:t> کفشها </a:t>
            </a:r>
            <a:r>
              <a:rPr lang="fa-IR" b="1" dirty="0">
                <a:cs typeface="B Nazanin" panose="00000400000000000000" pitchFamily="2" charset="-78"/>
              </a:rPr>
              <a:t>باید دارای نرمی مناسب باشد تا بتوانند از میزان نیرویی که به بدن منتقل میشود، جلوگیری کنند. </a:t>
            </a:r>
            <a:endParaRPr lang="en-US" b="1" dirty="0" smtClean="0">
              <a:cs typeface="B Nazanin" panose="00000400000000000000" pitchFamily="2" charset="-78"/>
            </a:endParaRPr>
          </a:p>
          <a:p>
            <a:pPr algn="r" rtl="1">
              <a:buFont typeface="Wingdings" panose="05000000000000000000" pitchFamily="2" charset="2"/>
              <a:buChar char="ü"/>
            </a:pPr>
            <a:r>
              <a:rPr lang="fa-IR" b="1" dirty="0" smtClean="0">
                <a:cs typeface="B Nazanin" panose="00000400000000000000" pitchFamily="2" charset="-78"/>
              </a:rPr>
              <a:t>باید </a:t>
            </a:r>
            <a:r>
              <a:rPr lang="fa-IR" b="1" dirty="0">
                <a:cs typeface="B Nazanin" panose="00000400000000000000" pitchFamily="2" charset="-78"/>
              </a:rPr>
              <a:t>استحکام و ثبات </a:t>
            </a:r>
            <a:r>
              <a:rPr lang="fa-IR" b="1" dirty="0" smtClean="0">
                <a:cs typeface="B Nazanin" panose="00000400000000000000" pitchFamily="2" charset="-78"/>
              </a:rPr>
              <a:t>لازم </a:t>
            </a:r>
            <a:r>
              <a:rPr lang="fa-IR" b="1" dirty="0">
                <a:cs typeface="B Nazanin" panose="00000400000000000000" pitchFamily="2" charset="-78"/>
              </a:rPr>
              <a:t>برای حفاظت از پا در چرخشها و تغییر مسیرهای ناگهانی داشته باشد. </a:t>
            </a:r>
            <a:endParaRPr lang="en-US" b="1" dirty="0" smtClean="0">
              <a:cs typeface="B Nazanin" panose="00000400000000000000" pitchFamily="2" charset="-78"/>
            </a:endParaRPr>
          </a:p>
          <a:p>
            <a:pPr algn="r" rtl="1">
              <a:buFont typeface="Wingdings" panose="05000000000000000000" pitchFamily="2" charset="2"/>
              <a:buChar char="ü"/>
            </a:pPr>
            <a:r>
              <a:rPr lang="fa-IR" b="1" dirty="0" smtClean="0">
                <a:cs typeface="B Nazanin" panose="00000400000000000000" pitchFamily="2" charset="-78"/>
              </a:rPr>
              <a:t> </a:t>
            </a:r>
            <a:r>
              <a:rPr lang="fa-IR" b="1" dirty="0">
                <a:cs typeface="B Nazanin" panose="00000400000000000000" pitchFamily="2" charset="-78"/>
              </a:rPr>
              <a:t>قابلیت محافظت از مچ پا و پاشنه پا </a:t>
            </a:r>
            <a:r>
              <a:rPr lang="fa-IR" b="1" dirty="0" smtClean="0">
                <a:cs typeface="B Nazanin" panose="00000400000000000000" pitchFamily="2" charset="-78"/>
              </a:rPr>
              <a:t>را </a:t>
            </a:r>
            <a:r>
              <a:rPr lang="fa-IR" b="1" dirty="0">
                <a:cs typeface="B Nazanin" panose="00000400000000000000" pitchFamily="2" charset="-78"/>
              </a:rPr>
              <a:t>دارا باشد. پ</a:t>
            </a:r>
            <a:r>
              <a:rPr lang="fa-IR" b="1" dirty="0" smtClean="0">
                <a:cs typeface="B Nazanin" panose="00000400000000000000" pitchFamily="2" charset="-78"/>
              </a:rPr>
              <a:t>اشنه را محکم وثابت نگه دارد.</a:t>
            </a:r>
            <a:endParaRPr lang="en-US" b="1" dirty="0">
              <a:cs typeface="B Nazanin" panose="00000400000000000000" pitchFamily="2" charset="-78"/>
            </a:endParaRPr>
          </a:p>
        </p:txBody>
      </p:sp>
    </p:spTree>
    <p:extLst>
      <p:ext uri="{BB962C8B-B14F-4D97-AF65-F5344CB8AC3E}">
        <p14:creationId xmlns:p14="http://schemas.microsoft.com/office/powerpoint/2010/main" val="3221002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solidFill>
                  <a:srgbClr val="FF0000"/>
                </a:solidFill>
                <a:cs typeface="B Titr" panose="00000700000000000000" pitchFamily="2" charset="-78"/>
              </a:rPr>
              <a:t>توصیه</a:t>
            </a:r>
            <a:r>
              <a:rPr lang="en-US" b="1" dirty="0">
                <a:solidFill>
                  <a:srgbClr val="FF0000"/>
                </a:solidFill>
                <a:cs typeface="B Titr" panose="00000700000000000000" pitchFamily="2" charset="-78"/>
              </a:rPr>
              <a:t> </a:t>
            </a:r>
            <a:r>
              <a:rPr lang="fa-IR" b="1" dirty="0">
                <a:solidFill>
                  <a:srgbClr val="FF0000"/>
                </a:solidFill>
                <a:cs typeface="B Titr" panose="00000700000000000000" pitchFamily="2" charset="-78"/>
              </a:rPr>
              <a:t>های مهم در انتخاب کفش ورزشی استاندارد</a:t>
            </a:r>
            <a:endParaRPr lang="en-US" dirty="0"/>
          </a:p>
        </p:txBody>
      </p:sp>
      <p:sp>
        <p:nvSpPr>
          <p:cNvPr id="3" name="Content Placeholder 2"/>
          <p:cNvSpPr>
            <a:spLocks noGrp="1"/>
          </p:cNvSpPr>
          <p:nvPr>
            <p:ph idx="1"/>
          </p:nvPr>
        </p:nvSpPr>
        <p:spPr>
          <a:xfrm>
            <a:off x="866216" y="2792872"/>
            <a:ext cx="7017279" cy="2579228"/>
          </a:xfrm>
        </p:spPr>
        <p:txBody>
          <a:bodyPr>
            <a:noAutofit/>
          </a:bodyPr>
          <a:lstStyle/>
          <a:p>
            <a:pPr algn="r" rtl="1"/>
            <a:r>
              <a:rPr lang="fa-IR" sz="2400" b="1" dirty="0" smtClean="0">
                <a:cs typeface="B Nazanin" panose="00000400000000000000" pitchFamily="2" charset="-78"/>
              </a:rPr>
              <a:t> </a:t>
            </a:r>
            <a:r>
              <a:rPr lang="fa-IR" sz="2400" b="1" dirty="0">
                <a:cs typeface="B Nazanin" panose="00000400000000000000" pitchFamily="2" charset="-78"/>
              </a:rPr>
              <a:t>داشتن زبانه نرم و بلند تا از فشار بندها و سایر متعلقات آن به پا جلوگیری کند</a:t>
            </a:r>
            <a:r>
              <a:rPr lang="fa-IR" sz="2400" b="1" dirty="0" smtClean="0">
                <a:cs typeface="B Nazanin" panose="00000400000000000000" pitchFamily="2" charset="-78"/>
              </a:rPr>
              <a:t>.</a:t>
            </a:r>
            <a:endParaRPr lang="fa-IR" sz="2400" b="1" dirty="0" smtClean="0">
              <a:cs typeface="B Nazanin" panose="00000400000000000000" pitchFamily="2" charset="-78"/>
            </a:endParaRPr>
          </a:p>
          <a:p>
            <a:pPr algn="r" rtl="1"/>
            <a:r>
              <a:rPr lang="fa-IR" sz="2400" b="1" dirty="0" smtClean="0">
                <a:cs typeface="B Nazanin" panose="00000400000000000000" pitchFamily="2" charset="-78"/>
              </a:rPr>
              <a:t>داشتن </a:t>
            </a:r>
            <a:r>
              <a:rPr lang="fa-IR" sz="2400" b="1" dirty="0">
                <a:cs typeface="B Nazanin" panose="00000400000000000000" pitchFamily="2" charset="-78"/>
              </a:rPr>
              <a:t>تخت بیرونی یا خارجی که امکان حرکات رو به جلو، کشش و جذب ضربه را داشته باشد. </a:t>
            </a:r>
            <a:endParaRPr lang="en-US" sz="2400" b="1" dirty="0" smtClean="0">
              <a:cs typeface="B Nazanin" panose="00000400000000000000" pitchFamily="2" charset="-78"/>
            </a:endParaRPr>
          </a:p>
          <a:p>
            <a:pPr algn="r" rtl="1"/>
            <a:r>
              <a:rPr lang="fa-IR" sz="2400" b="1" dirty="0" smtClean="0">
                <a:cs typeface="B Nazanin" panose="00000400000000000000" pitchFamily="2" charset="-78"/>
              </a:rPr>
              <a:t>قوس </a:t>
            </a:r>
            <a:r>
              <a:rPr lang="fa-IR" sz="2400" b="1" dirty="0">
                <a:cs typeface="B Nazanin" panose="00000400000000000000" pitchFamily="2" charset="-78"/>
              </a:rPr>
              <a:t>مناسب در ناحیه کف پا داشته باشد</a:t>
            </a:r>
            <a:r>
              <a:rPr lang="fa-IR" sz="2400" b="1" dirty="0" smtClean="0">
                <a:cs typeface="B Nazanin" panose="00000400000000000000" pitchFamily="2" charset="-78"/>
              </a:rPr>
              <a:t>.</a:t>
            </a:r>
            <a:endParaRPr lang="en-US" sz="2400" b="1" dirty="0" smtClean="0">
              <a:cs typeface="B Nazanin" panose="00000400000000000000" pitchFamily="2" charset="-78"/>
            </a:endParaRPr>
          </a:p>
          <a:p>
            <a:pPr algn="r" rtl="1"/>
            <a:r>
              <a:rPr lang="fa-IR" sz="2400" b="1" dirty="0" smtClean="0">
                <a:cs typeface="B Nazanin" panose="00000400000000000000" pitchFamily="2" charset="-78"/>
              </a:rPr>
              <a:t> اختلاف ارتفاع بین </a:t>
            </a:r>
            <a:r>
              <a:rPr lang="fa-IR" sz="2400" b="1" dirty="0">
                <a:cs typeface="B Nazanin" panose="00000400000000000000" pitchFamily="2" charset="-78"/>
              </a:rPr>
              <a:t>پاشنه و پنجه کفش </a:t>
            </a:r>
            <a:r>
              <a:rPr lang="fa-IR" sz="2400" b="1" dirty="0" smtClean="0">
                <a:cs typeface="B Nazanin" panose="00000400000000000000" pitchFamily="2" charset="-78"/>
              </a:rPr>
              <a:t>،نباید </a:t>
            </a:r>
            <a:r>
              <a:rPr lang="fa-IR" sz="2400" b="1" dirty="0">
                <a:cs typeface="B Nazanin" panose="00000400000000000000" pitchFamily="2" charset="-78"/>
              </a:rPr>
              <a:t>بیش از دو و نیم سانتیمتر </a:t>
            </a:r>
            <a:r>
              <a:rPr lang="fa-IR" sz="2400" b="1" dirty="0" smtClean="0">
                <a:cs typeface="B Nazanin" panose="00000400000000000000" pitchFamily="2" charset="-78"/>
              </a:rPr>
              <a:t>باشد. </a:t>
            </a:r>
            <a:endParaRPr lang="en-US" sz="2400" b="1" dirty="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298570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dirty="0" smtClean="0">
                <a:cs typeface="B Titr" pitchFamily="2" charset="-78"/>
              </a:rPr>
              <a:t>*فهرست:</a:t>
            </a:r>
            <a:r>
              <a:rPr lang="fa-IR" dirty="0" smtClean="0"/>
              <a:t> </a:t>
            </a:r>
            <a:endParaRPr lang="en-US" dirty="0"/>
          </a:p>
        </p:txBody>
      </p:sp>
      <p:sp>
        <p:nvSpPr>
          <p:cNvPr id="3" name="Content Placeholder 2"/>
          <p:cNvSpPr>
            <a:spLocks noGrp="1"/>
          </p:cNvSpPr>
          <p:nvPr>
            <p:ph idx="1"/>
          </p:nvPr>
        </p:nvSpPr>
        <p:spPr/>
        <p:txBody>
          <a:bodyPr>
            <a:normAutofit/>
          </a:bodyPr>
          <a:lstStyle/>
          <a:p>
            <a:pPr algn="r" rtl="1">
              <a:buClr>
                <a:srgbClr val="C00000"/>
              </a:buClr>
              <a:buFont typeface="Wingdings" pitchFamily="2" charset="2"/>
              <a:buChar char="q"/>
            </a:pPr>
            <a:r>
              <a:rPr lang="fa-IR" sz="2400" dirty="0" smtClean="0">
                <a:solidFill>
                  <a:srgbClr val="C00000"/>
                </a:solidFill>
                <a:cs typeface="B Titr" pitchFamily="2" charset="-78"/>
              </a:rPr>
              <a:t>مقدمه </a:t>
            </a:r>
          </a:p>
          <a:p>
            <a:pPr algn="r" rtl="1">
              <a:buClr>
                <a:srgbClr val="C00000"/>
              </a:buClr>
              <a:buFont typeface="Wingdings" pitchFamily="2" charset="2"/>
              <a:buChar char="q"/>
            </a:pPr>
            <a:r>
              <a:rPr lang="fa-IR" sz="2400" dirty="0" smtClean="0">
                <a:solidFill>
                  <a:srgbClr val="C00000"/>
                </a:solidFill>
                <a:cs typeface="B Titr" pitchFamily="2" charset="-78"/>
              </a:rPr>
              <a:t>تعاریف بهداشت</a:t>
            </a:r>
          </a:p>
          <a:p>
            <a:pPr algn="r" rtl="1">
              <a:buClr>
                <a:srgbClr val="C00000"/>
              </a:buClr>
              <a:buFont typeface="Wingdings" pitchFamily="2" charset="2"/>
              <a:buChar char="q"/>
            </a:pPr>
            <a:r>
              <a:rPr lang="fa-IR" sz="2400" dirty="0" smtClean="0">
                <a:solidFill>
                  <a:srgbClr val="C00000"/>
                </a:solidFill>
                <a:cs typeface="B Titr" pitchFamily="2" charset="-78"/>
              </a:rPr>
              <a:t> انواع بهداشت </a:t>
            </a:r>
          </a:p>
          <a:p>
            <a:pPr algn="r" rtl="1">
              <a:buClr>
                <a:srgbClr val="C00000"/>
              </a:buClr>
              <a:buFont typeface="Wingdings" pitchFamily="2" charset="2"/>
              <a:buChar char="q"/>
            </a:pPr>
            <a:r>
              <a:rPr lang="fa-IR" sz="2400" dirty="0" smtClean="0">
                <a:solidFill>
                  <a:srgbClr val="C00000"/>
                </a:solidFill>
                <a:cs typeface="B Titr" pitchFamily="2" charset="-78"/>
              </a:rPr>
              <a:t>آموزش </a:t>
            </a:r>
            <a:r>
              <a:rPr lang="fa-IR" sz="2400" dirty="0">
                <a:solidFill>
                  <a:srgbClr val="C00000"/>
                </a:solidFill>
                <a:cs typeface="B Titr" pitchFamily="2" charset="-78"/>
              </a:rPr>
              <a:t>بهداشت و اهميت </a:t>
            </a:r>
            <a:r>
              <a:rPr lang="fa-IR" sz="2400" dirty="0" smtClean="0">
                <a:solidFill>
                  <a:srgbClr val="C00000"/>
                </a:solidFill>
                <a:cs typeface="B Titr" pitchFamily="2" charset="-78"/>
              </a:rPr>
              <a:t>آن</a:t>
            </a:r>
          </a:p>
          <a:p>
            <a:pPr algn="r" rtl="1">
              <a:buClr>
                <a:srgbClr val="C00000"/>
              </a:buClr>
              <a:buFont typeface="Wingdings" pitchFamily="2" charset="2"/>
              <a:buChar char="q"/>
            </a:pPr>
            <a:r>
              <a:rPr lang="fa-IR" sz="2400" dirty="0" smtClean="0">
                <a:solidFill>
                  <a:srgbClr val="C00000"/>
                </a:solidFill>
                <a:cs typeface="B Titr" pitchFamily="2" charset="-78"/>
              </a:rPr>
              <a:t> بهداشت</a:t>
            </a:r>
            <a:r>
              <a:rPr lang="fa-IR" sz="3600" dirty="0" smtClean="0">
                <a:solidFill>
                  <a:srgbClr val="C00000"/>
                </a:solidFill>
                <a:cs typeface="B Nazanin" pitchFamily="2" charset="-78"/>
              </a:rPr>
              <a:t> </a:t>
            </a:r>
            <a:r>
              <a:rPr lang="fa-IR" sz="2400" dirty="0">
                <a:solidFill>
                  <a:srgbClr val="C00000"/>
                </a:solidFill>
                <a:cs typeface="B Titr" pitchFamily="2" charset="-78"/>
              </a:rPr>
              <a:t>ورزشی</a:t>
            </a:r>
            <a:r>
              <a:rPr lang="fa-IR" sz="3600" dirty="0">
                <a:solidFill>
                  <a:srgbClr val="C00000"/>
                </a:solidFill>
                <a:cs typeface="B Nazanin" pitchFamily="2" charset="-78"/>
              </a:rPr>
              <a:t> </a:t>
            </a:r>
            <a:endParaRPr lang="fa-IR" sz="2400" dirty="0" smtClean="0">
              <a:solidFill>
                <a:srgbClr val="C00000"/>
              </a:solidFill>
              <a:cs typeface="B Titr" pitchFamily="2" charset="-78"/>
            </a:endParaRPr>
          </a:p>
          <a:p>
            <a:pPr algn="r" rtl="1">
              <a:buClr>
                <a:srgbClr val="C00000"/>
              </a:buClr>
              <a:buFont typeface="Wingdings" pitchFamily="2" charset="2"/>
              <a:buChar char="q"/>
            </a:pPr>
            <a:r>
              <a:rPr lang="fa-IR" sz="2400" dirty="0" smtClean="0">
                <a:solidFill>
                  <a:srgbClr val="C00000"/>
                </a:solidFill>
                <a:cs typeface="B Titr" pitchFamily="2" charset="-78"/>
              </a:rPr>
              <a:t> </a:t>
            </a:r>
            <a:r>
              <a:rPr lang="fa-IR" sz="2400" dirty="0">
                <a:solidFill>
                  <a:srgbClr val="C00000"/>
                </a:solidFill>
                <a:cs typeface="B Titr" pitchFamily="2" charset="-78"/>
              </a:rPr>
              <a:t>بهداشت</a:t>
            </a:r>
            <a:r>
              <a:rPr lang="fa-IR" dirty="0">
                <a:solidFill>
                  <a:srgbClr val="C00000"/>
                </a:solidFill>
              </a:rPr>
              <a:t> </a:t>
            </a:r>
            <a:r>
              <a:rPr lang="fa-IR" sz="2400" dirty="0">
                <a:solidFill>
                  <a:srgbClr val="C00000"/>
                </a:solidFill>
                <a:cs typeface="B Titr" pitchFamily="2" charset="-78"/>
              </a:rPr>
              <a:t>پوشاک</a:t>
            </a:r>
            <a:r>
              <a:rPr lang="fa-IR" dirty="0">
                <a:solidFill>
                  <a:srgbClr val="C00000"/>
                </a:solidFill>
              </a:rPr>
              <a:t> </a:t>
            </a:r>
            <a:r>
              <a:rPr lang="fa-IR" sz="2400" dirty="0">
                <a:solidFill>
                  <a:srgbClr val="C00000"/>
                </a:solidFill>
                <a:cs typeface="B Titr" pitchFamily="2" charset="-78"/>
              </a:rPr>
              <a:t>ورزشی</a:t>
            </a:r>
            <a:r>
              <a:rPr lang="fa-IR" dirty="0">
                <a:solidFill>
                  <a:srgbClr val="C00000"/>
                </a:solidFill>
              </a:rPr>
              <a:t> </a:t>
            </a:r>
            <a:endParaRPr lang="fa-IR" dirty="0" smtClean="0">
              <a:solidFill>
                <a:srgbClr val="C00000"/>
              </a:solidFill>
            </a:endParaRPr>
          </a:p>
          <a:p>
            <a:pPr algn="r" rtl="1">
              <a:buClr>
                <a:srgbClr val="C00000"/>
              </a:buClr>
              <a:buFont typeface="Wingdings" pitchFamily="2" charset="2"/>
              <a:buChar char="q"/>
            </a:pPr>
            <a:r>
              <a:rPr lang="ar-SA" sz="2400" dirty="0" smtClean="0">
                <a:solidFill>
                  <a:srgbClr val="C00000"/>
                </a:solidFill>
                <a:cs typeface="B Titr" pitchFamily="2" charset="-78"/>
              </a:rPr>
              <a:t>بهداشت </a:t>
            </a:r>
            <a:r>
              <a:rPr lang="fa-IR" sz="2400" dirty="0" smtClean="0">
                <a:solidFill>
                  <a:srgbClr val="C00000"/>
                </a:solidFill>
                <a:cs typeface="B Titr" pitchFamily="2" charset="-78"/>
              </a:rPr>
              <a:t>کفش</a:t>
            </a:r>
            <a:r>
              <a:rPr lang="ar-SA" sz="2400" dirty="0" smtClean="0">
                <a:solidFill>
                  <a:srgbClr val="C00000"/>
                </a:solidFill>
                <a:cs typeface="B Titr" pitchFamily="2" charset="-78"/>
              </a:rPr>
              <a:t> ورزشي</a:t>
            </a:r>
            <a:endParaRPr lang="fa-IR" sz="2400" dirty="0" smtClean="0">
              <a:solidFill>
                <a:srgbClr val="C00000"/>
              </a:solidFill>
              <a:cs typeface="B Titr" pitchFamily="2" charset="-78"/>
            </a:endParaRPr>
          </a:p>
          <a:p>
            <a:pPr algn="r" rtl="1">
              <a:buClr>
                <a:srgbClr val="C00000"/>
              </a:buClr>
              <a:buFont typeface="Wingdings" pitchFamily="2" charset="2"/>
              <a:buChar char="q"/>
            </a:pPr>
            <a:r>
              <a:rPr lang="fa-IR" sz="2400" dirty="0" smtClean="0">
                <a:solidFill>
                  <a:srgbClr val="C00000"/>
                </a:solidFill>
                <a:cs typeface="B Titr" pitchFamily="2" charset="-78"/>
              </a:rPr>
              <a:t>جمع</a:t>
            </a:r>
            <a:r>
              <a:rPr lang="fa-IR" sz="2400" dirty="0" smtClean="0">
                <a:solidFill>
                  <a:srgbClr val="C00000"/>
                </a:solidFill>
              </a:rPr>
              <a:t> </a:t>
            </a:r>
            <a:r>
              <a:rPr lang="fa-IR" sz="2400" dirty="0">
                <a:solidFill>
                  <a:srgbClr val="C00000"/>
                </a:solidFill>
                <a:cs typeface="B Titr" pitchFamily="2" charset="-78"/>
              </a:rPr>
              <a:t>بندی </a:t>
            </a:r>
            <a:endParaRPr lang="fa-IR" sz="2400" dirty="0" smtClean="0">
              <a:cs typeface="B Titr" pitchFamily="2" charset="-78"/>
            </a:endParaRPr>
          </a:p>
          <a:p>
            <a:pPr marL="0" indent="0" algn="r" rtl="1">
              <a:buNone/>
            </a:pPr>
            <a:endParaRPr lang="fa-IR" sz="2400" dirty="0">
              <a:cs typeface="B Titr" pitchFamily="2" charset="-78"/>
            </a:endParaRPr>
          </a:p>
          <a:p>
            <a:pPr marL="0" indent="0" algn="r" rtl="1">
              <a:buNone/>
            </a:pPr>
            <a:endParaRPr lang="en-US" dirty="0"/>
          </a:p>
        </p:txBody>
      </p:sp>
      <p:sp>
        <p:nvSpPr>
          <p:cNvPr id="6" name="Slide Number Placeholder 5"/>
          <p:cNvSpPr>
            <a:spLocks noGrp="1"/>
          </p:cNvSpPr>
          <p:nvPr>
            <p:ph type="sldNum" sz="quarter" idx="12"/>
          </p:nvPr>
        </p:nvSpPr>
        <p:spPr/>
        <p:txBody>
          <a:bodyPr/>
          <a:lstStyle/>
          <a:p>
            <a:fld id="{4F6FB995-BD3A-4A4D-9903-3A1E48A85DC7}" type="slidenum">
              <a:rPr lang="en-US" smtClean="0"/>
              <a:pPr/>
              <a:t>2</a:t>
            </a:fld>
            <a:endParaRPr lang="en-US"/>
          </a:p>
        </p:txBody>
      </p:sp>
      <p:pic>
        <p:nvPicPr>
          <p:cNvPr id="7" name="Picture 2" descr="C:\Users\behi\Pictures\clipart-pencil-checklist_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2124844" cy="2179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89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solidFill>
                  <a:srgbClr val="FF0000"/>
                </a:solidFill>
                <a:cs typeface="B Titr" panose="00000700000000000000" pitchFamily="2" charset="-78"/>
              </a:rPr>
              <a:t>توصیه</a:t>
            </a:r>
            <a:r>
              <a:rPr lang="en-US" b="1" dirty="0">
                <a:solidFill>
                  <a:srgbClr val="FF0000"/>
                </a:solidFill>
                <a:cs typeface="B Titr" panose="00000700000000000000" pitchFamily="2" charset="-78"/>
              </a:rPr>
              <a:t> </a:t>
            </a:r>
            <a:r>
              <a:rPr lang="fa-IR" b="1" dirty="0">
                <a:solidFill>
                  <a:srgbClr val="FF0000"/>
                </a:solidFill>
                <a:cs typeface="B Titr" panose="00000700000000000000" pitchFamily="2" charset="-78"/>
              </a:rPr>
              <a:t>های مهم در انتخاب کفش ورزشی استاندارد</a:t>
            </a:r>
            <a:endParaRPr lang="en-US" dirty="0"/>
          </a:p>
        </p:txBody>
      </p:sp>
      <p:sp>
        <p:nvSpPr>
          <p:cNvPr id="3" name="Content Placeholder 2"/>
          <p:cNvSpPr>
            <a:spLocks noGrp="1"/>
          </p:cNvSpPr>
          <p:nvPr>
            <p:ph idx="1"/>
          </p:nvPr>
        </p:nvSpPr>
        <p:spPr>
          <a:xfrm>
            <a:off x="609601" y="2630413"/>
            <a:ext cx="7391698" cy="3008387"/>
          </a:xfrm>
        </p:spPr>
        <p:txBody>
          <a:bodyPr>
            <a:normAutofit/>
          </a:bodyPr>
          <a:lstStyle/>
          <a:p>
            <a:pPr algn="r" rtl="1"/>
            <a:r>
              <a:rPr lang="fa-IR" b="1" dirty="0">
                <a:cs typeface="B Nazanin" panose="00000400000000000000" pitchFamily="2" charset="-78"/>
              </a:rPr>
              <a:t>رویه کفش </a:t>
            </a:r>
            <a:r>
              <a:rPr lang="fa-IR" b="1" dirty="0" smtClean="0">
                <a:cs typeface="B Nazanin" panose="00000400000000000000" pitchFamily="2" charset="-78"/>
              </a:rPr>
              <a:t>باید از </a:t>
            </a:r>
            <a:r>
              <a:rPr lang="fa-IR" b="1" dirty="0">
                <a:cs typeface="B Nazanin" panose="00000400000000000000" pitchFamily="2" charset="-78"/>
              </a:rPr>
              <a:t>الیاف کتان باشد و در آن حداقل مواد شیمیایی استفاده شود</a:t>
            </a:r>
            <a:r>
              <a:rPr lang="fa-IR" b="1" dirty="0" smtClean="0">
                <a:cs typeface="B Nazanin" panose="00000400000000000000" pitchFamily="2" charset="-78"/>
              </a:rPr>
              <a:t>.</a:t>
            </a:r>
          </a:p>
          <a:p>
            <a:pPr algn="r" rtl="1"/>
            <a:r>
              <a:rPr lang="fa-IR" b="1" dirty="0" smtClean="0">
                <a:cs typeface="B Nazanin" panose="00000400000000000000" pitchFamily="2" charset="-78"/>
              </a:rPr>
              <a:t>کفش </a:t>
            </a:r>
            <a:r>
              <a:rPr lang="fa-IR" b="1" dirty="0">
                <a:cs typeface="B Nazanin" panose="00000400000000000000" pitchFamily="2" charset="-78"/>
              </a:rPr>
              <a:t>بندی باشد، استفاده از کفشهایی که دارای چسبک میباشند به هیچ عنوان در ورزش توصیه نمیشود به علت اینکه </a:t>
            </a:r>
            <a:r>
              <a:rPr lang="fa-IR" b="1" dirty="0" smtClean="0">
                <a:cs typeface="B Nazanin" panose="00000400000000000000" pitchFamily="2" charset="-78"/>
              </a:rPr>
              <a:t>چسبک</a:t>
            </a:r>
            <a:r>
              <a:rPr lang="en-US" b="1" dirty="0" smtClean="0">
                <a:cs typeface="B Nazanin" panose="00000400000000000000" pitchFamily="2" charset="-78"/>
              </a:rPr>
              <a:t> </a:t>
            </a:r>
            <a:r>
              <a:rPr lang="fa-IR" b="1" dirty="0" smtClean="0">
                <a:cs typeface="B Nazanin" panose="00000400000000000000" pitchFamily="2" charset="-78"/>
              </a:rPr>
              <a:t>ها </a:t>
            </a:r>
            <a:r>
              <a:rPr lang="fa-IR" b="1" dirty="0">
                <a:cs typeface="B Nazanin" panose="00000400000000000000" pitchFamily="2" charset="-78"/>
              </a:rPr>
              <a:t>نمیتوانند نیروهای وارده در هنگام تغییر جهت ورزشکار، برخوردها و اتفاقات را به درستی خنثی کنند و احتمال بروز صدمه به مچ را افزایش میدهند.</a:t>
            </a:r>
            <a:endParaRPr lang="en-US" b="1" dirty="0">
              <a:cs typeface="B Nazanin" panose="00000400000000000000" pitchFamily="2" charset="-78"/>
            </a:endParaRPr>
          </a:p>
        </p:txBody>
      </p:sp>
    </p:spTree>
    <p:extLst>
      <p:ext uri="{BB962C8B-B14F-4D97-AF65-F5344CB8AC3E}">
        <p14:creationId xmlns:p14="http://schemas.microsoft.com/office/powerpoint/2010/main" val="54139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cs typeface="B Titr" panose="00000700000000000000" pitchFamily="2" charset="-78"/>
              </a:rPr>
              <a:t>توصیه هایی برای دوام بیشتر کفش ورزشی</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algn="r" rtl="1"/>
            <a:r>
              <a:rPr lang="fa-IR" b="1" dirty="0" smtClean="0">
                <a:cs typeface="B Nazanin" panose="00000400000000000000" pitchFamily="2" charset="-78"/>
              </a:rPr>
              <a:t>کفش ها رابعد </a:t>
            </a:r>
            <a:r>
              <a:rPr lang="fa-IR" b="1" dirty="0">
                <a:cs typeface="B Nazanin" panose="00000400000000000000" pitchFamily="2" charset="-78"/>
              </a:rPr>
              <a:t>از هربار </a:t>
            </a:r>
            <a:r>
              <a:rPr lang="fa-IR" b="1" dirty="0" smtClean="0">
                <a:cs typeface="B Nazanin" panose="00000400000000000000" pitchFamily="2" charset="-78"/>
              </a:rPr>
              <a:t>پوشیدن </a:t>
            </a:r>
            <a:r>
              <a:rPr lang="fa-IR" b="1" dirty="0">
                <a:cs typeface="B Nazanin" panose="00000400000000000000" pitchFamily="2" charset="-78"/>
              </a:rPr>
              <a:t>در معرض هوا قرار </a:t>
            </a:r>
            <a:r>
              <a:rPr lang="fa-IR" b="1" dirty="0" smtClean="0">
                <a:cs typeface="B Nazanin" panose="00000400000000000000" pitchFamily="2" charset="-78"/>
              </a:rPr>
              <a:t>دهید.</a:t>
            </a:r>
            <a:endParaRPr lang="en-US" b="1" dirty="0">
              <a:cs typeface="B Nazanin" panose="00000400000000000000" pitchFamily="2" charset="-78"/>
            </a:endParaRPr>
          </a:p>
          <a:p>
            <a:pPr algn="r" rtl="1"/>
            <a:r>
              <a:rPr lang="fa-IR" b="1" dirty="0">
                <a:cs typeface="B Nazanin" panose="00000400000000000000" pitchFamily="2" charset="-78"/>
              </a:rPr>
              <a:t>با قرار دادن روزنامه باطله درون کفش رطوبت و عرق انرا بگیرد و شکل قالبی ان را حفظ کند.</a:t>
            </a:r>
            <a:endParaRPr lang="en-US" b="1" dirty="0">
              <a:cs typeface="B Nazanin" panose="00000400000000000000" pitchFamily="2" charset="-78"/>
            </a:endParaRPr>
          </a:p>
          <a:p>
            <a:pPr algn="r" rtl="1"/>
            <a:r>
              <a:rPr lang="fa-IR" b="1" dirty="0">
                <a:cs typeface="B Nazanin" panose="00000400000000000000" pitchFamily="2" charset="-78"/>
              </a:rPr>
              <a:t>مرتبا گردوخاک کفش را گرفته و حداقل هفته ای یکبار واکس </a:t>
            </a:r>
            <a:r>
              <a:rPr lang="fa-IR" b="1" dirty="0" smtClean="0">
                <a:cs typeface="B Nazanin" panose="00000400000000000000" pitchFamily="2" charset="-78"/>
              </a:rPr>
              <a:t>بزنید.</a:t>
            </a:r>
            <a:endParaRPr lang="en-US" b="1" dirty="0">
              <a:cs typeface="B Nazanin" panose="00000400000000000000" pitchFamily="2" charset="-78"/>
            </a:endParaRPr>
          </a:p>
          <a:p>
            <a:pPr algn="r" rtl="1"/>
            <a:r>
              <a:rPr lang="fa-IR" b="1" dirty="0">
                <a:cs typeface="B Nazanin" panose="00000400000000000000" pitchFamily="2" charset="-78"/>
              </a:rPr>
              <a:t>کفشها را </a:t>
            </a:r>
            <a:r>
              <a:rPr lang="fa-IR" b="1" dirty="0" smtClean="0">
                <a:cs typeface="B Nazanin" panose="00000400000000000000" pitchFamily="2" charset="-78"/>
              </a:rPr>
              <a:t>کناربخاری </a:t>
            </a:r>
            <a:r>
              <a:rPr lang="fa-IR" b="1" dirty="0">
                <a:cs typeface="B Nazanin" panose="00000400000000000000" pitchFamily="2" charset="-78"/>
              </a:rPr>
              <a:t>خشک نکنید زیرا حالت سفیدک و شوره زدن می شود</a:t>
            </a:r>
            <a:r>
              <a:rPr lang="fa-IR" b="1" dirty="0" smtClean="0">
                <a:cs typeface="B Nazanin" panose="00000400000000000000" pitchFamily="2" charset="-78"/>
              </a:rPr>
              <a:t>.</a:t>
            </a:r>
            <a:r>
              <a:rPr lang="fa-IR" b="1" dirty="0">
                <a:cs typeface="B Nazanin" panose="00000400000000000000" pitchFamily="2" charset="-78"/>
              </a:rPr>
              <a:t> </a:t>
            </a:r>
            <a:r>
              <a:rPr lang="fa-IR" b="1" dirty="0" smtClean="0">
                <a:cs typeface="B Nazanin" panose="00000400000000000000" pitchFamily="2" charset="-78"/>
              </a:rPr>
              <a:t>ازمحلول </a:t>
            </a:r>
            <a:r>
              <a:rPr lang="fa-IR" b="1" dirty="0">
                <a:cs typeface="B Nazanin" panose="00000400000000000000" pitchFamily="2" charset="-78"/>
              </a:rPr>
              <a:t>مساوی اب و سرکه برای ازبین بردن شوره استفاده کنید.</a:t>
            </a:r>
            <a:endParaRPr lang="en-US" b="1" dirty="0">
              <a:cs typeface="B Nazanin" panose="00000400000000000000" pitchFamily="2" charset="-78"/>
            </a:endParaRPr>
          </a:p>
          <a:p>
            <a:pPr algn="r" rtl="1"/>
            <a:r>
              <a:rPr lang="fa-IR" b="1" dirty="0" smtClean="0">
                <a:cs typeface="B Nazanin" panose="00000400000000000000" pitchFamily="2" charset="-78"/>
              </a:rPr>
              <a:t>برای </a:t>
            </a:r>
            <a:r>
              <a:rPr lang="fa-IR" b="1" dirty="0">
                <a:cs typeface="B Nazanin" panose="00000400000000000000" pitchFamily="2" charset="-78"/>
              </a:rPr>
              <a:t>پاک کردن لکه ی چربی از روی کفش چرم از استون استفاده </a:t>
            </a:r>
            <a:r>
              <a:rPr lang="fa-IR" b="1" dirty="0" smtClean="0">
                <a:cs typeface="B Nazanin" panose="00000400000000000000" pitchFamily="2" charset="-78"/>
              </a:rPr>
              <a:t>کنید.</a:t>
            </a:r>
            <a:endParaRPr lang="en-US" b="1" dirty="0">
              <a:cs typeface="B Nazanin" panose="00000400000000000000" pitchFamily="2" charset="-78"/>
            </a:endParaRPr>
          </a:p>
          <a:p>
            <a:pPr algn="r" rtl="1"/>
            <a:r>
              <a:rPr lang="fa-IR" b="1" dirty="0">
                <a:cs typeface="B Nazanin" panose="00000400000000000000" pitchFamily="2" charset="-78"/>
              </a:rPr>
              <a:t>لکه های روی کفش سفید را با سفید کنندها ازبین </a:t>
            </a:r>
            <a:r>
              <a:rPr lang="fa-IR" b="1" dirty="0" smtClean="0">
                <a:cs typeface="B Nazanin" panose="00000400000000000000" pitchFamily="2" charset="-78"/>
              </a:rPr>
              <a:t>ببرید.</a:t>
            </a:r>
          </a:p>
          <a:p>
            <a:pPr algn="r" rtl="1"/>
            <a:r>
              <a:rPr lang="fa-IR" b="1" dirty="0" smtClean="0">
                <a:cs typeface="B Nazanin" panose="00000400000000000000" pitchFamily="2" charset="-78"/>
              </a:rPr>
              <a:t>کفش </a:t>
            </a:r>
            <a:r>
              <a:rPr lang="fa-IR" b="1" dirty="0">
                <a:cs typeface="B Nazanin" panose="00000400000000000000" pitchFamily="2" charset="-78"/>
              </a:rPr>
              <a:t>های کتانی را با مخلوط اب و نشاسته اسپری می کنید و برای شستن انها از شامپو فرش استفاده </a:t>
            </a:r>
            <a:r>
              <a:rPr lang="fa-IR" b="1" dirty="0" smtClean="0">
                <a:cs typeface="B Nazanin" panose="00000400000000000000" pitchFamily="2" charset="-78"/>
              </a:rPr>
              <a:t>کنید.</a:t>
            </a:r>
            <a:endParaRPr lang="en-US" b="1" dirty="0">
              <a:cs typeface="B Nazanin" panose="00000400000000000000" pitchFamily="2" charset="-78"/>
            </a:endParaRPr>
          </a:p>
          <a:p>
            <a:pPr algn="r" rtl="1"/>
            <a:r>
              <a:rPr lang="fa-IR" b="1" dirty="0">
                <a:cs typeface="B Nazanin" panose="00000400000000000000" pitchFamily="2" charset="-78"/>
              </a:rPr>
              <a:t>وقتی کاملا خشک شد روی ان را اسپری مو </a:t>
            </a:r>
            <a:r>
              <a:rPr lang="fa-IR" b="1" dirty="0" smtClean="0">
                <a:cs typeface="B Nazanin" panose="00000400000000000000" pitchFamily="2" charset="-78"/>
              </a:rPr>
              <a:t>بزنید.</a:t>
            </a:r>
            <a:endParaRPr lang="en-US" b="1" dirty="0">
              <a:cs typeface="B Nazanin" panose="00000400000000000000" pitchFamily="2" charset="-78"/>
            </a:endParaRPr>
          </a:p>
        </p:txBody>
      </p:sp>
    </p:spTree>
    <p:extLst>
      <p:ext uri="{BB962C8B-B14F-4D97-AF65-F5344CB8AC3E}">
        <p14:creationId xmlns:p14="http://schemas.microsoft.com/office/powerpoint/2010/main" val="479047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sz="2800" dirty="0" smtClean="0">
                <a:cs typeface="B Titr" pitchFamily="2" charset="-78"/>
              </a:rPr>
              <a:t>* بهداشت</a:t>
            </a:r>
            <a:r>
              <a:rPr lang="fa-IR" dirty="0" smtClean="0"/>
              <a:t> </a:t>
            </a:r>
            <a:r>
              <a:rPr lang="fa-IR" sz="2800" dirty="0">
                <a:cs typeface="B Titr" pitchFamily="2" charset="-78"/>
              </a:rPr>
              <a:t>پوشاک</a:t>
            </a:r>
            <a:r>
              <a:rPr lang="fa-IR" dirty="0" smtClean="0"/>
              <a:t> </a:t>
            </a:r>
            <a:r>
              <a:rPr lang="fa-IR" sz="2800" dirty="0">
                <a:cs typeface="B Titr" pitchFamily="2" charset="-78"/>
              </a:rPr>
              <a:t>ورزشی</a:t>
            </a:r>
            <a:r>
              <a:rPr lang="fa-IR" dirty="0" smtClean="0"/>
              <a:t> </a:t>
            </a:r>
            <a:r>
              <a:rPr lang="fa-IR" sz="2800" dirty="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3200400" y="1676400"/>
            <a:ext cx="4495800" cy="4953000"/>
          </a:xfrm>
        </p:spPr>
        <p:txBody>
          <a:bodyPr>
            <a:normAutofit/>
          </a:bodyPr>
          <a:lstStyle/>
          <a:p>
            <a:pPr algn="just" rtl="1">
              <a:buClr>
                <a:srgbClr val="C00000"/>
              </a:buClr>
              <a:buFont typeface="Wingdings" pitchFamily="2" charset="2"/>
              <a:buChar char="ü"/>
            </a:pPr>
            <a:r>
              <a:rPr lang="fa-IR" sz="2500" b="1" dirty="0">
                <a:solidFill>
                  <a:srgbClr val="002060"/>
                </a:solidFill>
                <a:cs typeface="B Nazanin" pitchFamily="2" charset="-78"/>
              </a:rPr>
              <a:t>پاکیزگی پوشاک از جمله ضروریات بهداشت فردی محسوب می  گردد. از این رو ورزشکاران نیز باید به موارد بهداشتی مرتبط با پوشاک ورزشی خود از قبیل پیراهن ، شورت ، کفش ، جوراب ، لباسهای گرم ورزشی و .... توجه خاصی مبذول دارند</a:t>
            </a:r>
            <a:r>
              <a:rPr lang="fa-IR" sz="2500" b="1" dirty="0" smtClean="0">
                <a:solidFill>
                  <a:srgbClr val="002060"/>
                </a:solidFill>
                <a:cs typeface="B Nazanin" pitchFamily="2" charset="-78"/>
              </a:rPr>
              <a:t>.</a:t>
            </a:r>
          </a:p>
          <a:p>
            <a:pPr algn="just" rtl="1">
              <a:buClr>
                <a:srgbClr val="C00000"/>
              </a:buClr>
              <a:buFont typeface="Wingdings" pitchFamily="2" charset="2"/>
              <a:buChar char="ü"/>
            </a:pPr>
            <a:r>
              <a:rPr lang="fa-IR" sz="2500" b="1" dirty="0" smtClean="0">
                <a:solidFill>
                  <a:srgbClr val="002060"/>
                </a:solidFill>
                <a:cs typeface="B Nazanin" pitchFamily="2" charset="-78"/>
              </a:rPr>
              <a:t> </a:t>
            </a:r>
            <a:r>
              <a:rPr lang="fa-IR" sz="2500" b="1" dirty="0">
                <a:solidFill>
                  <a:srgbClr val="002060"/>
                </a:solidFill>
                <a:cs typeface="B Nazanin" pitchFamily="2" charset="-78"/>
              </a:rPr>
              <a:t>انتخاب پوشاک ورزشی ، به نوع رشته ورزشی و شرایط محیطی که در آن فعالیت صورت </a:t>
            </a:r>
            <a:r>
              <a:rPr lang="fa-IR" sz="2500" b="1" dirty="0" smtClean="0">
                <a:solidFill>
                  <a:srgbClr val="002060"/>
                </a:solidFill>
                <a:cs typeface="B Nazanin" pitchFamily="2" charset="-78"/>
              </a:rPr>
              <a:t>می </a:t>
            </a:r>
            <a:r>
              <a:rPr lang="fa-IR" sz="2500" b="1" dirty="0">
                <a:solidFill>
                  <a:srgbClr val="002060"/>
                </a:solidFill>
                <a:cs typeface="B Nazanin" pitchFamily="2" charset="-78"/>
              </a:rPr>
              <a:t>گیرد بستگی دارد . </a:t>
            </a:r>
            <a:endParaRPr lang="fa-IR" sz="2500" b="1" dirty="0" smtClean="0">
              <a:solidFill>
                <a:srgbClr val="002060"/>
              </a:solidFill>
              <a:cs typeface="B Nazanin" pitchFamily="2" charset="-78"/>
            </a:endParaRPr>
          </a:p>
          <a:p>
            <a:pPr algn="just" rtl="1">
              <a:buClr>
                <a:srgbClr val="C00000"/>
              </a:buClr>
              <a:buFont typeface="Wingdings" pitchFamily="2" charset="2"/>
              <a:buChar char="ü"/>
            </a:pPr>
            <a:r>
              <a:rPr lang="ar-SA" sz="2500" b="1" dirty="0">
                <a:solidFill>
                  <a:srgbClr val="002060"/>
                </a:solidFill>
                <a:cs typeface="B Nazanin" pitchFamily="2" charset="-78"/>
              </a:rPr>
              <a:t>یک ورزشکار باید </a:t>
            </a:r>
            <a:r>
              <a:rPr lang="ar-SA" sz="2500" b="1" dirty="0" smtClean="0">
                <a:solidFill>
                  <a:srgbClr val="002060"/>
                </a:solidFill>
                <a:cs typeface="B Nazanin" pitchFamily="2" charset="-78"/>
              </a:rPr>
              <a:t>حوله،</a:t>
            </a:r>
            <a:r>
              <a:rPr lang="fa-IR" sz="2500" b="1" dirty="0" smtClean="0">
                <a:solidFill>
                  <a:srgbClr val="002060"/>
                </a:solidFill>
                <a:cs typeface="B Nazanin" pitchFamily="2" charset="-78"/>
              </a:rPr>
              <a:t> </a:t>
            </a:r>
            <a:r>
              <a:rPr lang="ar-SA" sz="2500" b="1" dirty="0" smtClean="0">
                <a:solidFill>
                  <a:srgbClr val="002060"/>
                </a:solidFill>
                <a:cs typeface="B Nazanin" pitchFamily="2" charset="-78"/>
              </a:rPr>
              <a:t>لباس</a:t>
            </a:r>
            <a:r>
              <a:rPr lang="fa-IR" sz="2500" b="1" dirty="0" smtClean="0">
                <a:solidFill>
                  <a:srgbClr val="002060"/>
                </a:solidFill>
                <a:cs typeface="B Nazanin" pitchFamily="2" charset="-78"/>
              </a:rPr>
              <a:t> و تجهیزات </a:t>
            </a:r>
            <a:r>
              <a:rPr lang="ar-SA" sz="2500" b="1" dirty="0" smtClean="0">
                <a:solidFill>
                  <a:srgbClr val="002060"/>
                </a:solidFill>
                <a:cs typeface="B Nazanin" pitchFamily="2" charset="-78"/>
              </a:rPr>
              <a:t> اختصاصی </a:t>
            </a:r>
            <a:r>
              <a:rPr lang="ar-SA" sz="2500" b="1" dirty="0">
                <a:solidFill>
                  <a:srgbClr val="002060"/>
                </a:solidFill>
                <a:cs typeface="B Nazanin" pitchFamily="2" charset="-78"/>
              </a:rPr>
              <a:t>داشته باشد .</a:t>
            </a:r>
            <a:endParaRPr lang="fa-IR" sz="25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22</a:t>
            </a:fld>
            <a:endParaRPr lang="en-US"/>
          </a:p>
        </p:txBody>
      </p:sp>
      <p:pic>
        <p:nvPicPr>
          <p:cNvPr id="5122" name="Picture 2" descr="C:\Users\behi\Pictures\13_4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8600"/>
            <a:ext cx="1828800" cy="15991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ehi\Pictures\1015217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236" y="2362200"/>
            <a:ext cx="14097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ehi\Pictures\adidas_response_singl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ehi\Pictures\Kickboxing_Protective_Ge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557272"/>
            <a:ext cx="1632357" cy="15997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behi\Pictures\me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535" y="4419600"/>
            <a:ext cx="1242663" cy="190023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behi\Pictures\judogi-blue-whit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288" y="4430486"/>
            <a:ext cx="1414295" cy="170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7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96"/>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23</a:t>
            </a:fld>
            <a:endParaRPr lang="en-US"/>
          </a:p>
        </p:txBody>
      </p:sp>
      <p:pic>
        <p:nvPicPr>
          <p:cNvPr id="6146" name="Picture 2" descr="C:\Users\behi\Pictures\adi1000adidassupermasterunif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0"/>
            <a:ext cx="18288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behi\Pictures\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6" y="1600200"/>
            <a:ext cx="1609642" cy="21431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2514600" y="1600200"/>
            <a:ext cx="5181600" cy="4855536"/>
          </a:xfrm>
        </p:spPr>
        <p:txBody>
          <a:bodyPr>
            <a:normAutofit fontScale="92500" lnSpcReduction="10000"/>
          </a:bodyPr>
          <a:lstStyle/>
          <a:p>
            <a:pPr algn="r" rtl="1"/>
            <a:r>
              <a:rPr lang="fa-IR" b="1" dirty="0">
                <a:cs typeface="B Nazanin" panose="00000400000000000000" pitchFamily="2" charset="-78"/>
              </a:rPr>
              <a:t>پوست بدن به عنوان اولين سطح مقابله با عوامل بيماری زا نيازمند مراقبت های بهداشتی ویژه ای می باشد، استفاده از لباس تميز و مناسب به دليل تماس دائم با پوست به تندرستی کمک می کند و پاکيزگی البسه جزء ضروری بهداشت محسوب می </a:t>
            </a:r>
            <a:r>
              <a:rPr lang="fa-IR" b="1" dirty="0" smtClean="0">
                <a:cs typeface="B Nazanin" panose="00000400000000000000" pitchFamily="2" charset="-78"/>
              </a:rPr>
              <a:t>گردد.</a:t>
            </a:r>
          </a:p>
          <a:p>
            <a:pPr algn="r" rtl="1"/>
            <a:r>
              <a:rPr lang="fa-IR" b="1" dirty="0" smtClean="0">
                <a:cs typeface="B Nazanin" panose="00000400000000000000" pitchFamily="2" charset="-78"/>
              </a:rPr>
              <a:t>پوشاک ورزشی به </a:t>
            </a:r>
            <a:r>
              <a:rPr lang="fa-IR" b="1" dirty="0">
                <a:cs typeface="B Nazanin" panose="00000400000000000000" pitchFamily="2" charset="-78"/>
              </a:rPr>
              <a:t>دلیل افزایش کارایی،راحتی و ایمنی پوشیده می شوند</a:t>
            </a:r>
            <a:r>
              <a:rPr lang="fa-IR" b="1" dirty="0" smtClean="0">
                <a:cs typeface="B Nazanin" panose="00000400000000000000" pitchFamily="2" charset="-78"/>
              </a:rPr>
              <a:t>.</a:t>
            </a:r>
            <a:r>
              <a:rPr lang="fa-IR" b="1" dirty="0">
                <a:cs typeface="B Nazanin" panose="00000400000000000000" pitchFamily="2" charset="-78"/>
              </a:rPr>
              <a:t> اما لباس ورزشی مناسب باید در عین راحتی،اندام را زیبا تر نشان داده و مهم تر از </a:t>
            </a:r>
            <a:r>
              <a:rPr lang="fa-IR" b="1" dirty="0" smtClean="0">
                <a:cs typeface="B Nazanin" panose="00000400000000000000" pitchFamily="2" charset="-78"/>
              </a:rPr>
              <a:t>همه </a:t>
            </a:r>
            <a:r>
              <a:rPr lang="fa-IR" b="1" dirty="0">
                <a:cs typeface="B Nazanin" panose="00000400000000000000" pitchFamily="2" charset="-78"/>
              </a:rPr>
              <a:t>در حین تمرین خشک </a:t>
            </a:r>
            <a:r>
              <a:rPr lang="fa-IR" b="1" dirty="0" smtClean="0">
                <a:cs typeface="B Nazanin" panose="00000400000000000000" pitchFamily="2" charset="-78"/>
              </a:rPr>
              <a:t>بماند.</a:t>
            </a:r>
            <a:r>
              <a:rPr lang="fa-IR" b="1" dirty="0">
                <a:cs typeface="B Nazanin" panose="00000400000000000000" pitchFamily="2" charset="-78"/>
              </a:rPr>
              <a:t> لباس مرطوب میتواند مناسب رشد باکتری و قارچ باشد </a:t>
            </a:r>
            <a:r>
              <a:rPr lang="fa-IR" b="1" dirty="0" smtClean="0">
                <a:cs typeface="B Nazanin" panose="00000400000000000000" pitchFamily="2" charset="-78"/>
              </a:rPr>
              <a:t>پس </a:t>
            </a:r>
            <a:r>
              <a:rPr lang="fa-IR" b="1" dirty="0">
                <a:cs typeface="B Nazanin" panose="00000400000000000000" pitchFamily="2" charset="-78"/>
              </a:rPr>
              <a:t>حتما باید بعد از هربار ورزش کردن شسته شود و کاملا خشک گردد .</a:t>
            </a:r>
            <a:endParaRPr lang="en-US" b="1"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892705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6FB995-BD3A-4A4D-9903-3A1E48A85DC7}" type="slidenum">
              <a:rPr lang="en-US" smtClean="0"/>
              <a:pPr/>
              <a:t>24</a:t>
            </a:fld>
            <a:endParaRPr lang="en-US"/>
          </a:p>
        </p:txBody>
      </p:sp>
      <p:sp>
        <p:nvSpPr>
          <p:cNvPr id="5"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7170" name="Picture 2" descr="C:\Users\behi\Pictures\dirty-laund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 y="1143000"/>
            <a:ext cx="1219200" cy="16681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ehi\Pictures\myoh_1517_winterexerci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048000"/>
            <a:ext cx="10477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behi\Pictures\jog_sn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876" y="4495800"/>
            <a:ext cx="1329447" cy="19526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655322" y="1981200"/>
            <a:ext cx="6193277" cy="4626936"/>
          </a:xfrm>
          <a:prstGeom prst="rect">
            <a:avLst/>
          </a:prstGeom>
        </p:spPr>
        <p:txBody>
          <a:bodyPr vert="horz">
            <a:normAutofit fontScale="92500"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r" rtl="1"/>
            <a:r>
              <a:rPr lang="fa-IR" b="1" smtClean="0">
                <a:cs typeface="B Nazanin" panose="00000400000000000000" pitchFamily="2" charset="-78"/>
              </a:rPr>
              <a:t>اگر حرفه ای هستیم باید لباس خودمان را حرفه ای انتخاب کنیم.</a:t>
            </a:r>
          </a:p>
          <a:p>
            <a:pPr algn="r" rtl="1"/>
            <a:r>
              <a:rPr lang="fa-IR" b="1" smtClean="0">
                <a:cs typeface="B Nazanin" panose="00000400000000000000" pitchFamily="2" charset="-78"/>
              </a:rPr>
              <a:t>به طور مثال اگر پیلاتس میکنید باید اسپندکس بپوشید،تا بسرعت رطوبت را از خود عبور دهد و در انجام حرکات کششی به خوبی از خود انعطاف نشان دهد.(دوندگان،یوگا،ایروبیک)</a:t>
            </a:r>
            <a:endParaRPr lang="en-US" b="1" smtClean="0">
              <a:cs typeface="B Nazanin" panose="00000400000000000000" pitchFamily="2" charset="-78"/>
            </a:endParaRPr>
          </a:p>
          <a:p>
            <a:pPr algn="r" rtl="1"/>
            <a:r>
              <a:rPr lang="fa-IR" b="1" smtClean="0">
                <a:cs typeface="B Nazanin" panose="00000400000000000000" pitchFamily="2" charset="-78"/>
              </a:rPr>
              <a:t>ورزشهایی مثل اسکیت،بدنسازی و وزنه برداری که تعریق بالایی دارند لباس پنبه ای مناسب است .</a:t>
            </a:r>
          </a:p>
          <a:p>
            <a:pPr algn="r" rtl="1"/>
            <a:r>
              <a:rPr lang="fa-IR" b="1" smtClean="0">
                <a:cs typeface="B Nazanin" panose="00000400000000000000" pitchFamily="2" charset="-78"/>
              </a:rPr>
              <a:t>در تمرینات کششی الیافی مثل پلی استر وپارچه های ترکیبی مناسبند.</a:t>
            </a:r>
          </a:p>
          <a:p>
            <a:pPr algn="r" rtl="1"/>
            <a:r>
              <a:rPr lang="fa-IR" b="1" smtClean="0">
                <a:cs typeface="B Nazanin" panose="00000400000000000000" pitchFamily="2" charset="-78"/>
              </a:rPr>
              <a:t>از همه مهمتر</a:t>
            </a:r>
            <a:r>
              <a:rPr lang="en-US" b="1" smtClean="0">
                <a:cs typeface="B Nazanin" panose="00000400000000000000" pitchFamily="2" charset="-78"/>
              </a:rPr>
              <a:t> </a:t>
            </a:r>
            <a:r>
              <a:rPr lang="fa-IR" b="1" smtClean="0">
                <a:cs typeface="B Nazanin" panose="00000400000000000000" pitchFamily="2" charset="-78"/>
              </a:rPr>
              <a:t>لباس تمرین بعد از ورزش باید شسته شود و از پوشیدن لباس دیگران جدا خودداری گردد.</a:t>
            </a:r>
            <a:endParaRPr lang="en-US" b="1" dirty="0">
              <a:cs typeface="B Nazanin" panose="00000400000000000000" pitchFamily="2" charset="-78"/>
            </a:endParaRPr>
          </a:p>
        </p:txBody>
      </p:sp>
    </p:spTree>
    <p:extLst>
      <p:ext uri="{BB962C8B-B14F-4D97-AF65-F5344CB8AC3E}">
        <p14:creationId xmlns:p14="http://schemas.microsoft.com/office/powerpoint/2010/main" val="218797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بهداشت محیط ورزشی</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r" rtl="1"/>
            <a:r>
              <a:rPr lang="ar-SA" b="1" dirty="0">
                <a:cs typeface="B Nazanin" panose="00000400000000000000" pitchFamily="2" charset="-78"/>
              </a:rPr>
              <a:t>محل ورزش و تمرینات باید چه از نظر نور، سرمایشی و گرمایشی مطابق اصول بهداشتی باشد. بهتر است فعالیت های ورزشی در محیط های باز باشد در صورتی که در مکان های سرپوشیده انجام می شود  به ویژه در فصل تابستان باید هوای کثیفی که به علت دویدن افراد و تعرق و دیگر فعالیت ها بوجود آمده به طریقی تهویه </a:t>
            </a:r>
            <a:r>
              <a:rPr lang="ar-SA" b="1" dirty="0" smtClean="0">
                <a:cs typeface="B Nazanin" panose="00000400000000000000" pitchFamily="2" charset="-78"/>
              </a:rPr>
              <a:t>گرد</a:t>
            </a:r>
            <a:r>
              <a:rPr lang="fa-IR" b="1" dirty="0" smtClean="0">
                <a:cs typeface="B Nazanin" panose="00000400000000000000" pitchFamily="2" charset="-78"/>
              </a:rPr>
              <a:t>د</a:t>
            </a:r>
            <a:r>
              <a:rPr lang="en-US" b="1" dirty="0" smtClean="0">
                <a:cs typeface="B Nazanin" panose="00000400000000000000" pitchFamily="2" charset="-78"/>
              </a:rPr>
              <a:t>. </a:t>
            </a:r>
            <a:endParaRPr lang="en-US" b="1" dirty="0">
              <a:cs typeface="B Nazanin" panose="00000400000000000000" pitchFamily="2" charset="-78"/>
            </a:endParaRPr>
          </a:p>
          <a:p>
            <a:pPr algn="r" rtl="1"/>
            <a:r>
              <a:rPr lang="ar-SA" b="1" dirty="0">
                <a:cs typeface="B Nazanin" panose="00000400000000000000" pitchFamily="2" charset="-78"/>
              </a:rPr>
              <a:t>در بهره برداری از این اماکن باید گنجایش و ظرفیت آن را در نظر گرفت.</a:t>
            </a:r>
            <a:endParaRPr lang="en-US" b="1" dirty="0">
              <a:cs typeface="B Nazanin" panose="00000400000000000000" pitchFamily="2" charset="-78"/>
            </a:endParaRPr>
          </a:p>
          <a:p>
            <a:pPr algn="r" rtl="1"/>
            <a:r>
              <a:rPr lang="ar-SA" b="1" dirty="0">
                <a:cs typeface="B Nazanin" panose="00000400000000000000" pitchFamily="2" charset="-78"/>
              </a:rPr>
              <a:t>محل نگه داری و تعویض لباس باید عاری از هرگونه آلودگی </a:t>
            </a:r>
            <a:r>
              <a:rPr lang="ar-SA" b="1" dirty="0" smtClean="0">
                <a:cs typeface="B Nazanin" panose="00000400000000000000" pitchFamily="2" charset="-78"/>
              </a:rPr>
              <a:t>باشد</a:t>
            </a:r>
            <a:endParaRPr lang="fa-IR" b="1" dirty="0" smtClean="0">
              <a:cs typeface="B Nazanin" panose="00000400000000000000" pitchFamily="2" charset="-78"/>
            </a:endParaRPr>
          </a:p>
          <a:p>
            <a:pPr algn="r" rtl="1"/>
            <a:r>
              <a:rPr lang="ar-SA" b="1" dirty="0">
                <a:cs typeface="B Nazanin" panose="00000400000000000000" pitchFamily="2" charset="-78"/>
              </a:rPr>
              <a:t>ورزشکاران بهتر است در حين ورزش از خشک کن ها و حوله های مخصوص خود استفاده نمایند تا از ریختن عرق بر روی سطح جلوگيری </a:t>
            </a:r>
            <a:r>
              <a:rPr lang="ar-SA" b="1" dirty="0" smtClean="0">
                <a:cs typeface="B Nazanin" panose="00000400000000000000" pitchFamily="2" charset="-78"/>
              </a:rPr>
              <a:t>شو</a:t>
            </a:r>
            <a:r>
              <a:rPr lang="fa-IR" b="1" dirty="0" smtClean="0">
                <a:cs typeface="B Nazanin" panose="00000400000000000000" pitchFamily="2" charset="-78"/>
              </a:rPr>
              <a:t>د.</a:t>
            </a:r>
            <a:r>
              <a:rPr lang="ar-SA" b="1" dirty="0">
                <a:cs typeface="B Nazanin" panose="00000400000000000000" pitchFamily="2" charset="-78"/>
              </a:rPr>
              <a:t> </a:t>
            </a:r>
            <a:endParaRPr lang="fa-IR" b="1" dirty="0" smtClean="0">
              <a:cs typeface="B Nazanin" panose="00000400000000000000" pitchFamily="2" charset="-78"/>
            </a:endParaRPr>
          </a:p>
          <a:p>
            <a:pPr algn="r" rtl="1"/>
            <a:r>
              <a:rPr lang="ar-SA" b="1" dirty="0" smtClean="0">
                <a:cs typeface="B Nazanin" panose="00000400000000000000" pitchFamily="2" charset="-78"/>
              </a:rPr>
              <a:t>توصيه </a:t>
            </a:r>
            <a:r>
              <a:rPr lang="ar-SA" b="1" dirty="0">
                <a:cs typeface="B Nazanin" panose="00000400000000000000" pitchFamily="2" charset="-78"/>
              </a:rPr>
              <a:t>بر آن است تا آب خوری ها در مجاورت اماکن ورزشی و در محلی با فاصله مناسب از زمين های ورزشی باشد تا از آلودگی مکان ورزشی جلوگيری </a:t>
            </a:r>
            <a:r>
              <a:rPr lang="ar-SA" b="1" dirty="0" smtClean="0">
                <a:cs typeface="B Nazanin" panose="00000400000000000000" pitchFamily="2" charset="-78"/>
              </a:rPr>
              <a:t>شود</a:t>
            </a:r>
            <a:r>
              <a:rPr lang="fa-IR" b="1" dirty="0" smtClean="0">
                <a:cs typeface="B Nazanin" panose="00000400000000000000" pitchFamily="2" charset="-78"/>
              </a:rPr>
              <a:t>.</a:t>
            </a:r>
            <a:r>
              <a:rPr lang="fa-IR" b="1" dirty="0">
                <a:cs typeface="B Nazanin" panose="00000400000000000000" pitchFamily="2" charset="-78"/>
              </a:rPr>
              <a:t> </a:t>
            </a:r>
          </a:p>
          <a:p>
            <a:pPr algn="r" rtl="1"/>
            <a:r>
              <a:rPr lang="fa-IR" b="1" dirty="0" smtClean="0">
                <a:cs typeface="B Nazanin" panose="00000400000000000000" pitchFamily="2" charset="-78"/>
              </a:rPr>
              <a:t>-هرگونه </a:t>
            </a:r>
            <a:r>
              <a:rPr lang="fa-IR" b="1" dirty="0">
                <a:cs typeface="B Nazanin" panose="00000400000000000000" pitchFamily="2" charset="-78"/>
              </a:rPr>
              <a:t>اشياء خارجی </a:t>
            </a:r>
            <a:r>
              <a:rPr lang="fa-IR" b="1" dirty="0" smtClean="0">
                <a:cs typeface="B Nazanin" panose="00000400000000000000" pitchFamily="2" charset="-78"/>
              </a:rPr>
              <a:t>که </a:t>
            </a:r>
            <a:r>
              <a:rPr lang="fa-IR" b="1" dirty="0">
                <a:cs typeface="B Nazanin" panose="00000400000000000000" pitchFamily="2" charset="-78"/>
              </a:rPr>
              <a:t>احتمال آسيب به مکان ورزشی یا ورزشکاران را </a:t>
            </a:r>
            <a:r>
              <a:rPr lang="fa-IR" b="1" dirty="0" smtClean="0">
                <a:cs typeface="B Nazanin" panose="00000400000000000000" pitchFamily="2" charset="-78"/>
              </a:rPr>
              <a:t>دارد </a:t>
            </a:r>
            <a:r>
              <a:rPr lang="fa-IR" b="1" dirty="0">
                <a:cs typeface="B Nazanin" panose="00000400000000000000" pitchFamily="2" charset="-78"/>
              </a:rPr>
              <a:t>باید سریعاً از محل خارج شود.</a:t>
            </a:r>
            <a:endParaRPr lang="en-US" b="1" dirty="0">
              <a:cs typeface="B Nazanin" panose="00000400000000000000" pitchFamily="2" charset="-78"/>
            </a:endParaRPr>
          </a:p>
        </p:txBody>
      </p:sp>
    </p:spTree>
    <p:extLst>
      <p:ext uri="{BB962C8B-B14F-4D97-AF65-F5344CB8AC3E}">
        <p14:creationId xmlns:p14="http://schemas.microsoft.com/office/powerpoint/2010/main" val="914895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KINGC1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49155" name="Rectangle 3"/>
          <p:cNvSpPr>
            <a:spLocks noGrp="1" noChangeArrowheads="1"/>
          </p:cNvSpPr>
          <p:nvPr>
            <p:ph type="body" idx="1"/>
          </p:nvPr>
        </p:nvSpPr>
        <p:spPr>
          <a:xfrm>
            <a:off x="5334000" y="228600"/>
            <a:ext cx="3581400" cy="1371600"/>
          </a:xfrm>
          <a:noFill/>
          <a:ln/>
        </p:spPr>
        <p:txBody>
          <a:bodyPr/>
          <a:lstStyle/>
          <a:p>
            <a:pPr algn="ctr">
              <a:buFont typeface="Wingdings" pitchFamily="2" charset="2"/>
              <a:buNone/>
            </a:pPr>
            <a:r>
              <a:rPr lang="fa-IR" sz="3600" dirty="0">
                <a:solidFill>
                  <a:srgbClr val="C00000"/>
                </a:solidFill>
                <a:cs typeface="B Titr" pitchFamily="2" charset="-78"/>
              </a:rPr>
              <a:t>با تشکر از توجه شما</a:t>
            </a:r>
            <a:endParaRPr lang="en-US" sz="3600" dirty="0">
              <a:solidFill>
                <a:srgbClr val="C00000"/>
              </a:solidFill>
              <a:cs typeface="B Titr" pitchFamily="2" charset="-78"/>
            </a:endParaRPr>
          </a:p>
        </p:txBody>
      </p:sp>
    </p:spTree>
    <p:extLst>
      <p:ext uri="{BB962C8B-B14F-4D97-AF65-F5344CB8AC3E}">
        <p14:creationId xmlns:p14="http://schemas.microsoft.com/office/powerpoint/2010/main" val="40430109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858000" cy="1143000"/>
          </a:xfrm>
        </p:spPr>
        <p:txBody>
          <a:bodyPr anchor="ctr">
            <a:normAutofit/>
          </a:bodyPr>
          <a:lstStyle/>
          <a:p>
            <a:pPr algn="r" rtl="1"/>
            <a:r>
              <a:rPr lang="fa-IR" sz="2800" dirty="0" smtClean="0">
                <a:cs typeface="B Titr" pitchFamily="2" charset="-78"/>
              </a:rPr>
              <a:t>*مقدمه </a:t>
            </a:r>
            <a:r>
              <a:rPr lang="fa-IR" sz="2800" dirty="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457200" y="1447800"/>
            <a:ext cx="7239000" cy="4846320"/>
          </a:xfrm>
        </p:spPr>
        <p:txBody>
          <a:bodyPr>
            <a:normAutofit/>
          </a:bodyPr>
          <a:lstStyle/>
          <a:p>
            <a:pPr algn="r" rtl="1">
              <a:buClr>
                <a:srgbClr val="C00000"/>
              </a:buClr>
              <a:buFont typeface="Wingdings" pitchFamily="2" charset="2"/>
              <a:buChar char="ü"/>
            </a:pPr>
            <a:r>
              <a:rPr lang="fa-IR" sz="2500" b="1" dirty="0">
                <a:solidFill>
                  <a:srgbClr val="002060"/>
                </a:solidFill>
                <a:cs typeface="B Nazanin" pitchFamily="2" charset="-78"/>
              </a:rPr>
              <a:t>یکی از مهمترین مسائلی که </a:t>
            </a:r>
            <a:endParaRPr lang="fa-IR" sz="2500" b="1" dirty="0" smtClean="0">
              <a:solidFill>
                <a:srgbClr val="002060"/>
              </a:solidFill>
              <a:cs typeface="B Nazanin" pitchFamily="2" charset="-78"/>
            </a:endParaRPr>
          </a:p>
          <a:p>
            <a:pPr marL="0" indent="0" algn="r" rtl="1">
              <a:buClr>
                <a:srgbClr val="C00000"/>
              </a:buClr>
              <a:buNone/>
            </a:pPr>
            <a:r>
              <a:rPr lang="fa-IR" sz="2500" b="1" dirty="0" smtClean="0">
                <a:solidFill>
                  <a:srgbClr val="002060"/>
                </a:solidFill>
                <a:cs typeface="B Nazanin" pitchFamily="2" charset="-78"/>
              </a:rPr>
              <a:t>  همواره </a:t>
            </a:r>
            <a:r>
              <a:rPr lang="fa-IR" sz="2500" b="1" dirty="0">
                <a:solidFill>
                  <a:srgbClr val="002060"/>
                </a:solidFill>
                <a:cs typeface="B Nazanin" pitchFamily="2" charset="-78"/>
              </a:rPr>
              <a:t>فکر بشر را از </a:t>
            </a:r>
            <a:r>
              <a:rPr lang="fa-IR" sz="2500" b="1" dirty="0" smtClean="0">
                <a:solidFill>
                  <a:srgbClr val="002060"/>
                </a:solidFill>
                <a:cs typeface="B Nazanin" pitchFamily="2" charset="-78"/>
              </a:rPr>
              <a:t>زمانهای</a:t>
            </a:r>
          </a:p>
          <a:p>
            <a:pPr marL="0" indent="0" algn="r" rtl="1">
              <a:buClr>
                <a:srgbClr val="C00000"/>
              </a:buClr>
              <a:buNone/>
            </a:pPr>
            <a:r>
              <a:rPr lang="fa-IR" sz="2500" b="1" dirty="0" smtClean="0">
                <a:solidFill>
                  <a:srgbClr val="002060"/>
                </a:solidFill>
                <a:cs typeface="B Nazanin" pitchFamily="2" charset="-78"/>
              </a:rPr>
              <a:t>  </a:t>
            </a:r>
            <a:r>
              <a:rPr lang="fa-IR" sz="2500" b="1" dirty="0">
                <a:solidFill>
                  <a:srgbClr val="002060"/>
                </a:solidFill>
                <a:cs typeface="B Nazanin" pitchFamily="2" charset="-78"/>
              </a:rPr>
              <a:t>دور به خود مشغول داشته ، </a:t>
            </a:r>
            <a:endParaRPr lang="fa-IR" sz="2500" b="1" dirty="0" smtClean="0">
              <a:solidFill>
                <a:srgbClr val="002060"/>
              </a:solidFill>
              <a:cs typeface="B Nazanin" pitchFamily="2" charset="-78"/>
            </a:endParaRPr>
          </a:p>
          <a:p>
            <a:pPr marL="0" indent="0" algn="r" rtl="1">
              <a:buClr>
                <a:srgbClr val="C00000"/>
              </a:buClr>
              <a:buNone/>
            </a:pPr>
            <a:r>
              <a:rPr lang="fa-IR" sz="2500" b="1" dirty="0" smtClean="0">
                <a:solidFill>
                  <a:srgbClr val="002060"/>
                </a:solidFill>
                <a:cs typeface="B Nazanin" pitchFamily="2" charset="-78"/>
              </a:rPr>
              <a:t>  حفظ </a:t>
            </a:r>
            <a:r>
              <a:rPr lang="fa-IR" sz="2500" b="1" dirty="0">
                <a:solidFill>
                  <a:srgbClr val="002060"/>
                </a:solidFill>
                <a:cs typeface="B Nazanin" pitchFamily="2" charset="-78"/>
              </a:rPr>
              <a:t>تندرستی و سلامت و </a:t>
            </a:r>
            <a:endParaRPr lang="fa-IR" sz="2500" b="1" dirty="0" smtClean="0">
              <a:solidFill>
                <a:srgbClr val="002060"/>
              </a:solidFill>
              <a:cs typeface="B Nazanin" pitchFamily="2" charset="-78"/>
            </a:endParaRPr>
          </a:p>
          <a:p>
            <a:pPr marL="0" indent="0" algn="r" rtl="1">
              <a:buClr>
                <a:srgbClr val="C00000"/>
              </a:buClr>
              <a:buNone/>
            </a:pPr>
            <a:r>
              <a:rPr lang="fa-IR" sz="2500" b="1" dirty="0" smtClean="0">
                <a:solidFill>
                  <a:srgbClr val="002060"/>
                </a:solidFill>
                <a:cs typeface="B Nazanin" pitchFamily="2" charset="-78"/>
              </a:rPr>
              <a:t>  رهایی </a:t>
            </a:r>
            <a:r>
              <a:rPr lang="fa-IR" sz="2500" b="1" dirty="0">
                <a:solidFill>
                  <a:srgbClr val="002060"/>
                </a:solidFill>
                <a:cs typeface="B Nazanin" pitchFamily="2" charset="-78"/>
              </a:rPr>
              <a:t>از درد و رنج بیماریها </a:t>
            </a:r>
            <a:r>
              <a:rPr lang="fa-IR" sz="2500" b="1" dirty="0" smtClean="0">
                <a:solidFill>
                  <a:srgbClr val="002060"/>
                </a:solidFill>
                <a:cs typeface="B Nazanin" pitchFamily="2" charset="-78"/>
              </a:rPr>
              <a:t> بوده </a:t>
            </a:r>
            <a:r>
              <a:rPr lang="fa-IR" sz="2500" b="1" dirty="0">
                <a:solidFill>
                  <a:srgbClr val="002060"/>
                </a:solidFill>
                <a:cs typeface="B Nazanin" pitchFamily="2" charset="-78"/>
              </a:rPr>
              <a:t>است . </a:t>
            </a:r>
            <a:endParaRPr lang="en-US" sz="2500" b="1" dirty="0" smtClean="0">
              <a:solidFill>
                <a:srgbClr val="002060"/>
              </a:solidFill>
              <a:cs typeface="B Nazanin" pitchFamily="2" charset="-78"/>
            </a:endParaRPr>
          </a:p>
          <a:p>
            <a:pPr marL="0" indent="0" algn="r" rtl="1">
              <a:buClr>
                <a:srgbClr val="C00000"/>
              </a:buClr>
              <a:buNone/>
            </a:pPr>
            <a:endParaRPr lang="en-US" sz="2500" b="1" dirty="0" smtClean="0">
              <a:solidFill>
                <a:srgbClr val="002060"/>
              </a:solidFill>
              <a:cs typeface="B Nazanin" pitchFamily="2" charset="-78"/>
            </a:endParaRPr>
          </a:p>
          <a:p>
            <a:pPr algn="just" rtl="1">
              <a:buClr>
                <a:srgbClr val="C00000"/>
              </a:buClr>
              <a:buFont typeface="Wingdings" pitchFamily="2" charset="2"/>
              <a:buChar char="ü"/>
            </a:pPr>
            <a:r>
              <a:rPr lang="fa-IR" sz="2500" b="1" dirty="0" smtClean="0">
                <a:solidFill>
                  <a:srgbClr val="002060"/>
                </a:solidFill>
                <a:cs typeface="B Nazanin" pitchFamily="2" charset="-78"/>
              </a:rPr>
              <a:t>عده </a:t>
            </a:r>
            <a:r>
              <a:rPr lang="fa-IR" sz="2500" b="1" dirty="0">
                <a:solidFill>
                  <a:srgbClr val="002060"/>
                </a:solidFill>
                <a:cs typeface="B Nazanin" pitchFamily="2" charset="-78"/>
              </a:rPr>
              <a:t>کثیری از مردم ، بهداشت را عدم ابتلاء به بیماری توصیف می نمایند</a:t>
            </a:r>
            <a:r>
              <a:rPr lang="en-US" sz="2500" b="1" dirty="0">
                <a:solidFill>
                  <a:srgbClr val="002060"/>
                </a:solidFill>
                <a:cs typeface="B Nazanin" pitchFamily="2" charset="-78"/>
              </a:rPr>
              <a:t> . </a:t>
            </a:r>
            <a:r>
              <a:rPr lang="fa-IR" sz="2500" b="1" dirty="0">
                <a:solidFill>
                  <a:srgbClr val="002060"/>
                </a:solidFill>
                <a:cs typeface="B Nazanin" pitchFamily="2" charset="-78"/>
              </a:rPr>
              <a:t>این تعریف گر چه تا حدی </a:t>
            </a:r>
            <a:r>
              <a:rPr lang="fa-IR" sz="2500" b="1" dirty="0" smtClean="0">
                <a:solidFill>
                  <a:srgbClr val="002060"/>
                </a:solidFill>
                <a:cs typeface="B Nazanin" pitchFamily="2" charset="-78"/>
              </a:rPr>
              <a:t>می</a:t>
            </a:r>
            <a:r>
              <a:rPr lang="fa-IR" sz="2500" b="1" dirty="0">
                <a:solidFill>
                  <a:srgbClr val="002060"/>
                </a:solidFill>
                <a:cs typeface="B Nazanin" pitchFamily="2" charset="-78"/>
              </a:rPr>
              <a:t> </a:t>
            </a:r>
            <a:r>
              <a:rPr lang="fa-IR" sz="2500" b="1" dirty="0" smtClean="0">
                <a:solidFill>
                  <a:srgbClr val="002060"/>
                </a:solidFill>
                <a:cs typeface="B Nazanin" pitchFamily="2" charset="-78"/>
              </a:rPr>
              <a:t>تواند </a:t>
            </a:r>
            <a:r>
              <a:rPr lang="fa-IR" sz="2500" b="1" dirty="0">
                <a:solidFill>
                  <a:srgbClr val="002060"/>
                </a:solidFill>
                <a:cs typeface="B Nazanin" pitchFamily="2" charset="-78"/>
              </a:rPr>
              <a:t>قابل قبول باشد اما تعریف جامعی نیست زیرا عدم ابتلاء به بیماری </a:t>
            </a:r>
            <a:r>
              <a:rPr lang="fa-IR" sz="2500" b="1" dirty="0" smtClean="0">
                <a:solidFill>
                  <a:srgbClr val="002060"/>
                </a:solidFill>
                <a:cs typeface="B Nazanin" pitchFamily="2" charset="-78"/>
              </a:rPr>
              <a:t>فقط </a:t>
            </a:r>
            <a:r>
              <a:rPr lang="fa-IR" sz="2500" b="1" dirty="0">
                <a:solidFill>
                  <a:srgbClr val="002060"/>
                </a:solidFill>
                <a:cs typeface="B Nazanin" pitchFamily="2" charset="-78"/>
              </a:rPr>
              <a:t>به سلامت دستگاه جسمانی بدن اطلاق می شود و سلامت روانی و اجتماعی را توجیه نمی </a:t>
            </a:r>
            <a:r>
              <a:rPr lang="fa-IR" sz="2500" b="1" dirty="0" smtClean="0">
                <a:solidFill>
                  <a:srgbClr val="002060"/>
                </a:solidFill>
                <a:cs typeface="B Nazanin" pitchFamily="2" charset="-78"/>
              </a:rPr>
              <a:t>کند.</a:t>
            </a:r>
            <a:endParaRPr lang="en-US" sz="2500" b="1" dirty="0">
              <a:solidFill>
                <a:srgbClr val="002060"/>
              </a:solidFill>
              <a:cs typeface="B Nazanin" pitchFamily="2" charset="-78"/>
            </a:endParaRPr>
          </a:p>
        </p:txBody>
      </p:sp>
      <p:pic>
        <p:nvPicPr>
          <p:cNvPr id="2051" name="Picture 3" descr="C:\Users\behi\Pictures\workingpeasantsandnak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91" y="1828800"/>
            <a:ext cx="3789309" cy="1435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6FB995-BD3A-4A4D-9903-3A1E48A85DC7}" type="slidenum">
              <a:rPr lang="en-US" smtClean="0"/>
              <a:pPr/>
              <a:t>3</a:t>
            </a:fld>
            <a:endParaRPr lang="en-US"/>
          </a:p>
        </p:txBody>
      </p:sp>
    </p:spTree>
    <p:extLst>
      <p:ext uri="{BB962C8B-B14F-4D97-AF65-F5344CB8AC3E}">
        <p14:creationId xmlns:p14="http://schemas.microsoft.com/office/powerpoint/2010/main" val="403620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800" dirty="0" smtClean="0">
                <a:cs typeface="B Titr" pitchFamily="2" charset="-78"/>
              </a:rPr>
              <a:t>*ادامه</a:t>
            </a:r>
            <a:r>
              <a:rPr lang="fa-IR" dirty="0" smtClean="0"/>
              <a:t> </a:t>
            </a:r>
            <a:r>
              <a:rPr lang="fa-IR" sz="2800" dirty="0">
                <a:cs typeface="B Titr" pitchFamily="2" charset="-78"/>
              </a:rPr>
              <a:t>...</a:t>
            </a:r>
            <a:endParaRPr lang="en-US" sz="2800" dirty="0">
              <a:cs typeface="B Titr" pitchFamily="2" charset="-78"/>
            </a:endParaRPr>
          </a:p>
        </p:txBody>
      </p:sp>
      <p:sp>
        <p:nvSpPr>
          <p:cNvPr id="3" name="Content Placeholder 2"/>
          <p:cNvSpPr>
            <a:spLocks noGrp="1"/>
          </p:cNvSpPr>
          <p:nvPr>
            <p:ph idx="1"/>
          </p:nvPr>
        </p:nvSpPr>
        <p:spPr/>
        <p:txBody>
          <a:bodyPr>
            <a:normAutofit/>
          </a:bodyPr>
          <a:lstStyle/>
          <a:p>
            <a:pPr algn="just" rtl="1">
              <a:buClr>
                <a:srgbClr val="C00000"/>
              </a:buClr>
              <a:buFont typeface="Wingdings" pitchFamily="2" charset="2"/>
              <a:buChar char="ü"/>
            </a:pPr>
            <a:r>
              <a:rPr lang="fa-IR" sz="2500" b="1" dirty="0">
                <a:solidFill>
                  <a:srgbClr val="002060"/>
                </a:solidFill>
                <a:cs typeface="B Nazanin" pitchFamily="2" charset="-78"/>
              </a:rPr>
              <a:t>بهداشت از عدم ابتلاء به بیماری بالاتر و برتر است وبرای تندرست ماندن ، تنها سلامت شخص کافی نیست زیرا عوامل </a:t>
            </a:r>
            <a:r>
              <a:rPr lang="fa-IR" sz="2500" b="1" dirty="0" smtClean="0">
                <a:solidFill>
                  <a:srgbClr val="002060"/>
                </a:solidFill>
                <a:cs typeface="B Nazanin" pitchFamily="2" charset="-78"/>
              </a:rPr>
              <a:t>موروثی </a:t>
            </a:r>
            <a:r>
              <a:rPr lang="fa-IR" sz="2500" b="1" dirty="0">
                <a:solidFill>
                  <a:srgbClr val="002060"/>
                </a:solidFill>
                <a:cs typeface="B Nazanin" pitchFamily="2" charset="-78"/>
              </a:rPr>
              <a:t>، شخصی و محیطی از فاکتورهای موثر در سلامتی افراد بوده و زندگی یک فرد سالم در محیط های نامناسب خود باعث بیماری می گردد</a:t>
            </a:r>
            <a:r>
              <a:rPr lang="en-US" sz="2500" b="1" dirty="0" smtClean="0">
                <a:solidFill>
                  <a:srgbClr val="002060"/>
                </a:solidFill>
                <a:cs typeface="B Nazanin" pitchFamily="2" charset="-78"/>
              </a:rPr>
              <a:t>.</a:t>
            </a:r>
            <a:endParaRPr lang="fa-IR" sz="2500" b="1" dirty="0" smtClean="0">
              <a:solidFill>
                <a:srgbClr val="002060"/>
              </a:solidFill>
              <a:cs typeface="B Nazanin" pitchFamily="2" charset="-78"/>
            </a:endParaRPr>
          </a:p>
          <a:p>
            <a:pPr marL="0" indent="0" algn="just" rtl="1">
              <a:buClr>
                <a:srgbClr val="C00000"/>
              </a:buClr>
              <a:buNone/>
            </a:pPr>
            <a:endParaRPr lang="en-US" sz="2500" b="1" dirty="0">
              <a:solidFill>
                <a:srgbClr val="002060"/>
              </a:solidFill>
              <a:cs typeface="B Nazanin" pitchFamily="2" charset="-78"/>
            </a:endParaRPr>
          </a:p>
        </p:txBody>
      </p:sp>
      <p:pic>
        <p:nvPicPr>
          <p:cNvPr id="1026" name="Picture 2" descr="C:\Users\behi\Pictures\good-hygiene-2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1832429" cy="27486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hi\Pictures\rubbish-road_1746621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33800"/>
            <a:ext cx="3221182"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behi\Pictures\hypertensi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4495800"/>
            <a:ext cx="2580351"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Slide Number Placeholder 5"/>
          <p:cNvSpPr>
            <a:spLocks noGrp="1"/>
          </p:cNvSpPr>
          <p:nvPr>
            <p:ph type="sldNum" sz="quarter" idx="12"/>
          </p:nvPr>
        </p:nvSpPr>
        <p:spPr/>
        <p:txBody>
          <a:bodyPr/>
          <a:lstStyle/>
          <a:p>
            <a:fld id="{4F6FB995-BD3A-4A4D-9903-3A1E48A85DC7}" type="slidenum">
              <a:rPr lang="en-US" smtClean="0"/>
              <a:pPr/>
              <a:t>4</a:t>
            </a:fld>
            <a:endParaRPr lang="en-US"/>
          </a:p>
        </p:txBody>
      </p:sp>
    </p:spTree>
    <p:extLst>
      <p:ext uri="{BB962C8B-B14F-4D97-AF65-F5344CB8AC3E}">
        <p14:creationId xmlns:p14="http://schemas.microsoft.com/office/powerpoint/2010/main" val="184893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smtClean="0">
                <a:cs typeface="B Titr" pitchFamily="2" charset="-78"/>
              </a:rPr>
              <a:t>*بهداشت </a:t>
            </a:r>
            <a:r>
              <a:rPr lang="fa-IR" sz="2800" dirty="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457200" y="2316480"/>
            <a:ext cx="7239000" cy="4389120"/>
          </a:xfrm>
        </p:spPr>
        <p:txBody>
          <a:bodyPr>
            <a:noAutofit/>
          </a:bodyPr>
          <a:lstStyle/>
          <a:p>
            <a:pPr algn="just" rtl="1">
              <a:buClr>
                <a:srgbClr val="C00000"/>
              </a:buClr>
              <a:buFont typeface="Wingdings" pitchFamily="2" charset="2"/>
              <a:buChar char="ü"/>
            </a:pPr>
            <a:r>
              <a:rPr lang="fa-IR" sz="2500" b="1" dirty="0">
                <a:solidFill>
                  <a:srgbClr val="002060"/>
                </a:solidFill>
                <a:cs typeface="B Nazanin" pitchFamily="2" charset="-78"/>
              </a:rPr>
              <a:t>تعریف سازمان جهانی بهداشت(</a:t>
            </a:r>
            <a:r>
              <a:rPr lang="en-US" sz="2500" b="1" dirty="0">
                <a:solidFill>
                  <a:srgbClr val="002060"/>
                </a:solidFill>
                <a:cs typeface="B Nazanin" pitchFamily="2" charset="-78"/>
              </a:rPr>
              <a:t>WHO</a:t>
            </a:r>
            <a:r>
              <a:rPr lang="fa-IR" sz="2500" b="1" dirty="0">
                <a:solidFill>
                  <a:srgbClr val="002060"/>
                </a:solidFill>
                <a:cs typeface="B Nazanin" pitchFamily="2" charset="-78"/>
              </a:rPr>
              <a:t>)</a:t>
            </a:r>
            <a:endParaRPr lang="en-US" sz="2500" b="1" dirty="0">
              <a:solidFill>
                <a:srgbClr val="002060"/>
              </a:solidFill>
              <a:cs typeface="B Nazanin" pitchFamily="2" charset="-78"/>
            </a:endParaRPr>
          </a:p>
          <a:p>
            <a:pPr marL="0" indent="0" algn="just" rtl="1">
              <a:buClr>
                <a:srgbClr val="C00000"/>
              </a:buClr>
              <a:buNone/>
            </a:pPr>
            <a:r>
              <a:rPr lang="fa-IR" sz="2500" b="1" dirty="0">
                <a:solidFill>
                  <a:srgbClr val="002060"/>
                </a:solidFill>
                <a:cs typeface="B Nazanin" pitchFamily="2" charset="-78"/>
              </a:rPr>
              <a:t>طبق این تعریف ، بهداشت یک حالت کامل سلامتی جسمی </a:t>
            </a:r>
            <a:r>
              <a:rPr lang="en-US" sz="2500" b="1" dirty="0">
                <a:solidFill>
                  <a:srgbClr val="002060"/>
                </a:solidFill>
                <a:cs typeface="B Nazanin" pitchFamily="2" charset="-78"/>
              </a:rPr>
              <a:t>– </a:t>
            </a:r>
            <a:r>
              <a:rPr lang="fa-IR" sz="2500" b="1" dirty="0">
                <a:solidFill>
                  <a:srgbClr val="002060"/>
                </a:solidFill>
                <a:cs typeface="B Nazanin" pitchFamily="2" charset="-78"/>
              </a:rPr>
              <a:t>روانی و اجتماعی است و تنها عدم ابتلاء به بیماری یا ناتوانی و نقص عضو دلیل برسلامت و بهداشت نمی تواند باشد</a:t>
            </a:r>
            <a:r>
              <a:rPr lang="en-US" sz="2500" b="1" dirty="0" smtClean="0">
                <a:solidFill>
                  <a:srgbClr val="002060"/>
                </a:solidFill>
                <a:cs typeface="B Nazanin" pitchFamily="2" charset="-78"/>
              </a:rPr>
              <a:t>.</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smtClean="0">
                <a:solidFill>
                  <a:srgbClr val="002060"/>
                </a:solidFill>
                <a:cs typeface="B Nazanin" pitchFamily="2" charset="-78"/>
              </a:rPr>
              <a:t>تعریف پروفسور </a:t>
            </a:r>
            <a:r>
              <a:rPr lang="fa-IR" sz="2500" b="1" dirty="0">
                <a:solidFill>
                  <a:srgbClr val="002060"/>
                </a:solidFill>
                <a:cs typeface="B Nazanin" pitchFamily="2" charset="-78"/>
              </a:rPr>
              <a:t>وینسلو (</a:t>
            </a:r>
            <a:r>
              <a:rPr lang="en-US" sz="2500" b="1" dirty="0">
                <a:solidFill>
                  <a:srgbClr val="002060"/>
                </a:solidFill>
                <a:cs typeface="B Nazanin" pitchFamily="2" charset="-78"/>
              </a:rPr>
              <a:t>Winslow</a:t>
            </a:r>
            <a:r>
              <a:rPr lang="fa-IR" sz="2500" b="1" dirty="0">
                <a:solidFill>
                  <a:srgbClr val="002060"/>
                </a:solidFill>
                <a:cs typeface="B Nazanin" pitchFamily="2" charset="-78"/>
              </a:rPr>
              <a:t>) </a:t>
            </a:r>
            <a:endParaRPr lang="en-US" sz="2500" b="1" dirty="0">
              <a:solidFill>
                <a:srgbClr val="002060"/>
              </a:solidFill>
              <a:cs typeface="B Nazanin" pitchFamily="2" charset="-78"/>
            </a:endParaRPr>
          </a:p>
          <a:p>
            <a:pPr marL="0" indent="0" algn="just" rtl="1">
              <a:buClr>
                <a:srgbClr val="002060"/>
              </a:buClr>
              <a:buNone/>
            </a:pPr>
            <a:r>
              <a:rPr lang="fa-IR" sz="2500" b="1" dirty="0">
                <a:solidFill>
                  <a:srgbClr val="002060"/>
                </a:solidFill>
                <a:cs typeface="B Nazanin" pitchFamily="2" charset="-78"/>
              </a:rPr>
              <a:t> </a:t>
            </a:r>
            <a:r>
              <a:rPr lang="fa-IR" sz="2500" b="1" dirty="0" smtClean="0">
                <a:solidFill>
                  <a:srgbClr val="002060"/>
                </a:solidFill>
                <a:cs typeface="B Nazanin" pitchFamily="2" charset="-78"/>
              </a:rPr>
              <a:t>علم </a:t>
            </a:r>
            <a:r>
              <a:rPr lang="fa-IR" sz="2500" b="1" dirty="0">
                <a:solidFill>
                  <a:srgbClr val="002060"/>
                </a:solidFill>
                <a:cs typeface="B Nazanin" pitchFamily="2" charset="-78"/>
              </a:rPr>
              <a:t>و تكنيك پيشگيري از بيماريها ، افزايش طول عمر و ارتقاي سطح سلامت و توانايي انسان از طريق كوششهاي گروهي افراد جامعه به </a:t>
            </a:r>
            <a:r>
              <a:rPr lang="fa-IR" sz="2500" b="1" dirty="0" smtClean="0">
                <a:solidFill>
                  <a:srgbClr val="002060"/>
                </a:solidFill>
                <a:cs typeface="B Nazanin" pitchFamily="2" charset="-78"/>
              </a:rPr>
              <a:t>وسیله : الف) </a:t>
            </a:r>
            <a:r>
              <a:rPr lang="fa-IR" sz="2400" b="1" dirty="0" smtClean="0">
                <a:solidFill>
                  <a:srgbClr val="002060"/>
                </a:solidFill>
                <a:cs typeface="B Nazanin" pitchFamily="2" charset="-78"/>
              </a:rPr>
              <a:t>بهسازي محيط ب) </a:t>
            </a:r>
            <a:r>
              <a:rPr lang="fa-IR" sz="2400" b="1" dirty="0">
                <a:solidFill>
                  <a:srgbClr val="002060"/>
                </a:solidFill>
                <a:cs typeface="B Nazanin" pitchFamily="2" charset="-78"/>
              </a:rPr>
              <a:t>كنترل بيماريهاي واگيردار</a:t>
            </a:r>
            <a:endParaRPr lang="en-US" sz="2400" b="1" dirty="0">
              <a:solidFill>
                <a:srgbClr val="002060"/>
              </a:solidFill>
              <a:cs typeface="B Nazanin" pitchFamily="2" charset="-78"/>
            </a:endParaRPr>
          </a:p>
          <a:p>
            <a:pPr marL="0" indent="0" algn="just" rtl="1">
              <a:buClr>
                <a:srgbClr val="002060"/>
              </a:buClr>
              <a:buNone/>
            </a:pPr>
            <a:r>
              <a:rPr lang="fa-IR" sz="2400" b="1" dirty="0" smtClean="0">
                <a:solidFill>
                  <a:srgbClr val="002060"/>
                </a:solidFill>
                <a:cs typeface="B Nazanin" pitchFamily="2" charset="-78"/>
              </a:rPr>
              <a:t>ج) </a:t>
            </a:r>
            <a:r>
              <a:rPr lang="fa-IR" sz="2400" b="1" dirty="0">
                <a:solidFill>
                  <a:srgbClr val="002060"/>
                </a:solidFill>
                <a:cs typeface="B Nazanin" pitchFamily="2" charset="-78"/>
              </a:rPr>
              <a:t>آموزش بهداشت </a:t>
            </a:r>
            <a:r>
              <a:rPr lang="fa-IR" sz="2400" b="1" dirty="0" smtClean="0">
                <a:solidFill>
                  <a:srgbClr val="002060"/>
                </a:solidFill>
                <a:cs typeface="B Nazanin" pitchFamily="2" charset="-78"/>
              </a:rPr>
              <a:t>فردي د) </a:t>
            </a:r>
            <a:r>
              <a:rPr lang="fa-IR" sz="2400" b="1" dirty="0">
                <a:solidFill>
                  <a:srgbClr val="002060"/>
                </a:solidFill>
                <a:cs typeface="B Nazanin" pitchFamily="2" charset="-78"/>
              </a:rPr>
              <a:t>ايجاد خدمت پزشكي و پرستاري جهت تشخيص زودرس و به موقع </a:t>
            </a:r>
            <a:r>
              <a:rPr lang="fa-IR" sz="2400" b="1" dirty="0" smtClean="0">
                <a:solidFill>
                  <a:srgbClr val="002060"/>
                </a:solidFill>
                <a:cs typeface="B Nazanin" pitchFamily="2" charset="-78"/>
              </a:rPr>
              <a:t>بيماريها و ... </a:t>
            </a:r>
            <a:endParaRPr lang="en-US" sz="2400" b="1" dirty="0">
              <a:solidFill>
                <a:srgbClr val="002060"/>
              </a:solidFill>
              <a:cs typeface="B Nazanin" pitchFamily="2" charset="-78"/>
            </a:endParaRPr>
          </a:p>
          <a:p>
            <a:pPr marL="0" indent="0" algn="just" rtl="1">
              <a:buClr>
                <a:srgbClr val="C00000"/>
              </a:buClr>
              <a:buNone/>
            </a:pPr>
            <a:endParaRPr lang="en-US" sz="2500" b="1" dirty="0">
              <a:solidFill>
                <a:srgbClr val="002060"/>
              </a:solidFill>
              <a:cs typeface="B Nazanin" pitchFamily="2" charset="-78"/>
            </a:endParaRPr>
          </a:p>
          <a:p>
            <a:pPr algn="just" rtl="1">
              <a:buClr>
                <a:srgbClr val="C00000"/>
              </a:buClr>
              <a:buFont typeface="Wingdings" pitchFamily="2" charset="2"/>
              <a:buChar char="ü"/>
            </a:pPr>
            <a:endParaRPr lang="en-US" sz="2500" b="1" dirty="0">
              <a:cs typeface="B Nazanin" pitchFamily="2" charset="-78"/>
            </a:endParaRPr>
          </a:p>
        </p:txBody>
      </p:sp>
      <p:pic>
        <p:nvPicPr>
          <p:cNvPr id="2050" name="Picture 2" descr="C:\Users\behi\Pictures\who2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6953"/>
            <a:ext cx="1981200" cy="1686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Slide Number Placeholder 5"/>
          <p:cNvSpPr>
            <a:spLocks noGrp="1"/>
          </p:cNvSpPr>
          <p:nvPr>
            <p:ph type="sldNum" sz="quarter" idx="12"/>
          </p:nvPr>
        </p:nvSpPr>
        <p:spPr/>
        <p:txBody>
          <a:bodyPr/>
          <a:lstStyle/>
          <a:p>
            <a:fld id="{4F6FB995-BD3A-4A4D-9903-3A1E48A85DC7}" type="slidenum">
              <a:rPr lang="en-US" smtClean="0"/>
              <a:pPr/>
              <a:t>5</a:t>
            </a:fld>
            <a:endParaRPr lang="en-US"/>
          </a:p>
        </p:txBody>
      </p:sp>
    </p:spTree>
    <p:extLst>
      <p:ext uri="{BB962C8B-B14F-4D97-AF65-F5344CB8AC3E}">
        <p14:creationId xmlns:p14="http://schemas.microsoft.com/office/powerpoint/2010/main" val="249424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43016"/>
            <a:ext cx="7239000" cy="2657784"/>
          </a:xfrm>
        </p:spPr>
        <p:txBody>
          <a:bodyPr>
            <a:normAutofit lnSpcReduction="10000"/>
          </a:bodyPr>
          <a:lstStyle/>
          <a:p>
            <a:pPr algn="just" rtl="1">
              <a:buClr>
                <a:srgbClr val="C00000"/>
              </a:buClr>
              <a:buFont typeface="Wingdings" pitchFamily="2" charset="2"/>
              <a:buChar char="ü"/>
            </a:pPr>
            <a:r>
              <a:rPr lang="fa-IR" sz="2500" b="1" dirty="0" smtClean="0">
                <a:solidFill>
                  <a:srgbClr val="002060"/>
                </a:solidFill>
                <a:cs typeface="B Nazanin" pitchFamily="2" charset="-78"/>
              </a:rPr>
              <a:t>بهداشت </a:t>
            </a:r>
            <a:r>
              <a:rPr lang="fa-IR" sz="2500" b="1" dirty="0">
                <a:solidFill>
                  <a:srgbClr val="002060"/>
                </a:solidFill>
                <a:cs typeface="B Nazanin" pitchFamily="2" charset="-78"/>
              </a:rPr>
              <a:t>فردی : تمام فعالیتهای بهداشتی که توسط شخص انجام می شود را بهداشت فردی گویند.(مانند بهداشت پوست، مو، دهان ودندان ، چشم و گوش و ... ) </a:t>
            </a:r>
            <a:endParaRPr lang="fa-IR" sz="2500" b="1" dirty="0" smtClean="0">
              <a:solidFill>
                <a:srgbClr val="002060"/>
              </a:solidFill>
              <a:cs typeface="B Nazanin" pitchFamily="2" charset="-78"/>
            </a:endParaRPr>
          </a:p>
          <a:p>
            <a:pPr marL="0" indent="0" algn="just" rtl="1">
              <a:buClr>
                <a:srgbClr val="C00000"/>
              </a:buClr>
              <a:buNone/>
            </a:pP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بهداشت محیط : عبارت است از کنترل عواملی از محیط زندگی که به نحوی در رفاه و سلامت بدنی ، روانی و اجتماعی انسان تاثیر دارند و یا خواهند داشت بهداشت محیط گویند . </a:t>
            </a:r>
            <a:endParaRPr lang="en-US" sz="2500" b="1" dirty="0">
              <a:solidFill>
                <a:srgbClr val="002060"/>
              </a:solidFill>
              <a:cs typeface="B Nazanin" pitchFamily="2" charset="-78"/>
            </a:endParaRPr>
          </a:p>
        </p:txBody>
      </p:sp>
      <p:sp>
        <p:nvSpPr>
          <p:cNvPr id="5" name="Rounded Rectangle 4"/>
          <p:cNvSpPr/>
          <p:nvPr/>
        </p:nvSpPr>
        <p:spPr>
          <a:xfrm>
            <a:off x="3243942" y="1077684"/>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rPr>
              <a:t>بهداشت </a:t>
            </a:r>
            <a:endParaRPr lang="en-US"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endParaRPr>
          </a:p>
        </p:txBody>
      </p:sp>
      <p:sp>
        <p:nvSpPr>
          <p:cNvPr id="6" name="Rounded Rectangle 5"/>
          <p:cNvSpPr/>
          <p:nvPr/>
        </p:nvSpPr>
        <p:spPr>
          <a:xfrm>
            <a:off x="5105400" y="2438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rPr>
              <a:t>فردی</a:t>
            </a:r>
            <a:endParaRPr lang="en-US"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endParaRPr>
          </a:p>
        </p:txBody>
      </p:sp>
      <p:sp>
        <p:nvSpPr>
          <p:cNvPr id="7" name="Rounded Rectangle 6"/>
          <p:cNvSpPr/>
          <p:nvPr/>
        </p:nvSpPr>
        <p:spPr>
          <a:xfrm>
            <a:off x="1447800" y="2438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rPr>
              <a:t>محیطی</a:t>
            </a:r>
            <a:endParaRPr lang="en-US"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B Titr" pitchFamily="2" charset="-78"/>
            </a:endParaRPr>
          </a:p>
        </p:txBody>
      </p:sp>
      <p:sp>
        <p:nvSpPr>
          <p:cNvPr id="9" name="Down Arrow 8"/>
          <p:cNvSpPr/>
          <p:nvPr/>
        </p:nvSpPr>
        <p:spPr>
          <a:xfrm rot="2653152">
            <a:off x="3352800" y="1752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9050491">
            <a:off x="4507064" y="1749716"/>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4F6FB995-BD3A-4A4D-9903-3A1E48A85DC7}" type="slidenum">
              <a:rPr lang="en-US" smtClean="0"/>
              <a:pPr/>
              <a:t>6</a:t>
            </a:fld>
            <a:endParaRPr lang="en-US"/>
          </a:p>
        </p:txBody>
      </p:sp>
    </p:spTree>
    <p:extLst>
      <p:ext uri="{BB962C8B-B14F-4D97-AF65-F5344CB8AC3E}">
        <p14:creationId xmlns:p14="http://schemas.microsoft.com/office/powerpoint/2010/main" val="429094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*آموزش </a:t>
            </a:r>
            <a:r>
              <a:rPr lang="fa-IR" sz="2800" dirty="0">
                <a:cs typeface="B Titr" pitchFamily="2" charset="-78"/>
              </a:rPr>
              <a:t>بهداشت و اهميت آن:</a:t>
            </a:r>
            <a:endParaRPr lang="en-US" sz="2800" dirty="0">
              <a:cs typeface="B Titr" pitchFamily="2" charset="-78"/>
            </a:endParaRPr>
          </a:p>
        </p:txBody>
      </p:sp>
      <p:sp>
        <p:nvSpPr>
          <p:cNvPr id="3" name="Content Placeholder 2"/>
          <p:cNvSpPr>
            <a:spLocks noGrp="1"/>
          </p:cNvSpPr>
          <p:nvPr>
            <p:ph idx="1"/>
          </p:nvPr>
        </p:nvSpPr>
        <p:spPr>
          <a:xfrm>
            <a:off x="457200" y="2904816"/>
            <a:ext cx="7239000" cy="3419784"/>
          </a:xfrm>
        </p:spPr>
        <p:txBody>
          <a:bodyPr>
            <a:normAutofit/>
          </a:bodyPr>
          <a:lstStyle/>
          <a:p>
            <a:pPr algn="just" rtl="1">
              <a:buClr>
                <a:srgbClr val="C00000"/>
              </a:buClr>
              <a:buFont typeface="Wingdings" pitchFamily="2" charset="2"/>
              <a:buChar char="ü"/>
            </a:pPr>
            <a:r>
              <a:rPr lang="fa-IR" sz="2500" b="1" dirty="0">
                <a:solidFill>
                  <a:srgbClr val="002060"/>
                </a:solidFill>
                <a:cs typeface="B Nazanin" pitchFamily="2" charset="-78"/>
              </a:rPr>
              <a:t>آموزش بهداشت عبارت است از : مجموعه تجربياتي كه به نحو مطلوبی در اطلاعات ، طرز تفكر و </a:t>
            </a:r>
            <a:r>
              <a:rPr lang="fa-IR" sz="2500" b="1" dirty="0" smtClean="0">
                <a:solidFill>
                  <a:srgbClr val="002060"/>
                </a:solidFill>
                <a:cs typeface="B Nazanin" pitchFamily="2" charset="-78"/>
              </a:rPr>
              <a:t>وضع </a:t>
            </a:r>
            <a:r>
              <a:rPr lang="fa-IR" sz="2500" b="1" dirty="0">
                <a:solidFill>
                  <a:srgbClr val="002060"/>
                </a:solidFill>
                <a:cs typeface="B Nazanin" pitchFamily="2" charset="-78"/>
              </a:rPr>
              <a:t>رفتار انفرادي و اجتماعي افراد جامعه موثر است و موجب سلامت جسمي و رواني مي شود.</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هر برنامه اصلاحي اگر با آموزش توام نباشد ، به نتيجه مثبت نخواهد رسيد. </a:t>
            </a:r>
            <a:endParaRPr lang="fa-IR" sz="2500" b="1" dirty="0" smtClean="0">
              <a:solidFill>
                <a:srgbClr val="002060"/>
              </a:solidFill>
              <a:cs typeface="B Nazanin" pitchFamily="2" charset="-78"/>
            </a:endParaRPr>
          </a:p>
          <a:p>
            <a:pPr algn="just" rtl="1">
              <a:buClr>
                <a:srgbClr val="C00000"/>
              </a:buClr>
              <a:buFont typeface="Wingdings" pitchFamily="2" charset="2"/>
              <a:buChar char="ü"/>
            </a:pPr>
            <a:r>
              <a:rPr lang="fa-IR" sz="2500" b="1" dirty="0" smtClean="0">
                <a:solidFill>
                  <a:srgbClr val="002060"/>
                </a:solidFill>
                <a:cs typeface="B Nazanin" pitchFamily="2" charset="-78"/>
              </a:rPr>
              <a:t>آموزش </a:t>
            </a:r>
            <a:r>
              <a:rPr lang="fa-IR" sz="2500" b="1" dirty="0">
                <a:solidFill>
                  <a:srgbClr val="002060"/>
                </a:solidFill>
                <a:cs typeface="B Nazanin" pitchFamily="2" charset="-78"/>
              </a:rPr>
              <a:t>ركن اصلي و پايه اساسي هر نوع اقدام بهداشتي است</a:t>
            </a:r>
            <a:r>
              <a:rPr lang="fa-IR" sz="2500" b="1" dirty="0" smtClean="0">
                <a:solidFill>
                  <a:srgbClr val="002060"/>
                </a:solidFill>
                <a:cs typeface="B Nazanin" pitchFamily="2" charset="-78"/>
              </a:rPr>
              <a:t>.</a:t>
            </a:r>
          </a:p>
          <a:p>
            <a:pPr algn="just" rtl="1">
              <a:buClr>
                <a:srgbClr val="002060"/>
              </a:buClr>
            </a:pPr>
            <a:endParaRPr lang="en-US" sz="2500" b="1" dirty="0">
              <a:cs typeface="B Nazanin" pitchFamily="2" charset="-78"/>
            </a:endParaRPr>
          </a:p>
        </p:txBody>
      </p:sp>
      <p:pic>
        <p:nvPicPr>
          <p:cNvPr id="3074" name="Picture 2" descr="C:\Users\behi\Pictures\hygiene_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85850"/>
            <a:ext cx="1809750" cy="1809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behi\Pictures\School-Hygiene-110x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1466850"/>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6FB995-BD3A-4A4D-9903-3A1E48A85DC7}" type="slidenum">
              <a:rPr lang="en-US" smtClean="0"/>
              <a:pPr/>
              <a:t>7</a:t>
            </a:fld>
            <a:endParaRPr lang="en-US"/>
          </a:p>
        </p:txBody>
      </p:sp>
    </p:spTree>
    <p:extLst>
      <p:ext uri="{BB962C8B-B14F-4D97-AF65-F5344CB8AC3E}">
        <p14:creationId xmlns:p14="http://schemas.microsoft.com/office/powerpoint/2010/main" val="188426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 بهداشت</a:t>
            </a:r>
            <a:r>
              <a:rPr lang="fa-IR" sz="4000" dirty="0" smtClean="0">
                <a:solidFill>
                  <a:srgbClr val="002060"/>
                </a:solidFill>
                <a:cs typeface="B Nazanin" pitchFamily="2" charset="-78"/>
              </a:rPr>
              <a:t> </a:t>
            </a:r>
            <a:r>
              <a:rPr lang="fa-IR" sz="2800" dirty="0">
                <a:cs typeface="B Titr" pitchFamily="2" charset="-78"/>
              </a:rPr>
              <a:t>ورزشی</a:t>
            </a:r>
            <a:r>
              <a:rPr lang="fa-IR" sz="4000" dirty="0">
                <a:solidFill>
                  <a:srgbClr val="002060"/>
                </a:solidFill>
                <a:cs typeface="B Nazanin" pitchFamily="2" charset="-78"/>
              </a:rPr>
              <a:t> </a:t>
            </a:r>
            <a:r>
              <a:rPr lang="fa-IR" sz="2800" dirty="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457200" y="2240280"/>
            <a:ext cx="7239000" cy="4617720"/>
          </a:xfrm>
        </p:spPr>
        <p:txBody>
          <a:bodyPr>
            <a:normAutofit/>
          </a:bodyPr>
          <a:lstStyle/>
          <a:p>
            <a:pPr algn="just" rtl="1">
              <a:buClr>
                <a:srgbClr val="C00000"/>
              </a:buClr>
              <a:buFont typeface="Wingdings" pitchFamily="2" charset="2"/>
              <a:buChar char="ü"/>
            </a:pPr>
            <a:r>
              <a:rPr lang="fa-IR" sz="2500" b="1" dirty="0">
                <a:solidFill>
                  <a:srgbClr val="002060"/>
                </a:solidFill>
                <a:cs typeface="B Nazanin" pitchFamily="2" charset="-78"/>
              </a:rPr>
              <a:t>بهداشت ورزشی را می توان به </a:t>
            </a:r>
            <a:r>
              <a:rPr lang="fa-IR" sz="2500" b="1" dirty="0" smtClean="0">
                <a:solidFill>
                  <a:srgbClr val="002060"/>
                </a:solidFill>
                <a:cs typeface="B Nazanin" pitchFamily="2" charset="-78"/>
              </a:rPr>
              <a:t>دوگونه </a:t>
            </a:r>
            <a:r>
              <a:rPr lang="fa-IR" sz="2500" b="1" dirty="0">
                <a:solidFill>
                  <a:srgbClr val="002060"/>
                </a:solidFill>
                <a:cs typeface="B Nazanin" pitchFamily="2" charset="-78"/>
              </a:rPr>
              <a:t>تعریف نمود </a:t>
            </a:r>
            <a:r>
              <a:rPr lang="fa-IR" sz="2500" b="1" dirty="0" smtClean="0">
                <a:solidFill>
                  <a:srgbClr val="002060"/>
                </a:solidFill>
                <a:cs typeface="B Nazanin" pitchFamily="2" charset="-78"/>
              </a:rPr>
              <a:t>:</a:t>
            </a:r>
            <a:endParaRPr lang="en-US" sz="2500" b="1" dirty="0" smtClean="0">
              <a:solidFill>
                <a:srgbClr val="002060"/>
              </a:solidFill>
              <a:cs typeface="B Nazanin" pitchFamily="2" charset="-78"/>
            </a:endParaRPr>
          </a:p>
          <a:p>
            <a:pPr algn="just" rtl="1">
              <a:buClr>
                <a:srgbClr val="C00000"/>
              </a:buClr>
              <a:buFont typeface="Wingdings" pitchFamily="2" charset="2"/>
              <a:buChar char="ü"/>
            </a:pPr>
            <a:endParaRPr lang="en-US" sz="1500" b="1" dirty="0">
              <a:solidFill>
                <a:srgbClr val="FF0000"/>
              </a:solidFill>
              <a:cs typeface="B Nazanin" pitchFamily="2" charset="-78"/>
            </a:endParaRPr>
          </a:p>
          <a:p>
            <a:pPr marL="0" indent="0" algn="just" rtl="1">
              <a:buClr>
                <a:srgbClr val="C00000"/>
              </a:buClr>
              <a:buNone/>
            </a:pPr>
            <a:r>
              <a:rPr lang="fa-IR" sz="2500" b="1" dirty="0" smtClean="0">
                <a:solidFill>
                  <a:srgbClr val="002060"/>
                </a:solidFill>
                <a:cs typeface="B Nazanin" pitchFamily="2" charset="-78"/>
              </a:rPr>
              <a:t>1. به </a:t>
            </a:r>
            <a:r>
              <a:rPr lang="fa-IR" sz="2500" b="1" dirty="0">
                <a:solidFill>
                  <a:srgbClr val="002060"/>
                </a:solidFill>
                <a:cs typeface="B Nazanin" pitchFamily="2" charset="-78"/>
              </a:rPr>
              <a:t>کارگیری و استفاده از علوم و روش های مناسب هنگام فعالیت های ورزشی برای پیشگیری از بروز و اشاعه بیماری ها و جلوگیری از صدمات جسمانی در محیط ورزشی . </a:t>
            </a:r>
            <a:endParaRPr lang="en-US" sz="2500" b="1" dirty="0">
              <a:solidFill>
                <a:srgbClr val="002060"/>
              </a:solidFill>
              <a:cs typeface="B Nazanin" pitchFamily="2" charset="-78"/>
            </a:endParaRPr>
          </a:p>
          <a:p>
            <a:pPr marL="0" indent="0" algn="just" rtl="1">
              <a:buClr>
                <a:srgbClr val="C00000"/>
              </a:buClr>
              <a:buNone/>
            </a:pPr>
            <a:r>
              <a:rPr lang="fa-IR" sz="2500" b="1" dirty="0" smtClean="0">
                <a:solidFill>
                  <a:srgbClr val="002060"/>
                </a:solidFill>
                <a:cs typeface="B Nazanin" pitchFamily="2" charset="-78"/>
              </a:rPr>
              <a:t>2. فراهم </a:t>
            </a:r>
            <a:r>
              <a:rPr lang="fa-IR" sz="2500" b="1" dirty="0">
                <a:solidFill>
                  <a:srgbClr val="002060"/>
                </a:solidFill>
                <a:cs typeface="B Nazanin" pitchFamily="2" charset="-78"/>
              </a:rPr>
              <a:t>کردن شرایط و عواملی که در نتیجه آن ورزشکاران بدون هیچ گونه صدمه ای به فعالیت های ورزشی خود بپردازند ؛</a:t>
            </a:r>
            <a:r>
              <a:rPr lang="fa-IR" sz="2500" b="1" dirty="0" smtClean="0">
                <a:solidFill>
                  <a:srgbClr val="002060"/>
                </a:solidFill>
                <a:cs typeface="B Nazanin" pitchFamily="2" charset="-78"/>
              </a:rPr>
              <a:t> </a:t>
            </a:r>
            <a:r>
              <a:rPr lang="fa-IR" sz="2500" b="1" dirty="0">
                <a:solidFill>
                  <a:srgbClr val="002060"/>
                </a:solidFill>
                <a:cs typeface="B Nazanin" pitchFamily="2" charset="-78"/>
              </a:rPr>
              <a:t>درحین و پس از ورزش احساس ناراحتی نداشته باشند .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هدف بهداشت ورزشی : </a:t>
            </a:r>
            <a:endParaRPr lang="en-US" sz="2500" b="1" dirty="0">
              <a:solidFill>
                <a:srgbClr val="002060"/>
              </a:solidFill>
              <a:cs typeface="B Nazanin" pitchFamily="2" charset="-78"/>
            </a:endParaRPr>
          </a:p>
          <a:p>
            <a:pPr marL="0" indent="0" algn="just" rtl="1">
              <a:buClr>
                <a:srgbClr val="C00000"/>
              </a:buClr>
              <a:buNone/>
            </a:pPr>
            <a:r>
              <a:rPr lang="fa-IR" sz="2500" b="1" dirty="0">
                <a:solidFill>
                  <a:srgbClr val="002060"/>
                </a:solidFill>
                <a:cs typeface="B Nazanin" pitchFamily="2" charset="-78"/>
              </a:rPr>
              <a:t>ایجاد محیطی سالم و به دور از هرگونه موارد غیر بهداشتی برای انجام فعالیتهای بدنی مناسب و نشاط انگیز است . </a:t>
            </a:r>
            <a:endParaRPr lang="en-US" sz="25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8</a:t>
            </a:fld>
            <a:endParaRPr lang="en-US"/>
          </a:p>
        </p:txBody>
      </p:sp>
      <p:pic>
        <p:nvPicPr>
          <p:cNvPr id="4098" name="Picture 2" descr="C:\Users\behi\Pictures\2010-08-17_1668x_Taekwondo-Planet_WTFphoto_2010_YOG_Mens_63kg_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85874"/>
            <a:ext cx="1413631" cy="1133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behi\Pictures\3340330321_9bf048fc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1687613" cy="1123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behi\Pictures\kayaking-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52400"/>
            <a:ext cx="1600200"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behi\Pictures\Swimm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3088" y="1143000"/>
            <a:ext cx="1738312" cy="1171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Users\behi\Pictures\Track-and-field-event-rela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796925"/>
            <a:ext cx="1474109" cy="1031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9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sz="2800" dirty="0" smtClean="0">
                <a:cs typeface="B Titr" pitchFamily="2" charset="-78"/>
              </a:rPr>
              <a:t>*</a:t>
            </a:r>
            <a:r>
              <a:rPr lang="ar-SA" sz="2800" dirty="0" smtClean="0">
                <a:cs typeface="B Titr" pitchFamily="2" charset="-78"/>
              </a:rPr>
              <a:t>بهداشت </a:t>
            </a:r>
            <a:r>
              <a:rPr lang="ar-SA" sz="2800" dirty="0">
                <a:cs typeface="B Titr" pitchFamily="2" charset="-78"/>
              </a:rPr>
              <a:t>اماكن ورزشي:</a:t>
            </a:r>
            <a:endParaRPr lang="en-US" sz="2800" dirty="0">
              <a:cs typeface="B Titr"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sz="2500" b="1" dirty="0" smtClean="0">
                <a:solidFill>
                  <a:srgbClr val="C00000"/>
                </a:solidFill>
                <a:cs typeface="B Nazanin" pitchFamily="2" charset="-78"/>
              </a:rPr>
              <a:t>(</a:t>
            </a:r>
            <a:r>
              <a:rPr lang="ar-SA" sz="2500" b="1" dirty="0" smtClean="0">
                <a:solidFill>
                  <a:srgbClr val="C00000"/>
                </a:solidFill>
                <a:cs typeface="B Nazanin" pitchFamily="2" charset="-78"/>
              </a:rPr>
              <a:t>نور </a:t>
            </a:r>
            <a:r>
              <a:rPr lang="ar-SA" sz="2500" b="1" dirty="0">
                <a:solidFill>
                  <a:srgbClr val="C00000"/>
                </a:solidFill>
                <a:cs typeface="B Nazanin" pitchFamily="2" charset="-78"/>
              </a:rPr>
              <a:t>در سالن هاي </a:t>
            </a:r>
            <a:r>
              <a:rPr lang="ar-SA" sz="2500" b="1" dirty="0" smtClean="0">
                <a:solidFill>
                  <a:srgbClr val="C00000"/>
                </a:solidFill>
                <a:cs typeface="B Nazanin" pitchFamily="2" charset="-78"/>
              </a:rPr>
              <a:t>ورزشي:</a:t>
            </a:r>
            <a:r>
              <a:rPr lang="fa-IR" sz="2500" b="1" dirty="0" smtClean="0">
                <a:solidFill>
                  <a:srgbClr val="C00000"/>
                </a:solidFill>
                <a:cs typeface="B Nazanin" pitchFamily="2" charset="-78"/>
              </a:rPr>
              <a:t>)</a:t>
            </a:r>
            <a:endParaRPr lang="fa-IR" sz="2500" b="1" dirty="0">
              <a:solidFill>
                <a:srgbClr val="C00000"/>
              </a:solidFill>
              <a:cs typeface="B Nazanin" pitchFamily="2" charset="-78"/>
            </a:endParaRPr>
          </a:p>
          <a:p>
            <a:pPr marL="0" indent="0" algn="just" rtl="1">
              <a:buNone/>
            </a:pPr>
            <a:r>
              <a:rPr lang="ar-SA" sz="2500" b="1" dirty="0">
                <a:solidFill>
                  <a:srgbClr val="002060"/>
                </a:solidFill>
                <a:cs typeface="B Nazanin" pitchFamily="2" charset="-78"/>
              </a:rPr>
              <a:t>تامین نور یکی از مسائل عمده در سالنها و اماکن سرپوشیده می باشد و تقریبأ نبود آن می تواند اختلالاتی را به وجود آورد. نور </a:t>
            </a:r>
            <a:r>
              <a:rPr lang="ar-SA" sz="2700" b="1" dirty="0">
                <a:solidFill>
                  <a:srgbClr val="002060"/>
                </a:solidFill>
                <a:cs typeface="B Nazanin" pitchFamily="2" charset="-78"/>
              </a:rPr>
              <a:t>این مکانها از دو منبع نور طبیعی و مصنوعی تامین می شود. نور طبیعی که به وسیله خورشید تامین می </a:t>
            </a:r>
            <a:r>
              <a:rPr lang="ar-SA" sz="2700" b="1" dirty="0" smtClean="0">
                <a:solidFill>
                  <a:srgbClr val="002060"/>
                </a:solidFill>
                <a:cs typeface="B Nazanin" pitchFamily="2" charset="-78"/>
              </a:rPr>
              <a:t>شود</a:t>
            </a:r>
            <a:r>
              <a:rPr lang="fa-IR" sz="2700" b="1" dirty="0" smtClean="0">
                <a:solidFill>
                  <a:srgbClr val="002060"/>
                </a:solidFill>
                <a:cs typeface="B Nazanin" pitchFamily="2" charset="-78"/>
              </a:rPr>
              <a:t>.</a:t>
            </a:r>
            <a:endParaRPr lang="fa-IR" sz="2700" b="1" dirty="0">
              <a:solidFill>
                <a:srgbClr val="002060"/>
              </a:solidFill>
              <a:cs typeface="B Nazanin" pitchFamily="2" charset="-78"/>
            </a:endParaRPr>
          </a:p>
          <a:p>
            <a:pPr marL="0" indent="0" algn="just" rtl="1">
              <a:buNone/>
            </a:pPr>
            <a:r>
              <a:rPr lang="ar-SA" sz="2700" b="1" dirty="0">
                <a:solidFill>
                  <a:srgbClr val="002060"/>
                </a:solidFill>
                <a:cs typeface="B Nazanin" pitchFamily="2" charset="-78"/>
              </a:rPr>
              <a:t>برای این منظور پنجره ها و ورودیهای نور را طوری طراحی و تعبیه می کنند که مزاحم ورزشکاران و تماشا گران نشود. پنجره ها عمدتأ در قسمت فوقانی سالنهای ورزشی قرار می گیرند و باید به گونه ای باشد که بیشتر نور غیرمستقیم را وارد سالن کند.</a:t>
            </a:r>
            <a:endParaRPr lang="en-US" sz="27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9</a:t>
            </a:fld>
            <a:endParaRPr lang="en-US"/>
          </a:p>
        </p:txBody>
      </p:sp>
    </p:spTree>
    <p:extLst>
      <p:ext uri="{BB962C8B-B14F-4D97-AF65-F5344CB8AC3E}">
        <p14:creationId xmlns:p14="http://schemas.microsoft.com/office/powerpoint/2010/main" val="3999863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360</TotalTime>
  <Words>2001</Words>
  <Application>Microsoft Office PowerPoint</Application>
  <PresentationFormat>On-screen Show (4:3)</PresentationFormat>
  <Paragraphs>162</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B Nazanin</vt:lpstr>
      <vt:lpstr>B Titr</vt:lpstr>
      <vt:lpstr>Calibri</vt:lpstr>
      <vt:lpstr>Tahoma</vt:lpstr>
      <vt:lpstr>Trebuchet MS</vt:lpstr>
      <vt:lpstr>Wingdings</vt:lpstr>
      <vt:lpstr>Wingdings 2</vt:lpstr>
      <vt:lpstr>Opulent</vt:lpstr>
      <vt:lpstr> «بهداشت ورزشی»  </vt:lpstr>
      <vt:lpstr>*فهرست: </vt:lpstr>
      <vt:lpstr>*مقدمه : </vt:lpstr>
      <vt:lpstr>*ادامه ...</vt:lpstr>
      <vt:lpstr>*بهداشت : </vt:lpstr>
      <vt:lpstr>PowerPoint Presentation</vt:lpstr>
      <vt:lpstr>*آموزش بهداشت و اهميت آن:</vt:lpstr>
      <vt:lpstr>* بهداشت ورزشی : </vt:lpstr>
      <vt:lpstr>*بهداشت اماكن ورزشي:</vt:lpstr>
      <vt:lpstr>*بهداشت سالن های ورزشی :</vt:lpstr>
      <vt:lpstr>دما و وطوبت :</vt:lpstr>
      <vt:lpstr>PowerPoint Presentation</vt:lpstr>
      <vt:lpstr>*ادامه ...</vt:lpstr>
      <vt:lpstr>بهداشت ورزشی</vt:lpstr>
      <vt:lpstr>بهداشت ورزشی</vt:lpstr>
      <vt:lpstr>*کفش ورزشی مناسب : </vt:lpstr>
      <vt:lpstr>*ادامه ...</vt:lpstr>
      <vt:lpstr>توصیه های مهم در انتخاب کفش ورزشی استاندارد</vt:lpstr>
      <vt:lpstr>توصیه های مهم در انتخاب کفش ورزشی استاندارد</vt:lpstr>
      <vt:lpstr>توصیه های مهم در انتخاب کفش ورزشی استاندارد</vt:lpstr>
      <vt:lpstr>توصیه هایی برای دوام بیشتر کفش ورزشی</vt:lpstr>
      <vt:lpstr>* بهداشت پوشاک ورزشی : </vt:lpstr>
      <vt:lpstr>*ادامه ...</vt:lpstr>
      <vt:lpstr>*ادامه ...</vt:lpstr>
      <vt:lpstr>بهداشت محیط ورزشی</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behi</dc:creator>
  <cp:lastModifiedBy>ildar</cp:lastModifiedBy>
  <cp:revision>50</cp:revision>
  <dcterms:created xsi:type="dcterms:W3CDTF">2011-11-16T20:58:11Z</dcterms:created>
  <dcterms:modified xsi:type="dcterms:W3CDTF">2020-06-07T04:56:55Z</dcterms:modified>
</cp:coreProperties>
</file>